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96" r:id="rId5"/>
    <p:sldId id="297" r:id="rId6"/>
    <p:sldId id="298" r:id="rId7"/>
    <p:sldId id="299" r:id="rId8"/>
    <p:sldId id="281" r:id="rId9"/>
    <p:sldId id="259" r:id="rId10"/>
    <p:sldId id="282" r:id="rId11"/>
    <p:sldId id="283" r:id="rId12"/>
    <p:sldId id="272" r:id="rId13"/>
    <p:sldId id="271" r:id="rId14"/>
    <p:sldId id="284" r:id="rId15"/>
    <p:sldId id="313" r:id="rId16"/>
    <p:sldId id="314" r:id="rId17"/>
    <p:sldId id="273" r:id="rId18"/>
    <p:sldId id="288" r:id="rId19"/>
    <p:sldId id="289" r:id="rId20"/>
    <p:sldId id="290" r:id="rId21"/>
    <p:sldId id="287" r:id="rId22"/>
    <p:sldId id="286" r:id="rId23"/>
    <p:sldId id="291" r:id="rId24"/>
    <p:sldId id="292" r:id="rId25"/>
    <p:sldId id="293" r:id="rId26"/>
    <p:sldId id="295" r:id="rId27"/>
    <p:sldId id="294" r:id="rId28"/>
    <p:sldId id="270" r:id="rId29"/>
    <p:sldId id="274" r:id="rId30"/>
    <p:sldId id="277" r:id="rId31"/>
    <p:sldId id="276" r:id="rId32"/>
    <p:sldId id="301" r:id="rId33"/>
    <p:sldId id="278" r:id="rId34"/>
    <p:sldId id="280" r:id="rId35"/>
    <p:sldId id="300" r:id="rId36"/>
    <p:sldId id="279" r:id="rId37"/>
    <p:sldId id="261" r:id="rId38"/>
    <p:sldId id="336" r:id="rId39"/>
    <p:sldId id="339" r:id="rId40"/>
    <p:sldId id="337" r:id="rId41"/>
    <p:sldId id="341" r:id="rId42"/>
    <p:sldId id="340" r:id="rId43"/>
    <p:sldId id="342" r:id="rId44"/>
    <p:sldId id="343" r:id="rId45"/>
    <p:sldId id="344" r:id="rId46"/>
    <p:sldId id="349" r:id="rId47"/>
    <p:sldId id="350" r:id="rId48"/>
    <p:sldId id="338" r:id="rId49"/>
    <p:sldId id="346" r:id="rId50"/>
    <p:sldId id="348" r:id="rId51"/>
    <p:sldId id="315" r:id="rId52"/>
    <p:sldId id="320" r:id="rId53"/>
    <p:sldId id="335" r:id="rId54"/>
    <p:sldId id="332" r:id="rId55"/>
    <p:sldId id="319" r:id="rId56"/>
    <p:sldId id="334" r:id="rId57"/>
    <p:sldId id="331" r:id="rId58"/>
    <p:sldId id="318" r:id="rId59"/>
    <p:sldId id="317" r:id="rId60"/>
    <p:sldId id="316" r:id="rId61"/>
    <p:sldId id="325" r:id="rId62"/>
    <p:sldId id="333" r:id="rId63"/>
    <p:sldId id="358" r:id="rId64"/>
    <p:sldId id="324" r:id="rId65"/>
    <p:sldId id="353" r:id="rId66"/>
    <p:sldId id="323" r:id="rId67"/>
    <p:sldId id="359" r:id="rId68"/>
    <p:sldId id="354" r:id="rId69"/>
    <p:sldId id="352" r:id="rId70"/>
    <p:sldId id="355" r:id="rId71"/>
    <p:sldId id="351" r:id="rId72"/>
    <p:sldId id="360" r:id="rId73"/>
    <p:sldId id="361" r:id="rId74"/>
    <p:sldId id="329" r:id="rId75"/>
    <p:sldId id="362" r:id="rId76"/>
    <p:sldId id="328" r:id="rId77"/>
    <p:sldId id="368" r:id="rId78"/>
    <p:sldId id="365" r:id="rId79"/>
    <p:sldId id="327" r:id="rId80"/>
    <p:sldId id="369" r:id="rId81"/>
    <p:sldId id="367" r:id="rId82"/>
    <p:sldId id="312" r:id="rId83"/>
    <p:sldId id="370" r:id="rId84"/>
    <p:sldId id="311" r:id="rId8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5" autoAdjust="0"/>
    <p:restoredTop sz="94660"/>
  </p:normalViewPr>
  <p:slideViewPr>
    <p:cSldViewPr>
      <p:cViewPr varScale="1">
        <p:scale>
          <a:sx n="83" d="100"/>
          <a:sy n="83" d="100"/>
        </p:scale>
        <p:origin x="-84" y="-8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5" name="圆角矩形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圆角矩形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标题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zh-CN" altLang="en-US" smtClean="0"/>
              <a:t>单击此处编辑母版标题样式</a:t>
            </a:r>
            <a:endParaRPr kumimoji="0" lang="en-US"/>
          </a:p>
        </p:txBody>
      </p:sp>
      <p:sp>
        <p:nvSpPr>
          <p:cNvPr id="20" name="副标题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sp>
        <p:nvSpPr>
          <p:cNvPr id="19" name="日期占位符 18"/>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11" name="灯片编号占位符 10"/>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idx="1"/>
          </p:nvPr>
        </p:nvSpPr>
        <p:spPr>
          <a:xfrm>
            <a:off x="502920" y="530352"/>
            <a:ext cx="8183880" cy="4187952"/>
          </a:xfrm>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圆角矩形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圆角矩形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nchor="b"/>
          <a:lstStyle>
            <a:lvl1pPr>
              <a:defRPr b="1"/>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7" name="圆角矩形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期占位符 1"/>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5" name="圆角矩形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单圆角矩形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
        <p:nvSpPr>
          <p:cNvPr id="3" name="图片占位符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zh-CN" altLang="en-US" smtClean="0"/>
              <a:t>单击图标添加图片</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02920" y="4983480"/>
            <a:ext cx="8183880" cy="1051560"/>
          </a:xfrm>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502920" y="530352"/>
            <a:ext cx="8183880" cy="4187952"/>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533404"/>
            <a:ext cx="1981200" cy="5257799"/>
          </a:xfrm>
        </p:spPr>
        <p:txBody>
          <a:bodyPr vert="eaVert"/>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533400" y="533402"/>
            <a:ext cx="5943600" cy="5257801"/>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6F9B49FC-0950-48DA-B128-CB8ADF112A67}" type="datetimeFigureOut">
              <a:rPr lang="zh-CN" altLang="en-US" smtClean="0"/>
              <a:pPr/>
              <a:t>2021-6-25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8701031D-972D-4B93-A69D-73BBA8CE77E5}"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圆角矩形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圆角矩形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标题占位符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zh-CN" altLang="en-US" smtClean="0"/>
              <a:t>单击此处编辑母版标题样式</a:t>
            </a:r>
            <a:endParaRPr kumimoji="0" lang="en-US"/>
          </a:p>
        </p:txBody>
      </p:sp>
      <p:sp>
        <p:nvSpPr>
          <p:cNvPr id="4" name="文本占位符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25" name="日期占位符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F9B49FC-0950-48DA-B128-CB8ADF112A67}" type="datetimeFigureOut">
              <a:rPr lang="zh-CN" altLang="en-US" smtClean="0"/>
              <a:pPr/>
              <a:t>2021-6-25</a:t>
            </a:fld>
            <a:endParaRPr lang="zh-CN" altLang="en-US"/>
          </a:p>
        </p:txBody>
      </p:sp>
      <p:sp>
        <p:nvSpPr>
          <p:cNvPr id="18" name="页脚占位符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zh-CN" altLang="en-US"/>
          </a:p>
        </p:txBody>
      </p:sp>
      <p:sp>
        <p:nvSpPr>
          <p:cNvPr id="5" name="灯片编号占位符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701031D-972D-4B93-A69D-73BBA8CE77E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4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4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5536" y="548680"/>
            <a:ext cx="8352928" cy="2880320"/>
          </a:xfrm>
        </p:spPr>
        <p:txBody>
          <a:bodyPr>
            <a:noAutofit/>
          </a:bodyPr>
          <a:lstStyle/>
          <a:p>
            <a:pPr algn="ctr"/>
            <a:r>
              <a:rPr lang="zh-CN" altLang="en-US" sz="7200" dirty="0" smtClean="0">
                <a:latin typeface="华文琥珀" pitchFamily="2" charset="-122"/>
                <a:ea typeface="华文琥珀" pitchFamily="2" charset="-122"/>
              </a:rPr>
              <a:t>学史明理  学史增信</a:t>
            </a:r>
            <a:r>
              <a:rPr lang="en-US" altLang="zh-CN" sz="7200" dirty="0" smtClean="0">
                <a:latin typeface="华文琥珀" pitchFamily="2" charset="-122"/>
                <a:ea typeface="华文琥珀" pitchFamily="2" charset="-122"/>
              </a:rPr>
              <a:t/>
            </a:r>
            <a:br>
              <a:rPr lang="en-US" altLang="zh-CN" sz="7200" dirty="0" smtClean="0">
                <a:latin typeface="华文琥珀" pitchFamily="2" charset="-122"/>
                <a:ea typeface="华文琥珀" pitchFamily="2" charset="-122"/>
              </a:rPr>
            </a:br>
            <a:r>
              <a:rPr lang="zh-CN" altLang="en-US" sz="7200" dirty="0" smtClean="0">
                <a:latin typeface="华文琥珀" pitchFamily="2" charset="-122"/>
                <a:ea typeface="华文琥珀" pitchFamily="2" charset="-122"/>
              </a:rPr>
              <a:t>学史崇德  学史力行</a:t>
            </a:r>
            <a:r>
              <a:rPr lang="en-US" altLang="zh-CN" sz="7200" dirty="0" smtClean="0">
                <a:latin typeface="华文琥珀" pitchFamily="2" charset="-122"/>
                <a:ea typeface="华文琥珀" pitchFamily="2" charset="-122"/>
              </a:rPr>
              <a:t/>
            </a:r>
            <a:br>
              <a:rPr lang="en-US" altLang="zh-CN" sz="7200" dirty="0" smtClean="0">
                <a:latin typeface="华文琥珀" pitchFamily="2" charset="-122"/>
                <a:ea typeface="华文琥珀" pitchFamily="2" charset="-122"/>
              </a:rPr>
            </a:br>
            <a:r>
              <a:rPr lang="en-US" altLang="zh-CN" sz="3200" dirty="0" smtClean="0">
                <a:solidFill>
                  <a:schemeClr val="tx1"/>
                </a:solidFill>
                <a:latin typeface="华文琥珀" pitchFamily="2" charset="-122"/>
                <a:ea typeface="华文琥珀" pitchFamily="2" charset="-122"/>
              </a:rPr>
              <a:t>——</a:t>
            </a:r>
            <a:r>
              <a:rPr lang="zh-CN" altLang="en-US" sz="3200" dirty="0" smtClean="0">
                <a:solidFill>
                  <a:schemeClr val="tx1"/>
                </a:solidFill>
                <a:latin typeface="华文琥珀" pitchFamily="2" charset="-122"/>
                <a:ea typeface="华文琥珀" pitchFamily="2" charset="-122"/>
              </a:rPr>
              <a:t>党史学习教育“七一”专题党课</a:t>
            </a:r>
            <a:endParaRPr lang="zh-CN" altLang="en-US" sz="3200" dirty="0">
              <a:solidFill>
                <a:schemeClr val="tx1"/>
              </a:solidFill>
              <a:latin typeface="华文琥珀" pitchFamily="2" charset="-122"/>
              <a:ea typeface="华文琥珀" pitchFamily="2" charset="-122"/>
            </a:endParaRPr>
          </a:p>
        </p:txBody>
      </p:sp>
      <p:sp>
        <p:nvSpPr>
          <p:cNvPr id="3" name="副标题 2"/>
          <p:cNvSpPr>
            <a:spLocks noGrp="1"/>
          </p:cNvSpPr>
          <p:nvPr>
            <p:ph type="subTitle" idx="1"/>
          </p:nvPr>
        </p:nvSpPr>
        <p:spPr>
          <a:xfrm>
            <a:off x="1187624" y="3717032"/>
            <a:ext cx="6840760" cy="2376264"/>
          </a:xfrm>
        </p:spPr>
        <p:txBody>
          <a:bodyPr>
            <a:normAutofit fontScale="92500"/>
          </a:bodyPr>
          <a:lstStyle/>
          <a:p>
            <a:pPr algn="ctr"/>
            <a:r>
              <a:rPr lang="zh-CN" altLang="en-US" sz="4800" b="1" dirty="0" smtClean="0">
                <a:solidFill>
                  <a:srgbClr val="7030A0"/>
                </a:solidFill>
                <a:latin typeface="华文新魏" pitchFamily="2" charset="-122"/>
                <a:ea typeface="华文新魏" pitchFamily="2" charset="-122"/>
              </a:rPr>
              <a:t>山西省地质调查院</a:t>
            </a:r>
            <a:endParaRPr lang="en-US" altLang="zh-CN" sz="4800" b="1" dirty="0" smtClean="0">
              <a:solidFill>
                <a:srgbClr val="7030A0"/>
              </a:solidFill>
              <a:latin typeface="华文新魏" pitchFamily="2" charset="-122"/>
              <a:ea typeface="华文新魏" pitchFamily="2" charset="-122"/>
            </a:endParaRPr>
          </a:p>
          <a:p>
            <a:pPr algn="ctr"/>
            <a:r>
              <a:rPr lang="zh-CN" altLang="en-US" sz="4800" b="1" dirty="0" smtClean="0">
                <a:solidFill>
                  <a:schemeClr val="tx1"/>
                </a:solidFill>
                <a:latin typeface="华文新魏" pitchFamily="2" charset="-122"/>
                <a:ea typeface="华文新魏" pitchFamily="2" charset="-122"/>
              </a:rPr>
              <a:t>张京俊</a:t>
            </a:r>
            <a:endParaRPr lang="en-US" altLang="zh-CN" sz="4800" b="1" dirty="0" smtClean="0">
              <a:solidFill>
                <a:schemeClr val="tx1"/>
              </a:solidFill>
              <a:latin typeface="华文新魏" pitchFamily="2" charset="-122"/>
              <a:ea typeface="华文新魏" pitchFamily="2" charset="-122"/>
            </a:endParaRPr>
          </a:p>
          <a:p>
            <a:pPr algn="ctr"/>
            <a:r>
              <a:rPr lang="zh-CN" altLang="en-US" sz="4800" b="1" dirty="0" smtClean="0">
                <a:solidFill>
                  <a:srgbClr val="0000FF"/>
                </a:solidFill>
                <a:latin typeface="华文新魏" pitchFamily="2" charset="-122"/>
                <a:ea typeface="华文新魏" pitchFamily="2" charset="-122"/>
              </a:rPr>
              <a:t>二〇二一年六月二十五日</a:t>
            </a:r>
            <a:endParaRPr lang="zh-CN" altLang="en-US" sz="4800" b="1" dirty="0">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type="body" sz="half" idx="1"/>
          </p:nvPr>
        </p:nvSpPr>
        <p:spPr>
          <a:xfrm>
            <a:off x="179512" y="116632"/>
            <a:ext cx="8785101" cy="6480719"/>
          </a:xfrm>
        </p:spPr>
        <p:txBody>
          <a:bodyPr>
            <a:normAutofit/>
          </a:bodyPr>
          <a:lstStyle/>
          <a:p>
            <a:pPr marL="0" indent="0" algn="just">
              <a:spcBef>
                <a:spcPts val="0"/>
              </a:spcBef>
              <a:buFontTx/>
              <a:buNone/>
              <a:defRPr/>
            </a:pPr>
            <a:r>
              <a:rPr lang="en-US" altLang="zh-CN" dirty="0" smtClean="0">
                <a:latin typeface="宋体" pitchFamily="2" charset="-122"/>
                <a:ea typeface="宋体" pitchFamily="2" charset="-122"/>
              </a:rPr>
              <a:t>    2021</a:t>
            </a:r>
            <a:r>
              <a:rPr lang="zh-CN" altLang="en-US" dirty="0" smtClean="0">
                <a:latin typeface="宋体" pitchFamily="2" charset="-122"/>
                <a:ea typeface="宋体" pitchFamily="2" charset="-122"/>
              </a:rPr>
              <a:t>年</a:t>
            </a:r>
            <a:r>
              <a:rPr lang="en-US" altLang="zh-CN" dirty="0" smtClean="0">
                <a:latin typeface="宋体" pitchFamily="2" charset="-122"/>
                <a:ea typeface="宋体" pitchFamily="2" charset="-122"/>
              </a:rPr>
              <a:t>2</a:t>
            </a:r>
            <a:r>
              <a:rPr lang="zh-CN" altLang="en-US" dirty="0" smtClean="0">
                <a:latin typeface="宋体" pitchFamily="2" charset="-122"/>
                <a:ea typeface="宋体" pitchFamily="2" charset="-122"/>
              </a:rPr>
              <a:t>月</a:t>
            </a:r>
            <a:r>
              <a:rPr lang="en-US" altLang="zh-CN" dirty="0" smtClean="0">
                <a:latin typeface="宋体" pitchFamily="2" charset="-122"/>
                <a:ea typeface="宋体" pitchFamily="2" charset="-122"/>
              </a:rPr>
              <a:t>15</a:t>
            </a:r>
            <a:r>
              <a:rPr lang="zh-CN" altLang="en-US" dirty="0" smtClean="0">
                <a:latin typeface="宋体" pitchFamily="2" charset="-122"/>
                <a:ea typeface="宋体" pitchFamily="2" charset="-122"/>
              </a:rPr>
              <a:t>日</a:t>
            </a:r>
            <a:r>
              <a:rPr lang="zh-CN" altLang="zh-CN" dirty="0" smtClean="0">
                <a:latin typeface="宋体" pitchFamily="2" charset="-122"/>
                <a:ea typeface="宋体" pitchFamily="2" charset="-122"/>
              </a:rPr>
              <a:t>，中共</a:t>
            </a:r>
            <a:r>
              <a:rPr lang="zh-CN" altLang="en-US" dirty="0" smtClean="0">
                <a:latin typeface="宋体" pitchFamily="2" charset="-122"/>
                <a:ea typeface="宋体" pitchFamily="2" charset="-122"/>
              </a:rPr>
              <a:t>中央印发了</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中共中央关于在全党开展党史学习教育的通知</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a:t>
            </a:r>
            <a:r>
              <a:rPr lang="en-US" altLang="zh-CN" dirty="0" smtClean="0">
                <a:latin typeface="宋体" pitchFamily="2" charset="-122"/>
                <a:ea typeface="宋体" pitchFamily="2" charset="-122"/>
              </a:rPr>
              <a:t>2021</a:t>
            </a:r>
            <a:r>
              <a:rPr lang="zh-CN" altLang="en-US" dirty="0" smtClean="0">
                <a:latin typeface="宋体" pitchFamily="2" charset="-122"/>
                <a:ea typeface="宋体" pitchFamily="2" charset="-122"/>
              </a:rPr>
              <a:t>年</a:t>
            </a:r>
            <a:r>
              <a:rPr lang="en-US" altLang="zh-CN" dirty="0" smtClean="0">
                <a:latin typeface="宋体" pitchFamily="2" charset="-122"/>
                <a:ea typeface="宋体" pitchFamily="2" charset="-122"/>
              </a:rPr>
              <a:t>2</a:t>
            </a:r>
            <a:r>
              <a:rPr lang="zh-CN" altLang="en-US" dirty="0" smtClean="0">
                <a:latin typeface="宋体" pitchFamily="2" charset="-122"/>
                <a:ea typeface="宋体" pitchFamily="2" charset="-122"/>
              </a:rPr>
              <a:t>月</a:t>
            </a:r>
            <a:r>
              <a:rPr lang="en-US" altLang="zh-CN" dirty="0" smtClean="0">
                <a:latin typeface="宋体" pitchFamily="2" charset="-122"/>
                <a:ea typeface="宋体" pitchFamily="2" charset="-122"/>
              </a:rPr>
              <a:t>22</a:t>
            </a:r>
            <a:r>
              <a:rPr lang="zh-CN" altLang="en-US" dirty="0" smtClean="0">
                <a:latin typeface="宋体" pitchFamily="2" charset="-122"/>
                <a:ea typeface="宋体" pitchFamily="2" charset="-122"/>
              </a:rPr>
              <a:t>日，山西省委出台了</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中共山西省委印发＜关于开展党史学习教育的实施方案＞的通知</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a:t>
            </a:r>
            <a:r>
              <a:rPr lang="en-US" altLang="zh-CN" dirty="0" smtClean="0">
                <a:latin typeface="宋体" pitchFamily="2" charset="-122"/>
                <a:ea typeface="宋体" pitchFamily="2" charset="-122"/>
              </a:rPr>
              <a:t>2021</a:t>
            </a:r>
            <a:r>
              <a:rPr lang="zh-CN" altLang="en-US" dirty="0" smtClean="0">
                <a:latin typeface="宋体" pitchFamily="2" charset="-122"/>
                <a:ea typeface="宋体" pitchFamily="2" charset="-122"/>
              </a:rPr>
              <a:t>年</a:t>
            </a:r>
            <a:r>
              <a:rPr lang="en-US" altLang="zh-CN" dirty="0" smtClean="0">
                <a:latin typeface="宋体" pitchFamily="2" charset="-122"/>
                <a:ea typeface="宋体" pitchFamily="2" charset="-122"/>
              </a:rPr>
              <a:t>3</a:t>
            </a:r>
            <a:r>
              <a:rPr lang="zh-CN" altLang="en-US" dirty="0" smtClean="0">
                <a:latin typeface="宋体" pitchFamily="2" charset="-122"/>
                <a:ea typeface="宋体" pitchFamily="2" charset="-122"/>
              </a:rPr>
              <a:t>月</a:t>
            </a:r>
            <a:r>
              <a:rPr lang="en-US" altLang="zh-CN" dirty="0" smtClean="0">
                <a:latin typeface="宋体" pitchFamily="2" charset="-122"/>
                <a:ea typeface="宋体" pitchFamily="2" charset="-122"/>
              </a:rPr>
              <a:t>12</a:t>
            </a:r>
            <a:r>
              <a:rPr lang="zh-CN" altLang="en-US" dirty="0" smtClean="0">
                <a:latin typeface="宋体" pitchFamily="2" charset="-122"/>
                <a:ea typeface="宋体" pitchFamily="2" charset="-122"/>
              </a:rPr>
              <a:t>日，局党委下发了</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关于印发＜中共山西省地质勘查局委员会关于开展党史学习教育的实施方案＞的通知</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（晋地党发</a:t>
            </a:r>
            <a:r>
              <a:rPr lang="en-US" altLang="zh-CN" dirty="0" smtClean="0">
                <a:latin typeface="宋体" pitchFamily="2" charset="-122"/>
                <a:ea typeface="宋体" pitchFamily="2" charset="-122"/>
              </a:rPr>
              <a:t>〔2021〕8</a:t>
            </a:r>
            <a:r>
              <a:rPr lang="zh-CN" altLang="en-US" dirty="0" smtClean="0">
                <a:latin typeface="宋体" pitchFamily="2" charset="-122"/>
                <a:ea typeface="宋体" pitchFamily="2" charset="-122"/>
              </a:rPr>
              <a:t>号）</a:t>
            </a:r>
            <a:r>
              <a:rPr lang="zh-CN" altLang="zh-CN" dirty="0" smtClean="0">
                <a:latin typeface="宋体" pitchFamily="2" charset="-122"/>
                <a:ea typeface="宋体" pitchFamily="2" charset="-122"/>
              </a:rPr>
              <a:t>。</a:t>
            </a:r>
            <a:r>
              <a:rPr lang="zh-CN" altLang="en-US" dirty="0" smtClean="0">
                <a:latin typeface="宋体" pitchFamily="2" charset="-122"/>
                <a:ea typeface="宋体" pitchFamily="2" charset="-122"/>
              </a:rPr>
              <a:t>据此，院党委在</a:t>
            </a:r>
            <a:r>
              <a:rPr lang="en-US" altLang="zh-CN" dirty="0" smtClean="0">
                <a:latin typeface="宋体" pitchFamily="2" charset="-122"/>
                <a:ea typeface="宋体" pitchFamily="2" charset="-122"/>
              </a:rPr>
              <a:t>4</a:t>
            </a:r>
            <a:r>
              <a:rPr lang="zh-CN" altLang="en-US" dirty="0" smtClean="0">
                <a:latin typeface="宋体" pitchFamily="2" charset="-122"/>
                <a:ea typeface="宋体" pitchFamily="2" charset="-122"/>
              </a:rPr>
              <a:t>月</a:t>
            </a:r>
            <a:r>
              <a:rPr lang="en-US" altLang="zh-CN" dirty="0" smtClean="0">
                <a:latin typeface="宋体" pitchFamily="2" charset="-122"/>
                <a:ea typeface="宋体" pitchFamily="2" charset="-122"/>
              </a:rPr>
              <a:t>2</a:t>
            </a:r>
            <a:r>
              <a:rPr lang="zh-CN" altLang="en-US" dirty="0" smtClean="0">
                <a:latin typeface="宋体" pitchFamily="2" charset="-122"/>
                <a:ea typeface="宋体" pitchFamily="2" charset="-122"/>
              </a:rPr>
              <a:t>日研究通过，并下发了</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关于印发＜中共山西省地质调查院委员会关于开展党史学习教育的实施方案＞的通知</a:t>
            </a:r>
            <a:r>
              <a:rPr lang="en-US" altLang="zh-CN" dirty="0" smtClean="0">
                <a:latin typeface="宋体" pitchFamily="2" charset="-122"/>
                <a:ea typeface="宋体" pitchFamily="2" charset="-122"/>
              </a:rPr>
              <a:t>》</a:t>
            </a:r>
            <a:r>
              <a:rPr lang="zh-CN" altLang="en-US" dirty="0" smtClean="0">
                <a:latin typeface="宋体" pitchFamily="2" charset="-122"/>
                <a:ea typeface="宋体" pitchFamily="2" charset="-122"/>
              </a:rPr>
              <a:t>（</a:t>
            </a:r>
            <a:r>
              <a:rPr lang="zh-CN" altLang="zh-CN" dirty="0" smtClean="0">
                <a:latin typeface="宋体" pitchFamily="2" charset="-122"/>
                <a:ea typeface="宋体" pitchFamily="2" charset="-122"/>
              </a:rPr>
              <a:t>晋地调党发〔</a:t>
            </a:r>
            <a:r>
              <a:rPr lang="en-US" altLang="zh-CN" dirty="0" smtClean="0">
                <a:latin typeface="宋体" pitchFamily="2" charset="-122"/>
                <a:ea typeface="宋体" pitchFamily="2" charset="-122"/>
              </a:rPr>
              <a:t>2021</a:t>
            </a:r>
            <a:r>
              <a:rPr lang="zh-CN" altLang="zh-CN" dirty="0" smtClean="0">
                <a:latin typeface="宋体" pitchFamily="2" charset="-122"/>
                <a:ea typeface="宋体" pitchFamily="2" charset="-122"/>
              </a:rPr>
              <a:t>〕</a:t>
            </a:r>
            <a:r>
              <a:rPr lang="en-US" altLang="zh-CN" dirty="0" smtClean="0">
                <a:latin typeface="宋体" pitchFamily="2" charset="-122"/>
                <a:ea typeface="宋体" pitchFamily="2" charset="-122"/>
              </a:rPr>
              <a:t>5</a:t>
            </a:r>
            <a:r>
              <a:rPr lang="zh-CN" altLang="zh-CN" dirty="0" smtClean="0">
                <a:latin typeface="宋体" pitchFamily="2" charset="-122"/>
                <a:ea typeface="宋体" pitchFamily="2" charset="-122"/>
              </a:rPr>
              <a:t>号</a:t>
            </a:r>
            <a:r>
              <a:rPr lang="zh-CN" altLang="en-US" dirty="0" smtClean="0">
                <a:latin typeface="宋体" pitchFamily="2" charset="-122"/>
                <a:ea typeface="宋体" pitchFamily="2" charset="-122"/>
              </a:rPr>
              <a:t>），院成立了领导小组及其办公室、</a:t>
            </a:r>
            <a:r>
              <a:rPr lang="zh-CN" altLang="zh-CN" dirty="0" smtClean="0">
                <a:latin typeface="宋体" pitchFamily="2" charset="-122"/>
                <a:ea typeface="宋体" pitchFamily="2" charset="-122"/>
              </a:rPr>
              <a:t>巡回督查组</a:t>
            </a:r>
            <a:r>
              <a:rPr lang="zh-CN" altLang="en-US" dirty="0" smtClean="0">
                <a:latin typeface="宋体" pitchFamily="2" charset="-122"/>
                <a:ea typeface="宋体" pitchFamily="2" charset="-122"/>
              </a:rPr>
              <a:t>。</a:t>
            </a:r>
            <a:endParaRPr lang="zh-CN" altLang="zh-CN" dirty="0" smtClean="0">
              <a:latin typeface="宋体" pitchFamily="2" charset="-122"/>
              <a:ea typeface="宋体" pitchFamily="2" charset="-122"/>
            </a:endParaRPr>
          </a:p>
          <a:p>
            <a:pPr marL="0" indent="0" algn="just">
              <a:spcBef>
                <a:spcPts val="0"/>
              </a:spcBef>
              <a:buFontTx/>
              <a:buNone/>
              <a:defRPr/>
            </a:pPr>
            <a:r>
              <a:rPr lang="en-US" altLang="zh-CN" dirty="0" smtClean="0">
                <a:latin typeface="宋体" pitchFamily="2" charset="-122"/>
                <a:ea typeface="宋体" pitchFamily="2" charset="-122"/>
              </a:rPr>
              <a:t>    </a:t>
            </a:r>
            <a:r>
              <a:rPr lang="zh-CN" altLang="zh-CN" dirty="0" smtClean="0">
                <a:latin typeface="宋体" pitchFamily="2" charset="-122"/>
                <a:ea typeface="宋体" pitchFamily="2" charset="-122"/>
              </a:rPr>
              <a:t>重温党史，全面回顾和总结中国共产党百年来的历史经验是今年全党上下理论学习的重要内容。</a:t>
            </a:r>
            <a:r>
              <a:rPr lang="zh-CN" altLang="en-US" dirty="0" smtClean="0">
                <a:latin typeface="宋体" pitchFamily="2" charset="-122"/>
                <a:ea typeface="宋体" pitchFamily="2" charset="-122"/>
              </a:rPr>
              <a:t>再过几天</a:t>
            </a:r>
            <a:r>
              <a:rPr lang="zh-CN" altLang="zh-CN" b="1" dirty="0" smtClean="0">
                <a:latin typeface="宋体" pitchFamily="2" charset="-122"/>
                <a:ea typeface="宋体" pitchFamily="2" charset="-122"/>
              </a:rPr>
              <a:t>，</a:t>
            </a:r>
            <a:r>
              <a:rPr lang="zh-CN" altLang="en-US" b="1" dirty="0" smtClean="0">
                <a:latin typeface="宋体" pitchFamily="2" charset="-122"/>
                <a:ea typeface="宋体" pitchFamily="2" charset="-122"/>
              </a:rPr>
              <a:t>就是</a:t>
            </a:r>
            <a:r>
              <a:rPr lang="zh-CN" altLang="en-US" b="1" dirty="0" smtClean="0">
                <a:solidFill>
                  <a:srgbClr val="FF0000"/>
                </a:solidFill>
                <a:latin typeface="宋体" pitchFamily="2" charset="-122"/>
                <a:ea typeface="宋体" pitchFamily="2" charset="-122"/>
              </a:rPr>
              <a:t>伟大</a:t>
            </a:r>
            <a:r>
              <a:rPr lang="zh-CN" altLang="en-US" b="1" dirty="0">
                <a:solidFill>
                  <a:srgbClr val="FF0000"/>
                </a:solidFill>
                <a:latin typeface="宋体" pitchFamily="2" charset="-122"/>
                <a:ea typeface="宋体" pitchFamily="2" charset="-122"/>
              </a:rPr>
              <a:t>的</a:t>
            </a:r>
            <a:r>
              <a:rPr lang="zh-CN" altLang="en-US" b="1" dirty="0" smtClean="0">
                <a:solidFill>
                  <a:srgbClr val="FF0000"/>
                </a:solidFill>
                <a:latin typeface="宋体" pitchFamily="2" charset="-122"/>
                <a:ea typeface="宋体" pitchFamily="2" charset="-122"/>
              </a:rPr>
              <a:t>中国共产党成立</a:t>
            </a:r>
            <a:r>
              <a:rPr lang="en-US" altLang="zh-CN" b="1" dirty="0" smtClean="0">
                <a:solidFill>
                  <a:srgbClr val="FF0000"/>
                </a:solidFill>
                <a:latin typeface="宋体" pitchFamily="2" charset="-122"/>
                <a:ea typeface="宋体" pitchFamily="2" charset="-122"/>
              </a:rPr>
              <a:t>100</a:t>
            </a:r>
            <a:r>
              <a:rPr lang="zh-CN" altLang="en-US" b="1" dirty="0" smtClean="0">
                <a:solidFill>
                  <a:srgbClr val="FF0000"/>
                </a:solidFill>
                <a:latin typeface="宋体" pitchFamily="2" charset="-122"/>
                <a:ea typeface="宋体" pitchFamily="2" charset="-122"/>
              </a:rPr>
              <a:t>周年纪念日</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我们</a:t>
            </a:r>
            <a:r>
              <a:rPr lang="zh-CN" altLang="en-US" b="1" dirty="0" smtClean="0">
                <a:latin typeface="宋体" pitchFamily="2" charset="-122"/>
                <a:ea typeface="宋体" pitchFamily="2" charset="-122"/>
              </a:rPr>
              <a:t>在</a:t>
            </a:r>
            <a:r>
              <a:rPr lang="zh-CN" altLang="zh-CN" b="1" dirty="0" smtClean="0">
                <a:latin typeface="宋体" pitchFamily="2" charset="-122"/>
                <a:ea typeface="宋体" pitchFamily="2" charset="-122"/>
              </a:rPr>
              <a:t>此进行专题学习</a:t>
            </a:r>
            <a:r>
              <a:rPr lang="zh-CN" altLang="en-US" b="1" dirty="0" smtClean="0">
                <a:latin typeface="宋体" pitchFamily="2" charset="-122"/>
                <a:ea typeface="宋体" pitchFamily="2" charset="-122"/>
              </a:rPr>
              <a:t>，希望大家进一步提高政治站位，继续发挥先锋模范作用，为我院的转型发展、和谐稳定再立新功</a:t>
            </a:r>
            <a:r>
              <a:rPr lang="zh-CN" altLang="zh-CN" b="1" dirty="0" smtClean="0">
                <a:latin typeface="宋体" pitchFamily="2" charset="-122"/>
                <a:ea typeface="宋体" pitchFamily="2" charset="-122"/>
              </a:rPr>
              <a:t>。</a:t>
            </a:r>
            <a:endParaRPr lang="zh-CN" altLang="zh-CN" b="1" dirty="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468313" y="260351"/>
            <a:ext cx="8229600" cy="1080418"/>
          </a:xfrm>
        </p:spPr>
        <p:txBody>
          <a:bodyPr/>
          <a:lstStyle/>
          <a:p>
            <a:pPr algn="ctr" eaLnBrk="1" hangingPunct="1"/>
            <a:r>
              <a:rPr lang="zh-CN" altLang="en-US" sz="5400" b="1" dirty="0" smtClean="0"/>
              <a:t>党课提纲</a:t>
            </a:r>
          </a:p>
        </p:txBody>
      </p:sp>
      <p:sp>
        <p:nvSpPr>
          <p:cNvPr id="3076" name="Rectangle 5"/>
          <p:cNvSpPr>
            <a:spLocks noGrp="1" noChangeArrowheads="1"/>
          </p:cNvSpPr>
          <p:nvPr>
            <p:ph sz="half" idx="1"/>
          </p:nvPr>
        </p:nvSpPr>
        <p:spPr>
          <a:xfrm>
            <a:off x="250825" y="1700808"/>
            <a:ext cx="8713663" cy="4741267"/>
          </a:xfrm>
        </p:spPr>
        <p:txBody>
          <a:bodyPr>
            <a:noAutofit/>
          </a:bodyPr>
          <a:lstStyle/>
          <a:p>
            <a:pPr marL="0" indent="0" algn="just">
              <a:lnSpc>
                <a:spcPct val="150000"/>
              </a:lnSpc>
              <a:buNone/>
              <a:defRPr/>
            </a:pPr>
            <a:r>
              <a:rPr lang="zh-CN" altLang="en-US" sz="2800" b="1" dirty="0" smtClean="0">
                <a:latin typeface="宋体" pitchFamily="2" charset="-122"/>
                <a:ea typeface="宋体" pitchFamily="2" charset="-122"/>
              </a:rPr>
              <a:t>党史学习教育的基本要求</a:t>
            </a:r>
            <a:endParaRPr lang="en-US" altLang="zh-CN" sz="2800" b="1" dirty="0" smtClean="0">
              <a:latin typeface="宋体" pitchFamily="2" charset="-122"/>
              <a:ea typeface="宋体" pitchFamily="2" charset="-122"/>
            </a:endParaRPr>
          </a:p>
          <a:p>
            <a:pPr marL="0" indent="0" algn="just">
              <a:lnSpc>
                <a:spcPct val="150000"/>
              </a:lnSpc>
              <a:buNone/>
              <a:defRPr/>
            </a:pPr>
            <a:r>
              <a:rPr lang="zh-CN" altLang="en-US" sz="2800" b="1" dirty="0" smtClean="0">
                <a:latin typeface="宋体" pitchFamily="2" charset="-122"/>
                <a:ea typeface="宋体" pitchFamily="2" charset="-122"/>
              </a:rPr>
              <a:t>  一、</a:t>
            </a:r>
            <a:r>
              <a:rPr lang="zh-CN" altLang="zh-CN" sz="2800" b="1" dirty="0" smtClean="0">
                <a:latin typeface="宋体" pitchFamily="2" charset="-122"/>
                <a:ea typeface="宋体" pitchFamily="2" charset="-122"/>
              </a:rPr>
              <a:t>时代呼唤一个伟大的政党</a:t>
            </a:r>
            <a:endParaRPr lang="zh-CN" altLang="en-US" sz="2800" b="1" dirty="0" smtClean="0">
              <a:latin typeface="宋体" pitchFamily="2" charset="-122"/>
              <a:ea typeface="宋体" pitchFamily="2" charset="-122"/>
            </a:endParaRPr>
          </a:p>
          <a:p>
            <a:pPr marL="0" indent="0" algn="just">
              <a:lnSpc>
                <a:spcPct val="150000"/>
              </a:lnSpc>
              <a:buNone/>
            </a:pPr>
            <a:r>
              <a:rPr lang="en-US" altLang="zh-CN" sz="2800" b="1" dirty="0" smtClean="0">
                <a:latin typeface="宋体" pitchFamily="2" charset="-122"/>
                <a:ea typeface="宋体" pitchFamily="2" charset="-122"/>
              </a:rPr>
              <a:t>    </a:t>
            </a:r>
            <a:r>
              <a:rPr lang="zh-CN" altLang="zh-CN" sz="2800" b="1" dirty="0" smtClean="0">
                <a:latin typeface="宋体" pitchFamily="2" charset="-122"/>
                <a:ea typeface="宋体" pitchFamily="2" charset="-122"/>
              </a:rPr>
              <a:t>二、中国共产党为什么</a:t>
            </a:r>
            <a:r>
              <a:rPr lang="zh-CN" altLang="en-US" sz="2800" b="1" dirty="0" smtClean="0">
                <a:latin typeface="宋体" pitchFamily="2" charset="-122"/>
                <a:ea typeface="宋体" pitchFamily="2" charset="-122"/>
              </a:rPr>
              <a:t>“</a:t>
            </a:r>
            <a:r>
              <a:rPr lang="zh-CN" altLang="zh-CN" sz="2800" b="1" dirty="0" smtClean="0">
                <a:latin typeface="宋体" pitchFamily="2" charset="-122"/>
                <a:ea typeface="宋体" pitchFamily="2" charset="-122"/>
              </a:rPr>
              <a:t>能</a:t>
            </a:r>
            <a:r>
              <a:rPr lang="zh-CN" altLang="en-US" sz="2800" b="1" dirty="0" smtClean="0">
                <a:latin typeface="宋体" pitchFamily="2" charset="-122"/>
                <a:ea typeface="宋体" pitchFamily="2" charset="-122"/>
              </a:rPr>
              <a:t>”</a:t>
            </a:r>
            <a:endParaRPr lang="zh-CN" altLang="zh-CN" sz="2800" b="1" dirty="0" smtClean="0">
              <a:latin typeface="宋体" pitchFamily="2" charset="-122"/>
              <a:ea typeface="宋体" pitchFamily="2" charset="-122"/>
            </a:endParaRPr>
          </a:p>
          <a:p>
            <a:pPr marL="0" indent="0" algn="just">
              <a:lnSpc>
                <a:spcPct val="150000"/>
              </a:lnSpc>
              <a:buNone/>
            </a:pPr>
            <a:r>
              <a:rPr lang="en-US" altLang="zh-CN" sz="2800" b="1" dirty="0" smtClean="0">
                <a:latin typeface="宋体" pitchFamily="2" charset="-122"/>
                <a:ea typeface="宋体" pitchFamily="2" charset="-122"/>
              </a:rPr>
              <a:t>      </a:t>
            </a:r>
            <a:r>
              <a:rPr lang="zh-CN" altLang="zh-CN" sz="2800" b="1" dirty="0" smtClean="0">
                <a:latin typeface="宋体" pitchFamily="2" charset="-122"/>
                <a:ea typeface="宋体" pitchFamily="2" charset="-122"/>
              </a:rPr>
              <a:t>三、马克思主义为什么</a:t>
            </a:r>
            <a:r>
              <a:rPr lang="zh-CN" altLang="en-US" sz="2800" b="1" dirty="0" smtClean="0">
                <a:latin typeface="宋体" pitchFamily="2" charset="-122"/>
                <a:ea typeface="宋体" pitchFamily="2" charset="-122"/>
              </a:rPr>
              <a:t>“</a:t>
            </a:r>
            <a:r>
              <a:rPr lang="zh-CN" altLang="zh-CN" sz="2800" b="1" dirty="0" smtClean="0">
                <a:latin typeface="宋体" pitchFamily="2" charset="-122"/>
                <a:ea typeface="宋体" pitchFamily="2" charset="-122"/>
              </a:rPr>
              <a:t>行</a:t>
            </a:r>
            <a:r>
              <a:rPr lang="zh-CN" altLang="en-US" sz="2800" b="1" dirty="0" smtClean="0">
                <a:latin typeface="宋体" pitchFamily="2" charset="-122"/>
                <a:ea typeface="宋体" pitchFamily="2" charset="-122"/>
              </a:rPr>
              <a:t>”</a:t>
            </a:r>
            <a:endParaRPr lang="zh-CN" altLang="zh-CN" sz="2800" b="1" dirty="0" smtClean="0">
              <a:latin typeface="宋体" pitchFamily="2" charset="-122"/>
              <a:ea typeface="宋体" pitchFamily="2" charset="-122"/>
            </a:endParaRPr>
          </a:p>
          <a:p>
            <a:pPr marL="0" indent="0" algn="just">
              <a:lnSpc>
                <a:spcPct val="150000"/>
              </a:lnSpc>
              <a:buNone/>
            </a:pPr>
            <a:r>
              <a:rPr lang="en-US" altLang="zh-CN" sz="2800" b="1" dirty="0" smtClean="0">
                <a:latin typeface="宋体" pitchFamily="2" charset="-122"/>
                <a:ea typeface="宋体" pitchFamily="2" charset="-122"/>
              </a:rPr>
              <a:t>        </a:t>
            </a:r>
            <a:r>
              <a:rPr lang="zh-CN" altLang="zh-CN" sz="2800" b="1" dirty="0" smtClean="0">
                <a:latin typeface="宋体" pitchFamily="2" charset="-122"/>
                <a:ea typeface="宋体" pitchFamily="2" charset="-122"/>
              </a:rPr>
              <a:t>四、中国特色社会主义为什么</a:t>
            </a:r>
            <a:r>
              <a:rPr lang="zh-CN" altLang="en-US" sz="2800" b="1" dirty="0" smtClean="0">
                <a:latin typeface="宋体" pitchFamily="2" charset="-122"/>
                <a:ea typeface="宋体" pitchFamily="2" charset="-122"/>
              </a:rPr>
              <a:t>“</a:t>
            </a:r>
            <a:r>
              <a:rPr lang="zh-CN" altLang="zh-CN" sz="2800" b="1" dirty="0" smtClean="0">
                <a:latin typeface="宋体" pitchFamily="2" charset="-122"/>
                <a:ea typeface="宋体" pitchFamily="2" charset="-122"/>
              </a:rPr>
              <a:t>好</a:t>
            </a:r>
            <a:r>
              <a:rPr lang="zh-CN" altLang="en-US" sz="2800" b="1" dirty="0" smtClean="0">
                <a:latin typeface="宋体" pitchFamily="2" charset="-122"/>
                <a:ea typeface="宋体" pitchFamily="2" charset="-122"/>
              </a:rPr>
              <a:t>”</a:t>
            </a:r>
            <a:endParaRPr lang="zh-CN" altLang="zh-CN" sz="2800" b="1" dirty="0" smtClean="0">
              <a:latin typeface="宋体" pitchFamily="2" charset="-122"/>
              <a:ea typeface="宋体" pitchFamily="2" charset="-122"/>
            </a:endParaRPr>
          </a:p>
          <a:p>
            <a:pPr marL="0" indent="0" algn="just">
              <a:lnSpc>
                <a:spcPct val="150000"/>
              </a:lnSpc>
              <a:buNone/>
            </a:pPr>
            <a:r>
              <a:rPr lang="en-US" altLang="zh-CN" sz="2800" b="1" dirty="0" smtClean="0">
                <a:latin typeface="宋体" pitchFamily="2" charset="-122"/>
                <a:ea typeface="宋体" pitchFamily="2" charset="-122"/>
              </a:rPr>
              <a:t>          </a:t>
            </a:r>
            <a:r>
              <a:rPr lang="zh-CN" altLang="zh-CN" sz="2800" b="1" dirty="0" smtClean="0">
                <a:latin typeface="宋体" pitchFamily="2" charset="-122"/>
                <a:ea typeface="宋体" pitchFamily="2" charset="-122"/>
              </a:rPr>
              <a:t>结语</a:t>
            </a:r>
            <a:endParaRPr lang="zh-CN" altLang="en-US" sz="2800" b="1" dirty="0" smtClean="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4"/>
          <p:cNvSpPr>
            <a:spLocks noGrp="1" noChangeArrowheads="1"/>
          </p:cNvSpPr>
          <p:nvPr>
            <p:ph type="title"/>
          </p:nvPr>
        </p:nvSpPr>
        <p:spPr>
          <a:xfrm>
            <a:off x="468313" y="260350"/>
            <a:ext cx="8229600" cy="936402"/>
          </a:xfrm>
        </p:spPr>
        <p:txBody>
          <a:bodyPr>
            <a:normAutofit/>
          </a:bodyPr>
          <a:lstStyle/>
          <a:p>
            <a:pPr algn="ctr"/>
            <a:r>
              <a:rPr lang="zh-CN" altLang="en-US" sz="5400" b="1" dirty="0" smtClean="0"/>
              <a:t>学习要求</a:t>
            </a:r>
            <a:r>
              <a:rPr lang="en-US" altLang="zh-CN" sz="5400" dirty="0" smtClean="0"/>
              <a:t>——</a:t>
            </a:r>
            <a:r>
              <a:rPr lang="zh-CN" altLang="zh-CN" sz="5400" dirty="0" smtClean="0">
                <a:solidFill>
                  <a:srgbClr val="FF0000"/>
                </a:solidFill>
                <a:latin typeface="宋体" pitchFamily="2" charset="-122"/>
                <a:ea typeface="宋体" pitchFamily="2" charset="-122"/>
              </a:rPr>
              <a:t>学史明理</a:t>
            </a:r>
            <a:endParaRPr lang="zh-CN" altLang="en-US" sz="5400" b="1" dirty="0" smtClean="0"/>
          </a:p>
        </p:txBody>
      </p:sp>
      <p:sp>
        <p:nvSpPr>
          <p:cNvPr id="3076" name="Rectangle 5"/>
          <p:cNvSpPr>
            <a:spLocks noGrp="1" noChangeArrowheads="1"/>
          </p:cNvSpPr>
          <p:nvPr>
            <p:ph type="body" sz="half" idx="1"/>
          </p:nvPr>
        </p:nvSpPr>
        <p:spPr>
          <a:xfrm>
            <a:off x="107504" y="1268413"/>
            <a:ext cx="8928992" cy="5173662"/>
          </a:xfrm>
        </p:spPr>
        <p:txBody>
          <a:bodyPr>
            <a:noAutofit/>
          </a:bodyPr>
          <a:lstStyle/>
          <a:p>
            <a:pPr marL="0" indent="0" algn="just">
              <a:buNone/>
            </a:pPr>
            <a:r>
              <a:rPr lang="en-US" altLang="zh-CN" sz="2100" dirty="0" smtClean="0">
                <a:latin typeface="宋体" pitchFamily="2" charset="-122"/>
                <a:ea typeface="宋体" pitchFamily="2" charset="-122"/>
              </a:rPr>
              <a:t>    </a:t>
            </a:r>
            <a:r>
              <a:rPr lang="zh-CN" altLang="zh-CN" sz="2000" b="1" dirty="0" smtClean="0">
                <a:solidFill>
                  <a:srgbClr val="FF0000"/>
                </a:solidFill>
                <a:latin typeface="宋体" pitchFamily="2" charset="-122"/>
                <a:ea typeface="宋体" pitchFamily="2" charset="-122"/>
              </a:rPr>
              <a:t>学史明理</a:t>
            </a:r>
            <a:r>
              <a:rPr lang="zh-CN" altLang="en-US" sz="2000" b="1" dirty="0" smtClean="0">
                <a:solidFill>
                  <a:srgbClr val="FF0000"/>
                </a:solidFill>
                <a:latin typeface="宋体" pitchFamily="2" charset="-122"/>
                <a:ea typeface="宋体" pitchFamily="2" charset="-122"/>
              </a:rPr>
              <a:t>：</a:t>
            </a:r>
            <a:r>
              <a:rPr lang="zh-CN" altLang="zh-CN" sz="2000" b="1" dirty="0" smtClean="0">
                <a:latin typeface="宋体" pitchFamily="2" charset="-122"/>
                <a:ea typeface="宋体" pitchFamily="2" charset="-122"/>
              </a:rPr>
              <a:t>历史是一面镜子，它照亮现实，也照亮未来</a:t>
            </a:r>
            <a:r>
              <a:rPr lang="zh-CN" altLang="zh-CN" sz="2000" dirty="0" smtClean="0">
                <a:latin typeface="宋体" pitchFamily="2" charset="-122"/>
                <a:ea typeface="宋体" pitchFamily="2" charset="-122"/>
              </a:rPr>
              <a:t>。不了解现实，是因为不了解历史；不理解现实，</a:t>
            </a:r>
            <a:r>
              <a:rPr lang="zh-CN" altLang="en-US" sz="2000" dirty="0" smtClean="0">
                <a:latin typeface="宋体" pitchFamily="2" charset="-122"/>
                <a:ea typeface="宋体" pitchFamily="2" charset="-122"/>
              </a:rPr>
              <a:t>也</a:t>
            </a:r>
            <a:r>
              <a:rPr lang="zh-CN" altLang="zh-CN" sz="2000" dirty="0" smtClean="0">
                <a:latin typeface="宋体" pitchFamily="2" charset="-122"/>
                <a:ea typeface="宋体" pitchFamily="2" charset="-122"/>
              </a:rPr>
              <a:t>是因为不理解历史。历史是一本严肃的教科书，我们党的历史正</a:t>
            </a:r>
            <a:r>
              <a:rPr lang="zh-CN" altLang="zh-CN" sz="2000" b="1" dirty="0" smtClean="0">
                <a:solidFill>
                  <a:srgbClr val="FF0000"/>
                </a:solidFill>
                <a:latin typeface="宋体" pitchFamily="2" charset="-122"/>
                <a:ea typeface="宋体" pitchFamily="2" charset="-122"/>
              </a:rPr>
              <a:t>是</a:t>
            </a:r>
            <a:r>
              <a:rPr lang="zh-CN" altLang="zh-CN" sz="2000" dirty="0" smtClean="0">
                <a:latin typeface="宋体" pitchFamily="2" charset="-122"/>
                <a:ea typeface="宋体" pitchFamily="2" charset="-122"/>
              </a:rPr>
              <a:t>一部描述中华民族走出劫难、挺起脊梁的鲜活教材，</a:t>
            </a:r>
            <a:r>
              <a:rPr lang="zh-CN" altLang="zh-CN" sz="2000" b="1" dirty="0" smtClean="0">
                <a:solidFill>
                  <a:srgbClr val="FF0000"/>
                </a:solidFill>
                <a:latin typeface="宋体" pitchFamily="2" charset="-122"/>
                <a:ea typeface="宋体" pitchFamily="2" charset="-122"/>
              </a:rPr>
              <a:t>是</a:t>
            </a:r>
            <a:r>
              <a:rPr lang="zh-CN" altLang="zh-CN" sz="2000" dirty="0" smtClean="0">
                <a:latin typeface="宋体" pitchFamily="2" charset="-122"/>
                <a:ea typeface="宋体" pitchFamily="2" charset="-122"/>
              </a:rPr>
              <a:t>一部不断推进马克思主义中国化的历史，</a:t>
            </a:r>
            <a:r>
              <a:rPr lang="zh-CN" altLang="zh-CN" sz="2000" b="1" dirty="0" smtClean="0">
                <a:solidFill>
                  <a:srgbClr val="FF0000"/>
                </a:solidFill>
                <a:latin typeface="宋体" pitchFamily="2" charset="-122"/>
                <a:ea typeface="宋体" pitchFamily="2" charset="-122"/>
              </a:rPr>
              <a:t>是</a:t>
            </a:r>
            <a:r>
              <a:rPr lang="zh-CN" altLang="zh-CN" sz="2000" dirty="0" smtClean="0">
                <a:latin typeface="宋体" pitchFamily="2" charset="-122"/>
                <a:ea typeface="宋体" pitchFamily="2" charset="-122"/>
              </a:rPr>
              <a:t>一部不断推进理论创新、进行理论创造的历史。</a:t>
            </a:r>
            <a:r>
              <a:rPr lang="zh-CN" altLang="zh-CN" sz="2000" b="1" dirty="0" smtClean="0">
                <a:latin typeface="宋体" pitchFamily="2" charset="-122"/>
                <a:ea typeface="宋体" pitchFamily="2" charset="-122"/>
              </a:rPr>
              <a:t>党史记录着我国从无到有、从小到大、从弱到强、从一个胜利走向另一个胜利</a:t>
            </a:r>
            <a:r>
              <a:rPr lang="zh-CN" altLang="zh-CN" sz="2000" dirty="0" smtClean="0">
                <a:latin typeface="宋体" pitchFamily="2" charset="-122"/>
                <a:ea typeface="宋体" pitchFamily="2" charset="-122"/>
              </a:rPr>
              <a:t>。</a:t>
            </a:r>
            <a:r>
              <a:rPr lang="zh-CN" altLang="zh-CN" sz="2000" b="1" dirty="0" smtClean="0">
                <a:latin typeface="宋体" pitchFamily="2" charset="-122"/>
                <a:ea typeface="宋体" pitchFamily="2" charset="-122"/>
              </a:rPr>
              <a:t>中国共产党带领人民创造的一个又一个辉煌、一个又一个奇迹，这其中的经验和智慧无不凝结于党的历史</a:t>
            </a:r>
            <a:r>
              <a:rPr lang="zh-CN" altLang="zh-CN" sz="2000" dirty="0" smtClean="0">
                <a:latin typeface="宋体" pitchFamily="2" charset="-122"/>
                <a:ea typeface="宋体" pitchFamily="2" charset="-122"/>
              </a:rPr>
              <a:t>。学习党的历史，其目的就是要</a:t>
            </a:r>
            <a:r>
              <a:rPr lang="en-US" altLang="zh-CN" sz="2000" dirty="0" smtClean="0">
                <a:latin typeface="宋体" pitchFamily="2" charset="-122"/>
                <a:ea typeface="宋体" pitchFamily="2" charset="-122"/>
              </a:rPr>
              <a:t>“</a:t>
            </a:r>
            <a:r>
              <a:rPr lang="zh-CN" altLang="zh-CN" sz="2000" b="1" dirty="0" smtClean="0">
                <a:solidFill>
                  <a:srgbClr val="FF0000"/>
                </a:solidFill>
                <a:latin typeface="宋体" pitchFamily="2" charset="-122"/>
                <a:ea typeface="宋体" pitchFamily="2" charset="-122"/>
              </a:rPr>
              <a:t>明理</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，就是要了解我们的过去，这样才能看清前进的方向。</a:t>
            </a:r>
            <a:endParaRPr lang="zh-CN" altLang="en-US" sz="2000" dirty="0" smtClean="0">
              <a:latin typeface="宋体" pitchFamily="2" charset="-122"/>
              <a:ea typeface="宋体" pitchFamily="2" charset="-122"/>
            </a:endParaRPr>
          </a:p>
          <a:p>
            <a:pPr marL="0" indent="0" algn="just">
              <a:buFontTx/>
              <a:buNone/>
              <a:defRPr/>
            </a:pPr>
            <a:r>
              <a:rPr lang="zh-CN" altLang="en-US" sz="2000" dirty="0" smtClean="0">
                <a:latin typeface="宋体" pitchFamily="2" charset="-122"/>
                <a:ea typeface="宋体" pitchFamily="2" charset="-122"/>
              </a:rPr>
              <a:t>    党史学习教育就是</a:t>
            </a:r>
            <a:r>
              <a:rPr lang="zh-CN" altLang="en-US" sz="2000" b="1" dirty="0" smtClean="0">
                <a:solidFill>
                  <a:srgbClr val="7030A0"/>
                </a:solidFill>
                <a:latin typeface="宋体" pitchFamily="2" charset="-122"/>
                <a:ea typeface="宋体" pitchFamily="2" charset="-122"/>
              </a:rPr>
              <a:t>要</a:t>
            </a:r>
            <a:r>
              <a:rPr lang="zh-CN" altLang="zh-CN" sz="2000" b="1" dirty="0" smtClean="0">
                <a:solidFill>
                  <a:srgbClr val="7030A0"/>
                </a:solidFill>
                <a:latin typeface="宋体" pitchFamily="2" charset="-122"/>
                <a:ea typeface="宋体" pitchFamily="2" charset="-122"/>
              </a:rPr>
              <a:t>做到</a:t>
            </a:r>
            <a:r>
              <a:rPr lang="zh-CN" altLang="zh-CN" sz="2000" b="1" dirty="0" smtClean="0">
                <a:solidFill>
                  <a:srgbClr val="FF0000"/>
                </a:solidFill>
                <a:latin typeface="宋体" pitchFamily="2" charset="-122"/>
                <a:ea typeface="宋体" pitchFamily="2" charset="-122"/>
              </a:rPr>
              <a:t>学史明理、学史增信、学史崇德、学史力行</a:t>
            </a:r>
            <a:r>
              <a:rPr lang="zh-CN" altLang="en-US" sz="2000" b="1" dirty="0" smtClean="0">
                <a:solidFill>
                  <a:srgbClr val="FF0000"/>
                </a:solidFill>
                <a:latin typeface="宋体" pitchFamily="2" charset="-122"/>
                <a:ea typeface="宋体" pitchFamily="2" charset="-122"/>
              </a:rPr>
              <a:t>。</a:t>
            </a:r>
            <a:r>
              <a:rPr lang="zh-CN" altLang="en-US" sz="2000" b="1" dirty="0" smtClean="0">
                <a:latin typeface="宋体" pitchFamily="2" charset="-122"/>
                <a:ea typeface="宋体" pitchFamily="2" charset="-122"/>
              </a:rPr>
              <a:t>学史明理是摆在首位的任务，是做到学史增信、学史崇德、学史力行的重要基础</a:t>
            </a:r>
            <a:r>
              <a:rPr lang="zh-CN" altLang="en-US" sz="2000" dirty="0" smtClean="0">
                <a:latin typeface="宋体" pitchFamily="2" charset="-122"/>
                <a:ea typeface="宋体" pitchFamily="2" charset="-122"/>
              </a:rPr>
              <a:t>。坚持学史明理，</a:t>
            </a:r>
            <a:r>
              <a:rPr lang="zh-CN" altLang="en-US" sz="2000" b="1" dirty="0" smtClean="0">
                <a:solidFill>
                  <a:srgbClr val="FF0000"/>
                </a:solidFill>
                <a:latin typeface="宋体" pitchFamily="2" charset="-122"/>
                <a:ea typeface="宋体" pitchFamily="2" charset="-122"/>
              </a:rPr>
              <a:t>既要</a:t>
            </a:r>
            <a:r>
              <a:rPr lang="zh-CN" altLang="en-US" sz="2000" dirty="0" smtClean="0">
                <a:latin typeface="宋体" pitchFamily="2" charset="-122"/>
                <a:ea typeface="宋体" pitchFamily="2" charset="-122"/>
              </a:rPr>
              <a:t>了解党发展壮大的历史逻辑，</a:t>
            </a:r>
            <a:r>
              <a:rPr lang="zh-CN" altLang="en-US" sz="2000" b="1" dirty="0" smtClean="0">
                <a:solidFill>
                  <a:srgbClr val="7030A0"/>
                </a:solidFill>
                <a:latin typeface="宋体" pitchFamily="2" charset="-122"/>
                <a:ea typeface="宋体" pitchFamily="2" charset="-122"/>
              </a:rPr>
              <a:t>又要</a:t>
            </a:r>
            <a:r>
              <a:rPr lang="zh-CN" altLang="en-US" sz="2000" dirty="0" smtClean="0">
                <a:latin typeface="宋体" pitchFamily="2" charset="-122"/>
                <a:ea typeface="宋体" pitchFamily="2" charset="-122"/>
              </a:rPr>
              <a:t>把握背后的理论逻辑和思想逻辑；</a:t>
            </a:r>
            <a:r>
              <a:rPr lang="zh-CN" altLang="en-US" sz="2000" b="1" dirty="0" smtClean="0">
                <a:solidFill>
                  <a:srgbClr val="FF0000"/>
                </a:solidFill>
                <a:latin typeface="宋体" pitchFamily="2" charset="-122"/>
                <a:ea typeface="宋体" pitchFamily="2" charset="-122"/>
              </a:rPr>
              <a:t>既要</a:t>
            </a:r>
            <a:r>
              <a:rPr lang="zh-CN" altLang="en-US" sz="2000" dirty="0" smtClean="0">
                <a:latin typeface="宋体" pitchFamily="2" charset="-122"/>
                <a:ea typeface="宋体" pitchFamily="2" charset="-122"/>
              </a:rPr>
              <a:t>深刻领悟中国共产党为什么“能”、马克思主义为什么“行”、中国特色社会主义为什么“好”等道理，树立正确历史观和党史观，把握历史规律和发展大势，</a:t>
            </a:r>
            <a:r>
              <a:rPr lang="zh-CN" altLang="en-US" sz="2000" b="1" dirty="0" smtClean="0">
                <a:solidFill>
                  <a:srgbClr val="7030A0"/>
                </a:solidFill>
                <a:latin typeface="宋体" pitchFamily="2" charset="-122"/>
                <a:ea typeface="宋体" pitchFamily="2" charset="-122"/>
              </a:rPr>
              <a:t>又要</a:t>
            </a:r>
            <a:r>
              <a:rPr lang="zh-CN" altLang="en-US" sz="2000" dirty="0" smtClean="0">
                <a:latin typeface="宋体" pitchFamily="2" charset="-122"/>
                <a:ea typeface="宋体" pitchFamily="2" charset="-122"/>
              </a:rPr>
              <a:t>深刻感悟马克思主义真理的力量、实践的力量、创新的力量，始终高擎中国共产党人的精神旗帜，更加坚定自觉地用习近平新时代中国特色社会主义思想武装头脑、指导实践、推动工作。</a:t>
            </a:r>
            <a:endParaRPr lang="en-US" altLang="zh-CN" sz="2000" dirty="0" smtClean="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4"/>
          <p:cNvSpPr>
            <a:spLocks noGrp="1" noChangeArrowheads="1"/>
          </p:cNvSpPr>
          <p:nvPr>
            <p:ph type="title"/>
          </p:nvPr>
        </p:nvSpPr>
        <p:spPr>
          <a:xfrm>
            <a:off x="468313" y="260350"/>
            <a:ext cx="8229600" cy="936402"/>
          </a:xfrm>
        </p:spPr>
        <p:txBody>
          <a:bodyPr/>
          <a:lstStyle/>
          <a:p>
            <a:pPr algn="ctr"/>
            <a:r>
              <a:rPr lang="zh-CN" altLang="en-US" sz="5400" b="1" dirty="0" smtClean="0"/>
              <a:t>学习要求</a:t>
            </a:r>
            <a:r>
              <a:rPr lang="en-US" altLang="zh-CN" sz="5400" b="1" dirty="0" smtClean="0"/>
              <a:t>——</a:t>
            </a:r>
            <a:r>
              <a:rPr lang="zh-CN" altLang="zh-CN" sz="5400" dirty="0" smtClean="0">
                <a:solidFill>
                  <a:srgbClr val="FF0000"/>
                </a:solidFill>
                <a:latin typeface="宋体" pitchFamily="2" charset="-122"/>
                <a:ea typeface="宋体" pitchFamily="2" charset="-122"/>
              </a:rPr>
              <a:t>学史增信</a:t>
            </a:r>
            <a:endParaRPr lang="zh-CN" altLang="en-US" sz="5400" b="1" dirty="0" smtClean="0"/>
          </a:p>
        </p:txBody>
      </p:sp>
      <p:sp>
        <p:nvSpPr>
          <p:cNvPr id="3076" name="Rectangle 5"/>
          <p:cNvSpPr>
            <a:spLocks noGrp="1" noChangeArrowheads="1"/>
          </p:cNvSpPr>
          <p:nvPr>
            <p:ph type="body" sz="half" idx="1"/>
          </p:nvPr>
        </p:nvSpPr>
        <p:spPr>
          <a:xfrm>
            <a:off x="107504" y="1268413"/>
            <a:ext cx="8928992" cy="5173662"/>
          </a:xfrm>
        </p:spPr>
        <p:txBody>
          <a:bodyPr>
            <a:normAutofit/>
          </a:bodyPr>
          <a:lstStyle/>
          <a:p>
            <a:pPr marL="0" indent="0" algn="just">
              <a:buFontTx/>
              <a:buNone/>
              <a:defRPr/>
            </a:pPr>
            <a:r>
              <a:rPr lang="en-US" altLang="zh-CN" sz="2000" b="1" dirty="0" smtClean="0">
                <a:solidFill>
                  <a:srgbClr val="FF0000"/>
                </a:solidFill>
                <a:latin typeface="宋体" pitchFamily="2" charset="-122"/>
                <a:ea typeface="宋体" pitchFamily="2" charset="-122"/>
              </a:rPr>
              <a:t>    </a:t>
            </a:r>
            <a:r>
              <a:rPr lang="zh-CN" altLang="zh-CN" sz="2000" b="1" dirty="0" smtClean="0">
                <a:solidFill>
                  <a:srgbClr val="FF0000"/>
                </a:solidFill>
                <a:latin typeface="宋体" pitchFamily="2" charset="-122"/>
                <a:ea typeface="宋体" pitchFamily="2" charset="-122"/>
              </a:rPr>
              <a:t>学史增信</a:t>
            </a:r>
            <a:r>
              <a:rPr lang="zh-CN" altLang="en-US" sz="2000" b="1" dirty="0" smtClean="0">
                <a:solidFill>
                  <a:srgbClr val="FF0000"/>
                </a:solidFill>
                <a:latin typeface="宋体" pitchFamily="2" charset="-122"/>
                <a:ea typeface="宋体" pitchFamily="2" charset="-122"/>
              </a:rPr>
              <a:t>：</a:t>
            </a:r>
            <a:r>
              <a:rPr lang="zh-CN" altLang="en-US" sz="2000" b="1" dirty="0" smtClean="0">
                <a:latin typeface="宋体" pitchFamily="2" charset="-122"/>
                <a:ea typeface="宋体" pitchFamily="2" charset="-122"/>
              </a:rPr>
              <a:t>就是要增强信仰、信念、信心</a:t>
            </a:r>
            <a:r>
              <a:rPr lang="zh-CN" altLang="en-US" sz="2000" dirty="0" smtClean="0">
                <a:latin typeface="宋体" pitchFamily="2" charset="-122"/>
                <a:ea typeface="宋体" pitchFamily="2" charset="-122"/>
              </a:rPr>
              <a:t>，这是我们战胜一切强敌、克服一切困难、夺取一切胜利的强大精神力量。</a:t>
            </a:r>
            <a:r>
              <a:rPr lang="zh-CN" altLang="en-US" sz="2000" b="1" dirty="0" smtClean="0">
                <a:solidFill>
                  <a:srgbClr val="FF0000"/>
                </a:solidFill>
                <a:latin typeface="宋体" pitchFamily="2" charset="-122"/>
                <a:ea typeface="宋体" pitchFamily="2" charset="-122"/>
              </a:rPr>
              <a:t>要增强</a:t>
            </a:r>
            <a:r>
              <a:rPr lang="zh-CN" altLang="en-US" sz="2000" b="1" dirty="0" smtClean="0">
                <a:latin typeface="宋体" pitchFamily="2" charset="-122"/>
                <a:ea typeface="宋体" pitchFamily="2" charset="-122"/>
              </a:rPr>
              <a:t>对马克思主义、共产主义的</a:t>
            </a:r>
            <a:r>
              <a:rPr lang="zh-CN" altLang="en-US" sz="2000" b="1" dirty="0" smtClean="0">
                <a:solidFill>
                  <a:srgbClr val="00B0F0"/>
                </a:solidFill>
                <a:latin typeface="宋体" pitchFamily="2" charset="-122"/>
                <a:ea typeface="宋体" pitchFamily="2" charset="-122"/>
              </a:rPr>
              <a:t>信仰</a:t>
            </a:r>
            <a:r>
              <a:rPr lang="zh-CN" altLang="en-US" sz="2000" dirty="0" smtClean="0">
                <a:latin typeface="宋体" pitchFamily="2" charset="-122"/>
                <a:ea typeface="宋体" pitchFamily="2" charset="-122"/>
              </a:rPr>
              <a:t>，教育引导广大党员、干部从党百年奋斗中感悟信仰的力量，始终保持顽强意志，勇敢战胜各种重大困难和严峻挑战。</a:t>
            </a:r>
            <a:r>
              <a:rPr lang="zh-CN" altLang="en-US" sz="2000" b="1" dirty="0" smtClean="0">
                <a:solidFill>
                  <a:srgbClr val="FF0000"/>
                </a:solidFill>
                <a:latin typeface="宋体" pitchFamily="2" charset="-122"/>
                <a:ea typeface="宋体" pitchFamily="2" charset="-122"/>
              </a:rPr>
              <a:t>要增强</a:t>
            </a:r>
            <a:r>
              <a:rPr lang="zh-CN" altLang="en-US" sz="2000" b="1" dirty="0" smtClean="0">
                <a:latin typeface="宋体" pitchFamily="2" charset="-122"/>
                <a:ea typeface="宋体" pitchFamily="2" charset="-122"/>
              </a:rPr>
              <a:t>对中国特色社会主义的</a:t>
            </a:r>
            <a:r>
              <a:rPr lang="zh-CN" altLang="en-US" sz="2000" b="1" dirty="0" smtClean="0">
                <a:solidFill>
                  <a:srgbClr val="00B0F0"/>
                </a:solidFill>
                <a:latin typeface="宋体" pitchFamily="2" charset="-122"/>
                <a:ea typeface="宋体" pitchFamily="2" charset="-122"/>
              </a:rPr>
              <a:t>信念</a:t>
            </a:r>
            <a:r>
              <a:rPr lang="zh-CN" altLang="en-US" sz="2000" dirty="0" smtClean="0">
                <a:latin typeface="宋体" pitchFamily="2" charset="-122"/>
                <a:ea typeface="宋体" pitchFamily="2" charset="-122"/>
              </a:rPr>
              <a:t>，教育引导广大党员、干部深刻认识到，中国特色社会主义是历史发展的必然结果，是发展中国的必由之路，是经过实践检验的科学真理，始终坚定道路自信、理论自信、制度自信、文化自信。</a:t>
            </a:r>
            <a:r>
              <a:rPr lang="zh-CN" altLang="en-US" sz="2000" b="1" dirty="0" smtClean="0">
                <a:solidFill>
                  <a:srgbClr val="FF0000"/>
                </a:solidFill>
                <a:latin typeface="宋体" pitchFamily="2" charset="-122"/>
                <a:ea typeface="宋体" pitchFamily="2" charset="-122"/>
              </a:rPr>
              <a:t>要增强</a:t>
            </a:r>
            <a:r>
              <a:rPr lang="zh-CN" altLang="en-US" sz="2000" b="1" dirty="0" smtClean="0">
                <a:latin typeface="宋体" pitchFamily="2" charset="-122"/>
                <a:ea typeface="宋体" pitchFamily="2" charset="-122"/>
              </a:rPr>
              <a:t>对实现中华民族伟大复兴的</a:t>
            </a:r>
            <a:r>
              <a:rPr lang="zh-CN" altLang="en-US" sz="2000" b="1" dirty="0" smtClean="0">
                <a:solidFill>
                  <a:srgbClr val="00B0F0"/>
                </a:solidFill>
                <a:latin typeface="宋体" pitchFamily="2" charset="-122"/>
                <a:ea typeface="宋体" pitchFamily="2" charset="-122"/>
              </a:rPr>
              <a:t>信心</a:t>
            </a:r>
            <a:r>
              <a:rPr lang="zh-CN" altLang="en-US" sz="2000" dirty="0" smtClean="0">
                <a:latin typeface="宋体" pitchFamily="2" charset="-122"/>
                <a:ea typeface="宋体" pitchFamily="2" charset="-122"/>
              </a:rPr>
              <a:t>，教育引导广大党员、干部牢记初心使命、增强必胜信心，坚信我们党一定能够团结带领人民在中国特色社会主义道路上实现中华民族伟大复兴，努力创造属于我们这一代人、无愧新时代的历史功绩。</a:t>
            </a:r>
            <a:endParaRPr lang="en-US" altLang="zh-CN" sz="2000" dirty="0" smtClean="0">
              <a:latin typeface="宋体" pitchFamily="2" charset="-122"/>
              <a:ea typeface="宋体" pitchFamily="2" charset="-122"/>
            </a:endParaRPr>
          </a:p>
          <a:p>
            <a:pPr marL="0" indent="0" algn="just">
              <a:buFontTx/>
              <a:buNone/>
              <a:defRPr/>
            </a:pPr>
            <a:r>
              <a:rPr lang="en-US" altLang="zh-CN" sz="2000" dirty="0" smtClean="0">
                <a:latin typeface="宋体" pitchFamily="2" charset="-122"/>
                <a:ea typeface="宋体" pitchFamily="2" charset="-122"/>
              </a:rPr>
              <a:t>    </a:t>
            </a:r>
            <a:r>
              <a:rPr lang="zh-CN" altLang="zh-CN" sz="2000" dirty="0" smtClean="0">
                <a:latin typeface="宋体" pitchFamily="2" charset="-122"/>
                <a:ea typeface="宋体" pitchFamily="2" charset="-122"/>
              </a:rPr>
              <a:t>学习党史，</a:t>
            </a:r>
            <a:r>
              <a:rPr lang="zh-CN" altLang="zh-CN" sz="2000" b="1" dirty="0" smtClean="0">
                <a:latin typeface="宋体" pitchFamily="2" charset="-122"/>
                <a:ea typeface="宋体" pitchFamily="2" charset="-122"/>
              </a:rPr>
              <a:t>我们才能懂得</a:t>
            </a:r>
            <a:r>
              <a:rPr lang="zh-CN" altLang="zh-CN" sz="2000" dirty="0" smtClean="0">
                <a:latin typeface="宋体" pitchFamily="2" charset="-122"/>
                <a:ea typeface="宋体" pitchFamily="2" charset="-122"/>
              </a:rPr>
              <a:t>找到一条正确的道路多么不容易，</a:t>
            </a:r>
            <a:r>
              <a:rPr lang="zh-CN" altLang="zh-CN" sz="2000" b="1" dirty="0" smtClean="0">
                <a:latin typeface="宋体" pitchFamily="2" charset="-122"/>
                <a:ea typeface="宋体" pitchFamily="2" charset="-122"/>
              </a:rPr>
              <a:t>我们才能懂得</a:t>
            </a:r>
            <a:r>
              <a:rPr lang="zh-CN" altLang="zh-CN" sz="2000" dirty="0" smtClean="0">
                <a:latin typeface="宋体" pitchFamily="2" charset="-122"/>
                <a:ea typeface="宋体" pitchFamily="2" charset="-122"/>
              </a:rPr>
              <a:t>这条道路必须坚定不移走下去道理。</a:t>
            </a:r>
            <a:r>
              <a:rPr lang="zh-CN" altLang="zh-CN" sz="2000" b="1" dirty="0" smtClean="0">
                <a:latin typeface="宋体" pitchFamily="2" charset="-122"/>
                <a:ea typeface="宋体" pitchFamily="2" charset="-122"/>
              </a:rPr>
              <a:t>全党才能</a:t>
            </a:r>
            <a:r>
              <a:rPr lang="zh-CN" altLang="zh-CN" sz="2000" dirty="0" smtClean="0">
                <a:latin typeface="宋体" pitchFamily="2" charset="-122"/>
                <a:ea typeface="宋体" pitchFamily="2" charset="-122"/>
              </a:rPr>
              <a:t>从一代又一代中国共产党人身上领悟和体会信仰的力量，知史爱党、知史爱国，促使自己进一步</a:t>
            </a:r>
            <a:r>
              <a:rPr lang="zh-CN" altLang="zh-CN" sz="2000" b="1" dirty="0" smtClean="0">
                <a:latin typeface="宋体" pitchFamily="2" charset="-122"/>
                <a:ea typeface="宋体" pitchFamily="2" charset="-122"/>
              </a:rPr>
              <a:t>坚定对马克思主义的信仰，对中国特色社会主义和共产主义的信念，对党和人民的忠诚，更加坚定</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四个自信</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，在全民族中进一步树立坚持和发展中国特色社会主义的信心，树立建设社会主义现代化国家的决心</a:t>
            </a:r>
            <a:r>
              <a:rPr lang="zh-CN" altLang="zh-CN"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4"/>
          <p:cNvSpPr>
            <a:spLocks noGrp="1" noChangeArrowheads="1"/>
          </p:cNvSpPr>
          <p:nvPr>
            <p:ph type="title"/>
          </p:nvPr>
        </p:nvSpPr>
        <p:spPr>
          <a:xfrm>
            <a:off x="468313" y="260350"/>
            <a:ext cx="8229600" cy="936402"/>
          </a:xfrm>
        </p:spPr>
        <p:txBody>
          <a:bodyPr/>
          <a:lstStyle/>
          <a:p>
            <a:pPr algn="ctr"/>
            <a:r>
              <a:rPr lang="zh-CN" altLang="en-US" sz="5400" b="1" dirty="0" smtClean="0"/>
              <a:t>学习要求</a:t>
            </a:r>
            <a:r>
              <a:rPr lang="en-US" altLang="zh-CN" sz="5400" b="1" dirty="0" smtClean="0"/>
              <a:t>——</a:t>
            </a:r>
            <a:r>
              <a:rPr lang="zh-CN" altLang="zh-CN" sz="5400" dirty="0" smtClean="0">
                <a:solidFill>
                  <a:srgbClr val="FF0000"/>
                </a:solidFill>
                <a:latin typeface="宋体" pitchFamily="2" charset="-122"/>
                <a:ea typeface="宋体" pitchFamily="2" charset="-122"/>
              </a:rPr>
              <a:t>学史崇德</a:t>
            </a:r>
            <a:endParaRPr lang="zh-CN" altLang="en-US" sz="5400" b="1" dirty="0" smtClean="0"/>
          </a:p>
        </p:txBody>
      </p:sp>
      <p:sp>
        <p:nvSpPr>
          <p:cNvPr id="3076" name="Rectangle 5"/>
          <p:cNvSpPr>
            <a:spLocks noGrp="1" noChangeArrowheads="1"/>
          </p:cNvSpPr>
          <p:nvPr>
            <p:ph type="body" sz="half" idx="1"/>
          </p:nvPr>
        </p:nvSpPr>
        <p:spPr>
          <a:xfrm>
            <a:off x="107504" y="1268412"/>
            <a:ext cx="8928992" cy="5400947"/>
          </a:xfrm>
        </p:spPr>
        <p:txBody>
          <a:bodyPr>
            <a:normAutofit fontScale="92500"/>
          </a:bodyPr>
          <a:lstStyle/>
          <a:p>
            <a:pPr marL="0" indent="0" algn="just">
              <a:buNone/>
            </a:pPr>
            <a:r>
              <a:rPr lang="en-US" altLang="zh-CN" sz="2200" b="1" dirty="0" smtClean="0">
                <a:solidFill>
                  <a:srgbClr val="FF0000"/>
                </a:solidFill>
                <a:latin typeface="宋体" pitchFamily="2" charset="-122"/>
                <a:ea typeface="宋体" pitchFamily="2" charset="-122"/>
              </a:rPr>
              <a:t>    </a:t>
            </a:r>
            <a:r>
              <a:rPr lang="zh-CN" altLang="zh-CN" sz="2200" b="1" dirty="0" smtClean="0">
                <a:solidFill>
                  <a:srgbClr val="FF0000"/>
                </a:solidFill>
                <a:latin typeface="宋体" pitchFamily="2" charset="-122"/>
                <a:ea typeface="宋体" pitchFamily="2" charset="-122"/>
              </a:rPr>
              <a:t>学史崇德</a:t>
            </a:r>
            <a:r>
              <a:rPr lang="zh-CN" altLang="en-US" sz="2200" b="1" dirty="0" smtClean="0">
                <a:solidFill>
                  <a:srgbClr val="FF0000"/>
                </a:solidFill>
                <a:latin typeface="宋体" pitchFamily="2" charset="-122"/>
                <a:ea typeface="宋体" pitchFamily="2" charset="-122"/>
              </a:rPr>
              <a:t>：</a:t>
            </a:r>
            <a:r>
              <a:rPr lang="en-US" altLang="zh-CN" sz="2200" dirty="0" smtClean="0">
                <a:latin typeface="宋体" pitchFamily="2" charset="-122"/>
                <a:ea typeface="宋体" pitchFamily="2" charset="-122"/>
              </a:rPr>
              <a:t>“</a:t>
            </a:r>
            <a:r>
              <a:rPr lang="zh-CN" altLang="zh-CN" sz="2200" dirty="0" smtClean="0">
                <a:latin typeface="宋体" pitchFamily="2" charset="-122"/>
                <a:ea typeface="宋体" pitchFamily="2" charset="-122"/>
              </a:rPr>
              <a:t>往古者，所以知今也。</a:t>
            </a:r>
            <a:r>
              <a:rPr lang="en-US" altLang="zh-CN" sz="2200" dirty="0" smtClean="0">
                <a:latin typeface="宋体" pitchFamily="2" charset="-122"/>
                <a:ea typeface="宋体" pitchFamily="2" charset="-122"/>
              </a:rPr>
              <a:t>”</a:t>
            </a:r>
            <a:r>
              <a:rPr lang="zh-CN" altLang="zh-CN" sz="2200" b="1" dirty="0" smtClean="0">
                <a:latin typeface="宋体" pitchFamily="2" charset="-122"/>
                <a:ea typeface="宋体" pitchFamily="2" charset="-122"/>
              </a:rPr>
              <a:t>历史是一个民族、一个国家形成、发展及其盛衰兴亡的真实记录</a:t>
            </a:r>
            <a:r>
              <a:rPr lang="zh-CN" altLang="zh-CN" sz="2200" dirty="0" smtClean="0">
                <a:latin typeface="宋体" pitchFamily="2" charset="-122"/>
                <a:ea typeface="宋体" pitchFamily="2" charset="-122"/>
              </a:rPr>
              <a:t>。中国共产党能够走到今天，绝不是轻轻松松、敲锣打鼓实现的，我们经过了新民主主义革命时期、社会主义建设时期和改革开放的历史阶段，完成和实现了资本主义国家用几百年才实现的现代化成就，这期间我们党也曾经历过挫折和失误，出现过</a:t>
            </a:r>
            <a:r>
              <a:rPr lang="en-US" altLang="zh-CN" sz="2200" dirty="0" smtClean="0">
                <a:latin typeface="宋体" pitchFamily="2" charset="-122"/>
                <a:ea typeface="宋体" pitchFamily="2" charset="-122"/>
              </a:rPr>
              <a:t>“</a:t>
            </a:r>
            <a:r>
              <a:rPr lang="zh-CN" altLang="zh-CN" sz="2200" dirty="0" smtClean="0">
                <a:latin typeface="宋体" pitchFamily="2" charset="-122"/>
                <a:ea typeface="宋体" pitchFamily="2" charset="-122"/>
              </a:rPr>
              <a:t>左</a:t>
            </a:r>
            <a:r>
              <a:rPr lang="en-US" altLang="zh-CN" sz="2200" dirty="0" smtClean="0">
                <a:latin typeface="宋体" pitchFamily="2" charset="-122"/>
                <a:ea typeface="宋体" pitchFamily="2" charset="-122"/>
              </a:rPr>
              <a:t>”</a:t>
            </a:r>
            <a:r>
              <a:rPr lang="zh-CN" altLang="zh-CN" sz="2200" dirty="0" smtClean="0">
                <a:latin typeface="宋体" pitchFamily="2" charset="-122"/>
                <a:ea typeface="宋体" pitchFamily="2" charset="-122"/>
              </a:rPr>
              <a:t>或右的错误，但是从中坚持真理、修正错误是我们宝贵的经验，形成了自我革命精神。</a:t>
            </a:r>
            <a:r>
              <a:rPr lang="zh-CN" altLang="en-US" sz="2200" b="1" dirty="0" smtClean="0">
                <a:solidFill>
                  <a:srgbClr val="FF0000"/>
                </a:solidFill>
                <a:latin typeface="宋体" pitchFamily="2" charset="-122"/>
                <a:ea typeface="宋体" pitchFamily="2" charset="-122"/>
              </a:rPr>
              <a:t>党的十八大以来，党和国家事业发生了历史性变革，中国特色社会主义进入了新的发展阶段</a:t>
            </a:r>
            <a:r>
              <a:rPr lang="zh-CN" altLang="en-US" sz="2200" dirty="0" smtClean="0">
                <a:latin typeface="宋体" pitchFamily="2" charset="-122"/>
                <a:ea typeface="宋体" pitchFamily="2" charset="-122"/>
              </a:rPr>
              <a:t>。</a:t>
            </a:r>
            <a:endParaRPr lang="zh-CN" altLang="zh-CN" sz="2200" dirty="0" smtClean="0">
              <a:latin typeface="宋体" pitchFamily="2" charset="-122"/>
              <a:ea typeface="宋体" pitchFamily="2" charset="-122"/>
            </a:endParaRPr>
          </a:p>
          <a:p>
            <a:pPr marL="0" indent="0" algn="just">
              <a:buNone/>
            </a:pPr>
            <a:r>
              <a:rPr lang="en-US" altLang="zh-CN" sz="2200" dirty="0" smtClean="0">
                <a:latin typeface="宋体" pitchFamily="2" charset="-122"/>
                <a:ea typeface="宋体" pitchFamily="2" charset="-122"/>
              </a:rPr>
              <a:t>    </a:t>
            </a:r>
            <a:r>
              <a:rPr lang="zh-CN" altLang="zh-CN" sz="2200" dirty="0" smtClean="0">
                <a:latin typeface="宋体" pitchFamily="2" charset="-122"/>
                <a:ea typeface="宋体" pitchFamily="2" charset="-122"/>
              </a:rPr>
              <a:t>学习党史，就是要</a:t>
            </a:r>
            <a:r>
              <a:rPr lang="zh-CN" altLang="zh-CN" sz="2200" b="1" dirty="0" smtClean="0">
                <a:latin typeface="宋体" pitchFamily="2" charset="-122"/>
                <a:ea typeface="宋体" pitchFamily="2" charset="-122"/>
              </a:rPr>
              <a:t>从党百年来的实践创造和历史经验中汲取增进个人品格的智慧，从革命烈士、英雄人物、先进模范身上所体现出的中国共产党人的</a:t>
            </a:r>
            <a:r>
              <a:rPr lang="en-US" altLang="zh-CN" sz="2200" b="1" dirty="0" smtClean="0">
                <a:latin typeface="宋体" pitchFamily="2" charset="-122"/>
                <a:ea typeface="宋体" pitchFamily="2" charset="-122"/>
              </a:rPr>
              <a:t>“</a:t>
            </a:r>
            <a:r>
              <a:rPr lang="zh-CN" altLang="zh-CN" sz="2200" b="1" dirty="0" smtClean="0">
                <a:latin typeface="宋体" pitchFamily="2" charset="-122"/>
                <a:ea typeface="宋体" pitchFamily="2" charset="-122"/>
              </a:rPr>
              <a:t>精气神</a:t>
            </a:r>
            <a:r>
              <a:rPr lang="en-US" altLang="zh-CN" sz="2200" b="1" dirty="0" smtClean="0">
                <a:latin typeface="宋体" pitchFamily="2" charset="-122"/>
                <a:ea typeface="宋体" pitchFamily="2" charset="-122"/>
              </a:rPr>
              <a:t>”</a:t>
            </a:r>
            <a:r>
              <a:rPr lang="zh-CN" altLang="zh-CN" sz="2200" b="1" dirty="0" smtClean="0">
                <a:latin typeface="宋体" pitchFamily="2" charset="-122"/>
                <a:ea typeface="宋体" pitchFamily="2" charset="-122"/>
              </a:rPr>
              <a:t>当中，寻找到提升自身</a:t>
            </a:r>
            <a:r>
              <a:rPr lang="zh-CN" altLang="en-US" sz="2200" b="1" dirty="0" smtClean="0">
                <a:latin typeface="宋体" pitchFamily="2" charset="-122"/>
                <a:ea typeface="宋体" pitchFamily="2" charset="-122"/>
              </a:rPr>
              <a:t>“</a:t>
            </a:r>
            <a:r>
              <a:rPr lang="zh-CN" altLang="zh-CN" sz="2200" b="1" dirty="0" smtClean="0">
                <a:latin typeface="宋体" pitchFamily="2" charset="-122"/>
                <a:ea typeface="宋体" pitchFamily="2" charset="-122"/>
              </a:rPr>
              <a:t>德</a:t>
            </a:r>
            <a:r>
              <a:rPr lang="zh-CN" altLang="en-US" sz="2200" b="1" dirty="0" smtClean="0">
                <a:latin typeface="宋体" pitchFamily="2" charset="-122"/>
                <a:ea typeface="宋体" pitchFamily="2" charset="-122"/>
              </a:rPr>
              <a:t>”</a:t>
            </a:r>
            <a:r>
              <a:rPr lang="zh-CN" altLang="zh-CN" sz="2200" b="1" dirty="0" smtClean="0">
                <a:latin typeface="宋体" pitchFamily="2" charset="-122"/>
                <a:ea typeface="宋体" pitchFamily="2" charset="-122"/>
              </a:rPr>
              <a:t>的明镜</a:t>
            </a:r>
            <a:r>
              <a:rPr lang="zh-CN" altLang="zh-CN" sz="2200" dirty="0" smtClean="0">
                <a:latin typeface="宋体" pitchFamily="2" charset="-122"/>
                <a:ea typeface="宋体" pitchFamily="2" charset="-122"/>
              </a:rPr>
              <a:t>。心中有信仰，脚下有力量。“铁人精神”鼓舞我们奋发图强，“两弹一星精神”激励我们攻坚克难，“抗疫精神”凝聚万众一心。面对改革转型发展道路上的“腊子口”“娄山关”，我们要有“飞夺泸定桥”的勇毅果敢，更要有“四渡赤水”的创新思维，“三大战役”的纵横捭阖</a:t>
            </a:r>
            <a:r>
              <a:rPr lang="zh-CN" altLang="en-US" sz="2200" dirty="0" smtClean="0">
                <a:latin typeface="宋体" pitchFamily="2" charset="-122"/>
                <a:ea typeface="宋体" pitchFamily="2" charset="-122"/>
              </a:rPr>
              <a:t>（</a:t>
            </a:r>
            <a:r>
              <a:rPr lang="en-US" altLang="zh-CN" sz="2200" dirty="0" err="1" smtClean="0">
                <a:latin typeface="宋体" pitchFamily="2" charset="-122"/>
                <a:ea typeface="宋体" pitchFamily="2" charset="-122"/>
              </a:rPr>
              <a:t>bǎi</a:t>
            </a:r>
            <a:r>
              <a:rPr lang="en-US" altLang="zh-CN" sz="2200" dirty="0" smtClean="0">
                <a:latin typeface="宋体" pitchFamily="2" charset="-122"/>
                <a:ea typeface="宋体" pitchFamily="2" charset="-122"/>
              </a:rPr>
              <a:t> </a:t>
            </a:r>
            <a:r>
              <a:rPr lang="en-US" altLang="zh-CN" sz="2200" dirty="0" err="1" smtClean="0">
                <a:latin typeface="宋体" pitchFamily="2" charset="-122"/>
                <a:ea typeface="宋体" pitchFamily="2" charset="-122"/>
              </a:rPr>
              <a:t>hé</a:t>
            </a:r>
            <a:r>
              <a:rPr lang="zh-CN" altLang="en-US" sz="2200" dirty="0" smtClean="0">
                <a:latin typeface="宋体" pitchFamily="2" charset="-122"/>
                <a:ea typeface="宋体" pitchFamily="2" charset="-122"/>
              </a:rPr>
              <a:t>）</a:t>
            </a:r>
            <a:r>
              <a:rPr lang="zh-CN" altLang="zh-CN" sz="2200" dirty="0" smtClean="0">
                <a:latin typeface="宋体" pitchFamily="2" charset="-122"/>
                <a:ea typeface="宋体" pitchFamily="2" charset="-122"/>
              </a:rPr>
              <a:t>，“智取华山”的出奇制胜，充分发扬伟大的抗战精神、太行精神、八路军精神、吕梁精神、右玉精神、刘胡兰精神，把红色基因转化为“转型赶超、蹚出新路、加快复兴、绘就新画卷”的澎湃动力。</a:t>
            </a:r>
          </a:p>
          <a:p>
            <a:pPr marL="0" indent="0" algn="just">
              <a:buFontTx/>
              <a:buNone/>
              <a:defRPr/>
            </a:pPr>
            <a:endParaRPr lang="en-US" altLang="zh-CN" sz="2000" dirty="0" smtClean="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4"/>
          <p:cNvSpPr>
            <a:spLocks noGrp="1" noChangeArrowheads="1"/>
          </p:cNvSpPr>
          <p:nvPr>
            <p:ph type="title"/>
          </p:nvPr>
        </p:nvSpPr>
        <p:spPr>
          <a:xfrm>
            <a:off x="468313" y="260350"/>
            <a:ext cx="8229600" cy="936402"/>
          </a:xfrm>
        </p:spPr>
        <p:txBody>
          <a:bodyPr/>
          <a:lstStyle/>
          <a:p>
            <a:pPr algn="ctr"/>
            <a:r>
              <a:rPr lang="zh-CN" altLang="en-US" sz="5400" b="1" dirty="0" smtClean="0"/>
              <a:t>学习要求</a:t>
            </a:r>
            <a:r>
              <a:rPr lang="en-US" altLang="zh-CN" sz="5400" b="1" dirty="0" smtClean="0"/>
              <a:t>——</a:t>
            </a:r>
            <a:r>
              <a:rPr lang="zh-CN" altLang="zh-CN" sz="5400" dirty="0" smtClean="0">
                <a:solidFill>
                  <a:srgbClr val="FF0000"/>
                </a:solidFill>
                <a:latin typeface="宋体" pitchFamily="2" charset="-122"/>
                <a:ea typeface="宋体" pitchFamily="2" charset="-122"/>
              </a:rPr>
              <a:t>学史力行</a:t>
            </a:r>
            <a:endParaRPr lang="zh-CN" altLang="en-US" sz="5400" b="1" dirty="0" smtClean="0"/>
          </a:p>
        </p:txBody>
      </p:sp>
      <p:sp>
        <p:nvSpPr>
          <p:cNvPr id="3076" name="Rectangle 5"/>
          <p:cNvSpPr>
            <a:spLocks noGrp="1" noChangeArrowheads="1"/>
          </p:cNvSpPr>
          <p:nvPr>
            <p:ph type="body" sz="half" idx="1"/>
          </p:nvPr>
        </p:nvSpPr>
        <p:spPr>
          <a:xfrm>
            <a:off x="107504" y="1268412"/>
            <a:ext cx="8928992" cy="5328939"/>
          </a:xfrm>
        </p:spPr>
        <p:txBody>
          <a:bodyPr>
            <a:normAutofit/>
          </a:bodyPr>
          <a:lstStyle/>
          <a:p>
            <a:pPr marL="0" indent="0" algn="just">
              <a:spcBef>
                <a:spcPts val="600"/>
              </a:spcBef>
              <a:buNone/>
            </a:pPr>
            <a:r>
              <a:rPr lang="en-US" altLang="zh-CN" sz="2000" b="1" dirty="0" smtClean="0">
                <a:solidFill>
                  <a:srgbClr val="FF0000"/>
                </a:solidFill>
                <a:latin typeface="宋体" pitchFamily="2" charset="-122"/>
                <a:ea typeface="宋体" pitchFamily="2" charset="-122"/>
              </a:rPr>
              <a:t>    </a:t>
            </a:r>
            <a:r>
              <a:rPr lang="zh-CN" altLang="zh-CN" sz="2000" b="1" dirty="0" smtClean="0">
                <a:solidFill>
                  <a:srgbClr val="FF0000"/>
                </a:solidFill>
                <a:latin typeface="宋体" pitchFamily="2" charset="-122"/>
                <a:ea typeface="宋体" pitchFamily="2" charset="-122"/>
              </a:rPr>
              <a:t>学史力行</a:t>
            </a:r>
            <a:r>
              <a:rPr lang="zh-CN" altLang="en-US" sz="2000" b="1" dirty="0" smtClean="0">
                <a:solidFill>
                  <a:srgbClr val="FF0000"/>
                </a:solidFill>
                <a:latin typeface="宋体" pitchFamily="2" charset="-122"/>
                <a:ea typeface="宋体" pitchFamily="2" charset="-122"/>
              </a:rPr>
              <a:t>：</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历史是最好的教科书，也是最好的清醒剂。</a:t>
            </a:r>
            <a:r>
              <a:rPr lang="en-US" altLang="zh-CN" sz="2000" b="1" dirty="0" smtClean="0">
                <a:latin typeface="宋体" pitchFamily="2" charset="-122"/>
                <a:ea typeface="宋体" pitchFamily="2" charset="-122"/>
              </a:rPr>
              <a:t>”</a:t>
            </a:r>
            <a:r>
              <a:rPr lang="zh-CN" altLang="zh-CN" sz="2000" dirty="0" smtClean="0">
                <a:latin typeface="宋体" pitchFamily="2" charset="-122"/>
                <a:ea typeface="宋体" pitchFamily="2" charset="-122"/>
              </a:rPr>
              <a:t>党百年的奋斗史可谓是波澜壮阔。我们党带领人民经过长期的奋斗，取得了社会主义发展历史上的伟大成就，不仅在一个落后的</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一穷二白</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的国家建立了社会主义制度，在世界上高高举起了中国特色社会主义伟大旗帜，而且为世界上那些既希望加快发展又希望保持自身独立性的国家和民族提供了全新选择。</a:t>
            </a:r>
          </a:p>
          <a:p>
            <a:pPr marL="0" indent="0" algn="just">
              <a:spcBef>
                <a:spcPts val="600"/>
              </a:spcBef>
              <a:buNone/>
            </a:pPr>
            <a:r>
              <a:rPr lang="en-US" altLang="zh-CN" sz="2000" dirty="0" smtClean="0">
                <a:latin typeface="宋体" pitchFamily="2" charset="-122"/>
                <a:ea typeface="宋体" pitchFamily="2" charset="-122"/>
              </a:rPr>
              <a:t>    </a:t>
            </a:r>
            <a:r>
              <a:rPr lang="zh-CN" altLang="zh-CN" sz="2000" b="1" dirty="0" smtClean="0">
                <a:latin typeface="宋体" pitchFamily="2" charset="-122"/>
                <a:ea typeface="宋体" pitchFamily="2" charset="-122"/>
              </a:rPr>
              <a:t>前进道路上，我们党还会面临各种可以预见和难以预见的风险挑战，就必须从历史中获得启迪，从历史经验中提炼出克敌制胜的法宝。</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力行</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就是要学以致用，把学习成效要用于指导实践，转化为工作动力。把学习党史同推动实际工作结合起来，同解决实际问题结合起来，不断增强斗争意识、丰富斗争经验、提升斗争本领，始终保持革命者的大无畏奋斗精神，不断提高治国理政能力和水平，鼓起迈进新征程、奋进新时代的精气神。</a:t>
            </a:r>
          </a:p>
          <a:p>
            <a:pPr marL="0" indent="0" algn="just">
              <a:spcBef>
                <a:spcPts val="600"/>
              </a:spcBef>
              <a:buNone/>
            </a:pPr>
            <a:r>
              <a:rPr lang="en-US" altLang="zh-CN" sz="2000" dirty="0" smtClean="0">
                <a:latin typeface="宋体" pitchFamily="2" charset="-122"/>
                <a:ea typeface="宋体" pitchFamily="2" charset="-122"/>
              </a:rPr>
              <a:t>    </a:t>
            </a:r>
            <a:r>
              <a:rPr lang="zh-CN" altLang="zh-CN" sz="2000" b="1" dirty="0" smtClean="0">
                <a:latin typeface="宋体" pitchFamily="2" charset="-122"/>
                <a:ea typeface="宋体" pitchFamily="2" charset="-122"/>
              </a:rPr>
              <a:t>历史总是要前进的，历史从不等待一切犹豫者、观望者、懈怠者、软弱者。只有与历史同步伐、与时代共命运的人，才能赢得光明的未来。</a:t>
            </a:r>
            <a:r>
              <a:rPr lang="zh-CN" altLang="en-US" sz="2000" dirty="0" smtClean="0">
                <a:latin typeface="宋体" pitchFamily="2" charset="-122"/>
                <a:ea typeface="宋体" pitchFamily="2" charset="-122"/>
              </a:rPr>
              <a:t>我们</a:t>
            </a:r>
            <a:r>
              <a:rPr lang="zh-CN" altLang="zh-CN" sz="2000" dirty="0" smtClean="0">
                <a:latin typeface="宋体" pitchFamily="2" charset="-122"/>
                <a:ea typeface="宋体" pitchFamily="2" charset="-122"/>
              </a:rPr>
              <a:t>党走得再远都不能忘记来时的路</a:t>
            </a:r>
            <a:r>
              <a:rPr lang="zh-CN" altLang="en-US" sz="2000" dirty="0" smtClean="0">
                <a:latin typeface="宋体" pitchFamily="2" charset="-122"/>
                <a:ea typeface="宋体" pitchFamily="2" charset="-122"/>
              </a:rPr>
              <a:t>，</a:t>
            </a:r>
            <a:r>
              <a:rPr lang="zh-CN" altLang="zh-CN" sz="2000" dirty="0" smtClean="0">
                <a:latin typeface="宋体" pitchFamily="2" charset="-122"/>
                <a:ea typeface="宋体" pitchFamily="2" charset="-122"/>
              </a:rPr>
              <a:t>只要我们团结一心、共谋发展，就一定能够早日实现中华民族伟大复兴的中国梦。</a:t>
            </a:r>
            <a:endParaRPr lang="zh-CN" altLang="zh-CN" sz="2000" dirty="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spcBef>
                <a:spcPct val="50000"/>
              </a:spcBef>
            </a:pPr>
            <a:r>
              <a:rPr lang="zh-CN" altLang="en-US" sz="3400" b="1" dirty="0" smtClean="0">
                <a:solidFill>
                  <a:schemeClr val="tx1"/>
                </a:solidFill>
                <a:latin typeface="+mj-ea"/>
              </a:rPr>
              <a:t>一</a:t>
            </a:r>
            <a:r>
              <a:rPr lang="zh-CN" altLang="en-US" sz="3400" dirty="0" smtClean="0">
                <a:solidFill>
                  <a:schemeClr val="tx1"/>
                </a:solidFill>
                <a:latin typeface="+mj-ea"/>
              </a:rPr>
              <a:t>、</a:t>
            </a:r>
            <a:r>
              <a:rPr lang="zh-CN" altLang="zh-CN" sz="3400" dirty="0" smtClean="0">
                <a:solidFill>
                  <a:schemeClr val="tx1"/>
                </a:solidFill>
                <a:latin typeface="+mj-ea"/>
              </a:rPr>
              <a:t>时代呼唤一个伟大的政党</a:t>
            </a:r>
            <a:endParaRPr lang="zh-CN" altLang="en-US" sz="3400" dirty="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600"/>
              </a:spcBef>
              <a:buFontTx/>
              <a:buNone/>
              <a:defRPr/>
            </a:pPr>
            <a:r>
              <a:rPr lang="zh-CN" altLang="zh-CN" sz="1600" b="1" dirty="0" smtClean="0">
                <a:latin typeface="宋体" pitchFamily="2" charset="-122"/>
                <a:ea typeface="宋体" pitchFamily="2" charset="-122"/>
              </a:rPr>
              <a:t>中国是一个有着数千年历史的文明古国。中华民族以自己的勤劳和智慧，曾经创造出世界上独领风骚的灿烂的物质文明和精神文明，为人类</a:t>
            </a:r>
            <a:r>
              <a:rPr lang="zh-CN" altLang="en-US" sz="1600" b="1" dirty="0" smtClean="0">
                <a:latin typeface="宋体" pitchFamily="2" charset="-122"/>
                <a:ea typeface="宋体" pitchFamily="2" charset="-122"/>
              </a:rPr>
              <a:t>社会</a:t>
            </a:r>
            <a:r>
              <a:rPr lang="zh-CN" altLang="zh-CN" sz="1600" b="1" dirty="0" smtClean="0">
                <a:latin typeface="宋体" pitchFamily="2" charset="-122"/>
                <a:ea typeface="宋体" pitchFamily="2" charset="-122"/>
              </a:rPr>
              <a:t>作出了卓越贡献，成为世界上伟大的民族。</a:t>
            </a:r>
            <a:r>
              <a:rPr lang="zh-CN" altLang="en-US" sz="1600" dirty="0" smtClean="0">
                <a:latin typeface="宋体" pitchFamily="2" charset="-122"/>
                <a:ea typeface="宋体" pitchFamily="2" charset="-122"/>
              </a:rPr>
              <a:t>然而，</a:t>
            </a:r>
            <a:r>
              <a:rPr lang="zh-CN" altLang="zh-CN" sz="1600" dirty="0" smtClean="0">
                <a:latin typeface="宋体" pitchFamily="2" charset="-122"/>
                <a:ea typeface="宋体" pitchFamily="2" charset="-122"/>
              </a:rPr>
              <a:t>当欧美一些国家从十七世纪中叶开始确立先进的资本主义生产方式，又从十八世纪六十年代开始工业革命的时候，中国最后一个封建王朝</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清朝的统治者却盲目地以</a:t>
            </a:r>
            <a:r>
              <a:rPr lang="zh-CN" altLang="zh-CN" sz="1600" b="1" dirty="0" smtClean="0">
                <a:solidFill>
                  <a:srgbClr val="FF0000"/>
                </a:solidFill>
                <a:latin typeface="宋体" pitchFamily="2" charset="-122"/>
                <a:ea typeface="宋体" pitchFamily="2" charset="-122"/>
              </a:rPr>
              <a:t>中央帝国的</a:t>
            </a:r>
            <a:r>
              <a:rPr lang="en-US" altLang="zh-CN" sz="1600" b="1" dirty="0" smtClean="0">
                <a:solidFill>
                  <a:srgbClr val="FF0000"/>
                </a:solidFill>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康乾盛世</a:t>
            </a:r>
            <a:r>
              <a:rPr lang="en-US" altLang="zh-CN" sz="1600" b="1" dirty="0" smtClean="0">
                <a:solidFill>
                  <a:srgbClr val="FF0000"/>
                </a:solidFill>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而自傲</a:t>
            </a:r>
            <a:r>
              <a:rPr lang="zh-CN" altLang="zh-CN" sz="1600" dirty="0" smtClean="0">
                <a:latin typeface="宋体" pitchFamily="2" charset="-122"/>
                <a:ea typeface="宋体" pitchFamily="2" charset="-122"/>
              </a:rPr>
              <a:t>，自我封闭，拒绝扩大与外国的交往，仍然陶醉于昔日的辉煌之中。而事实是，原来文明程度落后于中国的欧美国家，这时已远远地跑在了中国的前面。</a:t>
            </a:r>
            <a:endParaRPr lang="en-US" altLang="zh-CN" sz="1600" b="1" dirty="0" smtClean="0">
              <a:latin typeface="宋体" pitchFamily="2" charset="-122"/>
              <a:ea typeface="宋体" pitchFamily="2" charset="-122"/>
            </a:endParaRPr>
          </a:p>
          <a:p>
            <a:pPr marL="0" indent="360000" algn="just">
              <a:spcBef>
                <a:spcPts val="600"/>
              </a:spcBef>
              <a:buFontTx/>
              <a:buNone/>
              <a:defRPr/>
            </a:pPr>
            <a:r>
              <a:rPr lang="en-US" altLang="zh-CN" sz="1600" b="1" dirty="0" smtClean="0">
                <a:latin typeface="宋体" pitchFamily="2" charset="-122"/>
                <a:ea typeface="宋体" pitchFamily="2" charset="-122"/>
              </a:rPr>
              <a:t>1</a:t>
            </a:r>
            <a:r>
              <a:rPr lang="zh-CN" altLang="en-US" sz="1600" b="1" dirty="0" smtClean="0">
                <a:latin typeface="宋体" pitchFamily="2" charset="-122"/>
                <a:ea typeface="宋体" pitchFamily="2" charset="-122"/>
              </a:rPr>
              <a:t>）康乾盛世</a:t>
            </a:r>
            <a:endParaRPr lang="en-US" altLang="zh-CN" sz="1600" b="1" dirty="0" smtClean="0">
              <a:latin typeface="宋体" pitchFamily="2" charset="-122"/>
              <a:ea typeface="宋体" pitchFamily="2" charset="-122"/>
            </a:endParaRPr>
          </a:p>
          <a:p>
            <a:pPr marL="0" indent="360000" algn="just">
              <a:spcBef>
                <a:spcPts val="600"/>
              </a:spcBef>
              <a:buNone/>
            </a:pPr>
            <a:r>
              <a:rPr lang="zh-CN" altLang="zh-CN" sz="1600" dirty="0" smtClean="0">
                <a:latin typeface="宋体" pitchFamily="2" charset="-122"/>
                <a:ea typeface="宋体" pitchFamily="2" charset="-122"/>
              </a:rPr>
              <a:t>康乾盛世，又称康雍乾盛世，西方称</a:t>
            </a:r>
            <a:r>
              <a:rPr lang="en-US" altLang="zh-CN" sz="1600" dirty="0" smtClean="0">
                <a:latin typeface="宋体" pitchFamily="2" charset="-122"/>
                <a:ea typeface="宋体" pitchFamily="2" charset="-122"/>
              </a:rPr>
              <a:t>“High Qing”</a:t>
            </a:r>
            <a:r>
              <a:rPr lang="zh-CN" altLang="zh-CN" sz="1600" dirty="0" smtClean="0">
                <a:latin typeface="宋体" pitchFamily="2" charset="-122"/>
                <a:ea typeface="宋体" pitchFamily="2" charset="-122"/>
              </a:rPr>
              <a:t>，是清朝的鼎盛时期，经历了康熙、雍正、乾隆三代皇帝，</a:t>
            </a:r>
            <a:r>
              <a:rPr lang="zh-CN" altLang="zh-CN" sz="1600" b="1" dirty="0" smtClean="0">
                <a:solidFill>
                  <a:srgbClr val="FF0000"/>
                </a:solidFill>
                <a:latin typeface="宋体" pitchFamily="2" charset="-122"/>
                <a:ea typeface="宋体" pitchFamily="2" charset="-122"/>
              </a:rPr>
              <a:t>持续时间长达一百三十多年</a:t>
            </a:r>
            <a:r>
              <a:rPr lang="zh-CN" altLang="zh-CN" sz="1600" dirty="0" smtClean="0">
                <a:latin typeface="宋体" pitchFamily="2" charset="-122"/>
                <a:ea typeface="宋体" pitchFamily="2" charset="-122"/>
              </a:rPr>
              <a:t>（康熙即清圣祖仁帝玄烨在位</a:t>
            </a:r>
            <a:r>
              <a:rPr lang="en-US" altLang="zh-CN" sz="1600" dirty="0" smtClean="0">
                <a:latin typeface="宋体" pitchFamily="2" charset="-122"/>
                <a:ea typeface="宋体" pitchFamily="2" charset="-122"/>
              </a:rPr>
              <a:t>1661.01—1722.11</a:t>
            </a:r>
            <a:r>
              <a:rPr lang="zh-CN" altLang="zh-CN" sz="1600" dirty="0" smtClean="0">
                <a:latin typeface="宋体" pitchFamily="2" charset="-122"/>
                <a:ea typeface="宋体" pitchFamily="2" charset="-122"/>
              </a:rPr>
              <a:t>；雍正即清世宗宪帝胤禛在位</a:t>
            </a:r>
            <a:r>
              <a:rPr lang="en-US" altLang="zh-CN" sz="1600" dirty="0" smtClean="0">
                <a:latin typeface="宋体" pitchFamily="2" charset="-122"/>
                <a:ea typeface="宋体" pitchFamily="2" charset="-122"/>
              </a:rPr>
              <a:t>1722.11—1735.08</a:t>
            </a:r>
            <a:r>
              <a:rPr lang="zh-CN" altLang="zh-CN" sz="1600" dirty="0" smtClean="0">
                <a:latin typeface="宋体" pitchFamily="2" charset="-122"/>
                <a:ea typeface="宋体" pitchFamily="2" charset="-122"/>
              </a:rPr>
              <a:t>；乾隆即清高宗纯帝弘历在位</a:t>
            </a:r>
            <a:r>
              <a:rPr lang="en-US" altLang="zh-CN" sz="1600" dirty="0" smtClean="0">
                <a:latin typeface="宋体" pitchFamily="2" charset="-122"/>
                <a:ea typeface="宋体" pitchFamily="2" charset="-122"/>
              </a:rPr>
              <a:t>1735.08—1796.01</a:t>
            </a:r>
            <a:r>
              <a:rPr lang="zh-CN" altLang="zh-CN" sz="1600" dirty="0" smtClean="0">
                <a:latin typeface="宋体" pitchFamily="2" charset="-122"/>
                <a:ea typeface="宋体" pitchFamily="2" charset="-122"/>
              </a:rPr>
              <a:t>，做太上皇时间</a:t>
            </a:r>
            <a:r>
              <a:rPr lang="en-US" altLang="zh-CN" sz="1600" dirty="0" smtClean="0">
                <a:latin typeface="宋体" pitchFamily="2" charset="-122"/>
                <a:ea typeface="宋体" pitchFamily="2" charset="-122"/>
              </a:rPr>
              <a:t>1796—1799</a:t>
            </a:r>
            <a:r>
              <a:rPr lang="zh-CN" altLang="zh-CN" sz="1600" dirty="0" smtClean="0">
                <a:latin typeface="宋体" pitchFamily="2" charset="-122"/>
                <a:ea typeface="宋体" pitchFamily="2" charset="-122"/>
              </a:rPr>
              <a:t>年）。</a:t>
            </a:r>
            <a:r>
              <a:rPr lang="zh-CN" altLang="zh-CN" sz="1600" b="1" dirty="0" smtClean="0">
                <a:solidFill>
                  <a:srgbClr val="FF0000"/>
                </a:solidFill>
                <a:latin typeface="宋体" pitchFamily="2" charset="-122"/>
                <a:ea typeface="宋体" pitchFamily="2" charset="-122"/>
              </a:rPr>
              <a:t>在此期间，中国社会在封建体系下达到极致，改革最多，国力最强，社会稳定，经济快速发展，人口增长迅速，疆域辽阔</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公元</a:t>
            </a:r>
            <a:r>
              <a:rPr lang="en-US" altLang="zh-CN" sz="1600" b="1" dirty="0" smtClean="0">
                <a:latin typeface="宋体" pitchFamily="2" charset="-122"/>
                <a:ea typeface="宋体" pitchFamily="2" charset="-122"/>
              </a:rPr>
              <a:t>1759</a:t>
            </a:r>
            <a:r>
              <a:rPr lang="zh-CN" altLang="zh-CN" sz="1600" b="1" dirty="0" smtClean="0">
                <a:latin typeface="宋体" pitchFamily="2" charset="-122"/>
                <a:ea typeface="宋体" pitchFamily="2" charset="-122"/>
              </a:rPr>
              <a:t>年即乾隆二十四年，国土面积</a:t>
            </a:r>
            <a:r>
              <a:rPr lang="en-US" altLang="zh-CN" sz="1600" b="1" dirty="0" smtClean="0">
                <a:latin typeface="宋体" pitchFamily="2" charset="-122"/>
                <a:ea typeface="宋体" pitchFamily="2" charset="-122"/>
              </a:rPr>
              <a:t>1310</a:t>
            </a:r>
            <a:r>
              <a:rPr lang="zh-CN" altLang="zh-CN" sz="1600" b="1" dirty="0" smtClean="0">
                <a:latin typeface="宋体" pitchFamily="2" charset="-122"/>
                <a:ea typeface="宋体" pitchFamily="2" charset="-122"/>
              </a:rPr>
              <a:t>万平方公里</a:t>
            </a:r>
            <a:r>
              <a:rPr lang="zh-CN" altLang="zh-CN" sz="1600" dirty="0" smtClean="0">
                <a:latin typeface="宋体" pitchFamily="2" charset="-122"/>
                <a:ea typeface="宋体" pitchFamily="2" charset="-122"/>
              </a:rPr>
              <a:t>）。</a:t>
            </a:r>
          </a:p>
          <a:p>
            <a:pPr marL="0" indent="360000" algn="just">
              <a:spcBef>
                <a:spcPts val="600"/>
              </a:spcBef>
              <a:buNone/>
            </a:pPr>
            <a:r>
              <a:rPr lang="zh-CN" altLang="zh-CN" sz="1600" dirty="0" smtClean="0">
                <a:latin typeface="宋体" pitchFamily="2" charset="-122"/>
                <a:ea typeface="宋体" pitchFamily="2" charset="-122"/>
              </a:rPr>
              <a:t>中国清朝政府统一蒙古、东北、新疆、西藏、台湾，</a:t>
            </a:r>
            <a:r>
              <a:rPr lang="zh-CN" altLang="zh-CN" sz="1600" b="1" dirty="0" smtClean="0">
                <a:latin typeface="宋体" pitchFamily="2" charset="-122"/>
                <a:ea typeface="宋体" pitchFamily="2" charset="-122"/>
              </a:rPr>
              <a:t>奠定了如今中国的版图，实现了中华民族的大一统</a:t>
            </a:r>
            <a:r>
              <a:rPr lang="zh-CN" altLang="zh-CN" sz="1600" dirty="0" smtClean="0">
                <a:latin typeface="宋体" pitchFamily="2" charset="-122"/>
                <a:ea typeface="宋体" pitchFamily="2" charset="-122"/>
              </a:rPr>
              <a:t>。通过废除贱籍制度</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摊丁入亩、官绅一体当差纳粮、火耗归公等一列改革和发明推广御稻、双季稻等高产作物，增加了国家的收入，减轻人民的负担，中国人口历史上首次破亿，并连破</a:t>
            </a:r>
            <a:r>
              <a:rPr lang="zh-CN" altLang="zh-CN" sz="1600" b="1" dirty="0" smtClean="0">
                <a:solidFill>
                  <a:srgbClr val="FF0000"/>
                </a:solidFill>
                <a:latin typeface="宋体" pitchFamily="2" charset="-122"/>
                <a:ea typeface="宋体" pitchFamily="2" charset="-122"/>
              </a:rPr>
              <a:t>三亿</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为中国人口大国打下基础。</a:t>
            </a:r>
            <a:endParaRPr lang="en-US" altLang="zh-CN" sz="16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spcBef>
                <a:spcPct val="50000"/>
              </a:spcBef>
            </a:pPr>
            <a:r>
              <a:rPr lang="zh-CN" altLang="en-US" sz="3400" b="1"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defRPr/>
            </a:pPr>
            <a:r>
              <a:rPr lang="en-US" altLang="zh-CN" sz="1900" b="1" dirty="0" smtClean="0">
                <a:latin typeface="宋体" pitchFamily="2" charset="-122"/>
                <a:ea typeface="宋体" pitchFamily="2" charset="-122"/>
              </a:rPr>
              <a:t>2</a:t>
            </a:r>
            <a:r>
              <a:rPr lang="zh-CN" altLang="en-US" sz="1900" b="1" dirty="0" smtClean="0">
                <a:latin typeface="宋体" pitchFamily="2" charset="-122"/>
                <a:ea typeface="宋体" pitchFamily="2" charset="-122"/>
              </a:rPr>
              <a:t>）民族危亡</a:t>
            </a:r>
            <a:endParaRPr lang="en-US" altLang="zh-CN" sz="1900" b="1" dirty="0" smtClean="0">
              <a:latin typeface="宋体" pitchFamily="2" charset="-122"/>
              <a:ea typeface="宋体" pitchFamily="2" charset="-122"/>
            </a:endParaRPr>
          </a:p>
          <a:p>
            <a:pPr marL="0" indent="360000" algn="just">
              <a:spcBef>
                <a:spcPts val="0"/>
              </a:spcBef>
              <a:buNone/>
            </a:pPr>
            <a:r>
              <a:rPr lang="zh-CN" altLang="zh-CN" sz="1900" dirty="0" smtClean="0">
                <a:latin typeface="宋体" pitchFamily="2" charset="-122"/>
                <a:ea typeface="宋体" pitchFamily="2" charset="-122"/>
              </a:rPr>
              <a:t>到了晚清，由于自以为是的固步自封和社会弊端积重难返，特别是道光帝（清宣宗成帝旻宁</a:t>
            </a:r>
            <a:r>
              <a:rPr lang="zh-CN" altLang="en-US" sz="1900" dirty="0" smtClean="0">
                <a:latin typeface="宋体" pitchFamily="2" charset="-122"/>
                <a:ea typeface="宋体" pitchFamily="2" charset="-122"/>
              </a:rPr>
              <a:t>，在位</a:t>
            </a:r>
            <a:r>
              <a:rPr lang="en-US" altLang="zh-CN" sz="1900" dirty="0" smtClean="0">
                <a:latin typeface="宋体" pitchFamily="2" charset="-122"/>
                <a:ea typeface="宋体" pitchFamily="2" charset="-122"/>
              </a:rPr>
              <a:t>1820—1850</a:t>
            </a:r>
            <a:r>
              <a:rPr lang="zh-CN" altLang="en-US" sz="1900" dirty="0" smtClean="0">
                <a:latin typeface="宋体" pitchFamily="2" charset="-122"/>
                <a:ea typeface="宋体" pitchFamily="2" charset="-122"/>
              </a:rPr>
              <a:t>年</a:t>
            </a:r>
            <a:r>
              <a:rPr lang="zh-CN" altLang="zh-CN" sz="1900" dirty="0" smtClean="0">
                <a:latin typeface="宋体" pitchFamily="2" charset="-122"/>
                <a:ea typeface="宋体" pitchFamily="2" charset="-122"/>
              </a:rPr>
              <a:t>）苟安姑息，得过且过，没有任何学习西方</a:t>
            </a:r>
            <a:r>
              <a:rPr lang="zh-CN" altLang="en-US" sz="1900" dirty="0" smtClean="0">
                <a:latin typeface="宋体" pitchFamily="2" charset="-122"/>
                <a:ea typeface="宋体" pitchFamily="2" charset="-122"/>
              </a:rPr>
              <a:t>、</a:t>
            </a:r>
            <a:r>
              <a:rPr lang="zh-CN" altLang="zh-CN" sz="1900" dirty="0" smtClean="0">
                <a:latin typeface="宋体" pitchFamily="2" charset="-122"/>
                <a:ea typeface="宋体" pitchFamily="2" charset="-122"/>
              </a:rPr>
              <a:t>振兴王朝的举措，致使清王朝进一步衰落，和西方的差距也越来越大。</a:t>
            </a:r>
          </a:p>
          <a:p>
            <a:pPr marL="0" indent="360000" algn="just">
              <a:spcBef>
                <a:spcPts val="0"/>
              </a:spcBef>
              <a:buNone/>
            </a:pPr>
            <a:r>
              <a:rPr lang="zh-CN" altLang="zh-CN" sz="1900" dirty="0" smtClean="0">
                <a:latin typeface="宋体" pitchFamily="2" charset="-122"/>
                <a:ea typeface="宋体" pitchFamily="2" charset="-122"/>
              </a:rPr>
              <a:t>自</a:t>
            </a:r>
            <a:r>
              <a:rPr lang="en-US" altLang="zh-CN" sz="1900" dirty="0" smtClean="0">
                <a:latin typeface="宋体" pitchFamily="2" charset="-122"/>
                <a:ea typeface="宋体" pitchFamily="2" charset="-122"/>
              </a:rPr>
              <a:t>1840</a:t>
            </a:r>
            <a:r>
              <a:rPr lang="zh-CN" altLang="zh-CN" sz="1900" dirty="0" smtClean="0">
                <a:latin typeface="宋体" pitchFamily="2" charset="-122"/>
                <a:ea typeface="宋体" pitchFamily="2" charset="-122"/>
              </a:rPr>
              <a:t>年第一次鸦片战争之后，中华民族陆续遭受的较大规模侵略战争包括：</a:t>
            </a:r>
            <a:r>
              <a:rPr lang="en-US" altLang="zh-CN" sz="1900" b="1" dirty="0" smtClean="0">
                <a:solidFill>
                  <a:srgbClr val="FF0000"/>
                </a:solidFill>
                <a:latin typeface="宋体" pitchFamily="2" charset="-122"/>
                <a:ea typeface="宋体" pitchFamily="2" charset="-122"/>
              </a:rPr>
              <a:t>1856</a:t>
            </a:r>
            <a:r>
              <a:rPr lang="zh-CN" altLang="zh-CN" sz="1900" b="1" dirty="0" smtClean="0">
                <a:solidFill>
                  <a:srgbClr val="FF0000"/>
                </a:solidFill>
                <a:latin typeface="宋体" pitchFamily="2" charset="-122"/>
                <a:ea typeface="宋体" pitchFamily="2" charset="-122"/>
              </a:rPr>
              <a:t>～</a:t>
            </a:r>
            <a:r>
              <a:rPr lang="en-US" altLang="zh-CN" sz="1900" b="1" dirty="0" smtClean="0">
                <a:solidFill>
                  <a:srgbClr val="FF0000"/>
                </a:solidFill>
                <a:latin typeface="宋体" pitchFamily="2" charset="-122"/>
                <a:ea typeface="宋体" pitchFamily="2" charset="-122"/>
              </a:rPr>
              <a:t>1860</a:t>
            </a:r>
            <a:r>
              <a:rPr lang="zh-CN" altLang="zh-CN" sz="1900" b="1" dirty="0" smtClean="0">
                <a:solidFill>
                  <a:srgbClr val="FF0000"/>
                </a:solidFill>
                <a:latin typeface="宋体" pitchFamily="2" charset="-122"/>
                <a:ea typeface="宋体" pitchFamily="2" charset="-122"/>
              </a:rPr>
              <a:t>年的第二次鸦片战争</a:t>
            </a:r>
            <a:r>
              <a:rPr lang="zh-CN" altLang="zh-CN" sz="1900" dirty="0" smtClean="0">
                <a:latin typeface="宋体" pitchFamily="2" charset="-122"/>
                <a:ea typeface="宋体" pitchFamily="2" charset="-122"/>
              </a:rPr>
              <a:t>，</a:t>
            </a:r>
            <a:r>
              <a:rPr lang="en-US" altLang="zh-CN" sz="1900" b="1" dirty="0" smtClean="0">
                <a:latin typeface="宋体" pitchFamily="2" charset="-122"/>
                <a:ea typeface="宋体" pitchFamily="2" charset="-122"/>
              </a:rPr>
              <a:t>1883</a:t>
            </a:r>
            <a:r>
              <a:rPr lang="zh-CN" altLang="zh-CN" sz="1900" b="1" dirty="0" smtClean="0">
                <a:latin typeface="宋体" pitchFamily="2" charset="-122"/>
                <a:ea typeface="宋体" pitchFamily="2" charset="-122"/>
              </a:rPr>
              <a:t>～</a:t>
            </a:r>
            <a:r>
              <a:rPr lang="en-US" altLang="zh-CN" sz="1900" b="1" dirty="0" smtClean="0">
                <a:latin typeface="宋体" pitchFamily="2" charset="-122"/>
                <a:ea typeface="宋体" pitchFamily="2" charset="-122"/>
              </a:rPr>
              <a:t>1885</a:t>
            </a:r>
            <a:r>
              <a:rPr lang="zh-CN" altLang="zh-CN" sz="1900" b="1" dirty="0" smtClean="0">
                <a:latin typeface="宋体" pitchFamily="2" charset="-122"/>
                <a:ea typeface="宋体" pitchFamily="2" charset="-122"/>
              </a:rPr>
              <a:t>年的中法战争</a:t>
            </a:r>
            <a:r>
              <a:rPr lang="zh-CN" altLang="zh-CN" sz="1900" dirty="0" smtClean="0">
                <a:latin typeface="宋体" pitchFamily="2" charset="-122"/>
                <a:ea typeface="宋体" pitchFamily="2" charset="-122"/>
              </a:rPr>
              <a:t>，</a:t>
            </a:r>
            <a:r>
              <a:rPr lang="en-US" altLang="zh-CN" sz="1900" b="1" dirty="0" smtClean="0">
                <a:solidFill>
                  <a:srgbClr val="FF0000"/>
                </a:solidFill>
                <a:latin typeface="宋体" pitchFamily="2" charset="-122"/>
                <a:ea typeface="宋体" pitchFamily="2" charset="-122"/>
              </a:rPr>
              <a:t>1894</a:t>
            </a:r>
            <a:r>
              <a:rPr lang="zh-CN" altLang="zh-CN" sz="1900" b="1" dirty="0" smtClean="0">
                <a:solidFill>
                  <a:srgbClr val="FF0000"/>
                </a:solidFill>
                <a:latin typeface="宋体" pitchFamily="2" charset="-122"/>
                <a:ea typeface="宋体" pitchFamily="2" charset="-122"/>
              </a:rPr>
              <a:t>～</a:t>
            </a:r>
            <a:r>
              <a:rPr lang="en-US" altLang="zh-CN" sz="1900" b="1" dirty="0" smtClean="0">
                <a:solidFill>
                  <a:srgbClr val="FF0000"/>
                </a:solidFill>
                <a:latin typeface="宋体" pitchFamily="2" charset="-122"/>
                <a:ea typeface="宋体" pitchFamily="2" charset="-122"/>
              </a:rPr>
              <a:t>1895</a:t>
            </a:r>
            <a:r>
              <a:rPr lang="zh-CN" altLang="zh-CN" sz="1900" b="1" dirty="0" smtClean="0">
                <a:solidFill>
                  <a:srgbClr val="FF0000"/>
                </a:solidFill>
                <a:latin typeface="宋体" pitchFamily="2" charset="-122"/>
                <a:ea typeface="宋体" pitchFamily="2" charset="-122"/>
              </a:rPr>
              <a:t>年的中日甲午战争</a:t>
            </a:r>
            <a:r>
              <a:rPr lang="zh-CN" altLang="zh-CN" sz="1900" dirty="0" smtClean="0">
                <a:latin typeface="宋体" pitchFamily="2" charset="-122"/>
                <a:ea typeface="宋体" pitchFamily="2" charset="-122"/>
              </a:rPr>
              <a:t>，</a:t>
            </a:r>
            <a:r>
              <a:rPr lang="en-US" altLang="zh-CN" sz="1900" b="1" dirty="0" smtClean="0">
                <a:latin typeface="宋体" pitchFamily="2" charset="-122"/>
                <a:ea typeface="宋体" pitchFamily="2" charset="-122"/>
              </a:rPr>
              <a:t>1900</a:t>
            </a:r>
            <a:r>
              <a:rPr lang="zh-CN" altLang="zh-CN" sz="1900" b="1" dirty="0" smtClean="0">
                <a:latin typeface="宋体" pitchFamily="2" charset="-122"/>
                <a:ea typeface="宋体" pitchFamily="2" charset="-122"/>
              </a:rPr>
              <a:t>～</a:t>
            </a:r>
            <a:r>
              <a:rPr lang="en-US" altLang="zh-CN" sz="1900" b="1" dirty="0" smtClean="0">
                <a:latin typeface="宋体" pitchFamily="2" charset="-122"/>
                <a:ea typeface="宋体" pitchFamily="2" charset="-122"/>
              </a:rPr>
              <a:t>1901</a:t>
            </a:r>
            <a:r>
              <a:rPr lang="zh-CN" altLang="zh-CN" sz="1900" b="1" dirty="0" smtClean="0">
                <a:latin typeface="宋体" pitchFamily="2" charset="-122"/>
                <a:ea typeface="宋体" pitchFamily="2" charset="-122"/>
              </a:rPr>
              <a:t>年的八国联军侵华战争</a:t>
            </a:r>
            <a:r>
              <a:rPr lang="zh-CN" altLang="en-US" sz="1900" b="1" dirty="0" smtClean="0">
                <a:latin typeface="宋体" pitchFamily="2" charset="-122"/>
                <a:ea typeface="宋体" pitchFamily="2" charset="-122"/>
              </a:rPr>
              <a:t>等</a:t>
            </a:r>
            <a:r>
              <a:rPr lang="zh-CN" altLang="zh-CN" sz="1900" dirty="0" smtClean="0">
                <a:latin typeface="宋体" pitchFamily="2" charset="-122"/>
                <a:ea typeface="宋体" pitchFamily="2" charset="-122"/>
              </a:rPr>
              <a:t>。在这个过程中，从清政府被迫签订第一个不平等条约中英《南京条约》（</a:t>
            </a:r>
            <a:r>
              <a:rPr lang="en-US" altLang="zh-CN" sz="1900" dirty="0" smtClean="0">
                <a:latin typeface="宋体" pitchFamily="2" charset="-122"/>
                <a:ea typeface="宋体" pitchFamily="2" charset="-122"/>
              </a:rPr>
              <a:t>1842</a:t>
            </a:r>
            <a:r>
              <a:rPr lang="zh-CN" altLang="zh-CN" sz="1900" dirty="0" smtClean="0">
                <a:latin typeface="宋体" pitchFamily="2" charset="-122"/>
                <a:ea typeface="宋体" pitchFamily="2" charset="-122"/>
              </a:rPr>
              <a:t>年）起，先后被迫签订了数百个以割地赔款为主要内容的不平等条约。据统计，</a:t>
            </a:r>
            <a:r>
              <a:rPr lang="zh-CN" altLang="zh-CN" sz="1900" b="1" dirty="0" smtClean="0">
                <a:solidFill>
                  <a:srgbClr val="FF0000"/>
                </a:solidFill>
                <a:latin typeface="宋体" pitchFamily="2" charset="-122"/>
                <a:ea typeface="宋体" pitchFamily="2" charset="-122"/>
              </a:rPr>
              <a:t>从鸦片战争到八国联军入侵的</a:t>
            </a:r>
            <a:r>
              <a:rPr lang="en-US" altLang="zh-CN" sz="1900" b="1" dirty="0" smtClean="0">
                <a:solidFill>
                  <a:srgbClr val="FF0000"/>
                </a:solidFill>
                <a:latin typeface="宋体" pitchFamily="2" charset="-122"/>
                <a:ea typeface="宋体" pitchFamily="2" charset="-122"/>
              </a:rPr>
              <a:t>60</a:t>
            </a:r>
            <a:r>
              <a:rPr lang="zh-CN" altLang="zh-CN" sz="1900" b="1" dirty="0" smtClean="0">
                <a:solidFill>
                  <a:srgbClr val="FF0000"/>
                </a:solidFill>
                <a:latin typeface="宋体" pitchFamily="2" charset="-122"/>
                <a:ea typeface="宋体" pitchFamily="2" charset="-122"/>
              </a:rPr>
              <a:t>年间，清政府的赔款，包括利息，约计</a:t>
            </a:r>
            <a:r>
              <a:rPr lang="en-US" altLang="zh-CN" sz="1900" b="1" dirty="0" smtClean="0">
                <a:solidFill>
                  <a:srgbClr val="FF0000"/>
                </a:solidFill>
                <a:latin typeface="宋体" pitchFamily="2" charset="-122"/>
                <a:ea typeface="宋体" pitchFamily="2" charset="-122"/>
              </a:rPr>
              <a:t>13</a:t>
            </a:r>
            <a:r>
              <a:rPr lang="zh-CN" altLang="zh-CN" sz="1900" b="1" dirty="0" smtClean="0">
                <a:solidFill>
                  <a:srgbClr val="FF0000"/>
                </a:solidFill>
                <a:latin typeface="宋体" pitchFamily="2" charset="-122"/>
                <a:ea typeface="宋体" pitchFamily="2" charset="-122"/>
              </a:rPr>
              <a:t>亿两白银</a:t>
            </a:r>
            <a:r>
              <a:rPr lang="zh-CN" altLang="en-US" sz="1900" b="1" dirty="0" smtClean="0">
                <a:latin typeface="宋体" pitchFamily="2" charset="-122"/>
                <a:ea typeface="宋体" pitchFamily="2" charset="-122"/>
              </a:rPr>
              <a:t>（相当于</a:t>
            </a:r>
            <a:r>
              <a:rPr lang="en-US" altLang="zh-CN" sz="1900" b="1" dirty="0" smtClean="0">
                <a:latin typeface="宋体" pitchFamily="2" charset="-122"/>
                <a:ea typeface="宋体" pitchFamily="2" charset="-122"/>
              </a:rPr>
              <a:t>16</a:t>
            </a:r>
            <a:r>
              <a:rPr lang="zh-CN" altLang="en-US" sz="1900" b="1" dirty="0" smtClean="0">
                <a:latin typeface="宋体" pitchFamily="2" charset="-122"/>
                <a:ea typeface="宋体" pitchFamily="2" charset="-122"/>
              </a:rPr>
              <a:t>年多的财政收入，当时清政府财政收入不过</a:t>
            </a:r>
            <a:r>
              <a:rPr lang="en-US" altLang="zh-CN" sz="1900" b="1" dirty="0" smtClean="0">
                <a:latin typeface="宋体" pitchFamily="2" charset="-122"/>
                <a:ea typeface="宋体" pitchFamily="2" charset="-122"/>
              </a:rPr>
              <a:t>8000</a:t>
            </a:r>
            <a:r>
              <a:rPr lang="zh-CN" altLang="en-US" sz="1900" b="1" dirty="0" smtClean="0">
                <a:latin typeface="宋体" pitchFamily="2" charset="-122"/>
                <a:ea typeface="宋体" pitchFamily="2" charset="-122"/>
              </a:rPr>
              <a:t>多万两白银）</a:t>
            </a:r>
            <a:r>
              <a:rPr lang="zh-CN" altLang="zh-CN" sz="1900" b="1" dirty="0" smtClean="0">
                <a:solidFill>
                  <a:srgbClr val="FF0000"/>
                </a:solidFill>
                <a:latin typeface="宋体" pitchFamily="2" charset="-122"/>
                <a:ea typeface="宋体" pitchFamily="2" charset="-122"/>
              </a:rPr>
              <a:t>；割让包括香港、澳门、台湾、澎湖列岛和东北、西北的大片领土</a:t>
            </a:r>
            <a:r>
              <a:rPr lang="zh-CN" altLang="zh-CN" sz="1900" dirty="0" smtClean="0">
                <a:latin typeface="宋体" pitchFamily="2" charset="-122"/>
                <a:ea typeface="宋体" pitchFamily="2" charset="-122"/>
              </a:rPr>
              <a:t>。</a:t>
            </a:r>
            <a:r>
              <a:rPr lang="zh-CN" altLang="zh-CN" sz="1900" b="1" dirty="0" smtClean="0">
                <a:solidFill>
                  <a:srgbClr val="7030A0"/>
                </a:solidFill>
                <a:latin typeface="宋体" pitchFamily="2" charset="-122"/>
                <a:ea typeface="宋体" pitchFamily="2" charset="-122"/>
              </a:rPr>
              <a:t>以鸦片战争为转折，中华民族急剧地衰落了下去。</a:t>
            </a:r>
          </a:p>
          <a:p>
            <a:pPr marL="0" indent="360000" algn="just">
              <a:spcBef>
                <a:spcPts val="0"/>
              </a:spcBef>
              <a:buNone/>
            </a:pPr>
            <a:r>
              <a:rPr lang="zh-CN" altLang="zh-CN" sz="1900" b="1" dirty="0" smtClean="0">
                <a:latin typeface="宋体" pitchFamily="2" charset="-122"/>
                <a:ea typeface="宋体" pitchFamily="2" charset="-122"/>
              </a:rPr>
              <a:t>通过不平等条约，这些资本主义列强在我国攫取了一系列特权，同时也攫取了大量利益。国家安全失去保障，国民生活在水深火热之中，</a:t>
            </a:r>
            <a:r>
              <a:rPr lang="zh-CN" altLang="zh-CN" sz="1900" b="1" dirty="0" smtClean="0">
                <a:solidFill>
                  <a:srgbClr val="FF0000"/>
                </a:solidFill>
                <a:latin typeface="宋体" pitchFamily="2" charset="-122"/>
                <a:ea typeface="宋体" pitchFamily="2" charset="-122"/>
              </a:rPr>
              <a:t>中华民族</a:t>
            </a:r>
            <a:r>
              <a:rPr lang="zh-CN" altLang="en-US" sz="1900" b="1" dirty="0" smtClean="0">
                <a:solidFill>
                  <a:srgbClr val="FF0000"/>
                </a:solidFill>
                <a:latin typeface="宋体" pitchFamily="2" charset="-122"/>
                <a:ea typeface="宋体" pitchFamily="2" charset="-122"/>
              </a:rPr>
              <a:t>已</a:t>
            </a:r>
            <a:r>
              <a:rPr lang="zh-CN" altLang="zh-CN" sz="1900" b="1" dirty="0" smtClean="0">
                <a:solidFill>
                  <a:srgbClr val="FF0000"/>
                </a:solidFill>
                <a:latin typeface="宋体" pitchFamily="2" charset="-122"/>
                <a:ea typeface="宋体" pitchFamily="2" charset="-122"/>
              </a:rPr>
              <a:t>无法掌握自己的命运</a:t>
            </a:r>
            <a:r>
              <a:rPr lang="zh-CN" altLang="zh-CN" sz="1900" b="1" dirty="0" smtClean="0">
                <a:latin typeface="宋体" pitchFamily="2" charset="-122"/>
                <a:ea typeface="宋体" pitchFamily="2" charset="-122"/>
              </a:rPr>
              <a:t>。</a:t>
            </a:r>
            <a:endParaRPr lang="en-US" altLang="zh-CN" sz="19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3200" b="1" dirty="0" smtClean="0">
                <a:latin typeface="宋体" pitchFamily="2" charset="-122"/>
                <a:ea typeface="宋体" pitchFamily="2" charset="-122"/>
              </a:rPr>
              <a:t>3</a:t>
            </a:r>
            <a:r>
              <a:rPr lang="zh-CN" altLang="en-US" sz="3200" b="1" dirty="0" smtClean="0">
                <a:latin typeface="宋体" pitchFamily="2" charset="-122"/>
                <a:ea typeface="宋体" pitchFamily="2" charset="-122"/>
              </a:rPr>
              <a:t>）时代的呼唤</a:t>
            </a:r>
            <a:endParaRPr lang="en-US" altLang="zh-CN" sz="3200" b="1" dirty="0" smtClean="0">
              <a:latin typeface="宋体" pitchFamily="2" charset="-122"/>
              <a:ea typeface="宋体" pitchFamily="2" charset="-122"/>
            </a:endParaRPr>
          </a:p>
          <a:p>
            <a:pPr marL="0" indent="360000" algn="just">
              <a:spcBef>
                <a:spcPts val="0"/>
              </a:spcBef>
              <a:buNone/>
            </a:pPr>
            <a:r>
              <a:rPr lang="en-US" altLang="zh-CN" sz="3200" b="1" dirty="0" smtClean="0">
                <a:solidFill>
                  <a:srgbClr val="FF0000"/>
                </a:solidFill>
                <a:latin typeface="宋体" pitchFamily="2" charset="-122"/>
                <a:ea typeface="宋体" pitchFamily="2" charset="-122"/>
              </a:rPr>
              <a:t>  </a:t>
            </a:r>
            <a:r>
              <a:rPr lang="zh-CN" altLang="zh-CN" sz="3200" b="1" dirty="0" smtClean="0">
                <a:solidFill>
                  <a:srgbClr val="FF0000"/>
                </a:solidFill>
                <a:latin typeface="宋体" pitchFamily="2" charset="-122"/>
                <a:ea typeface="宋体" pitchFamily="2" charset="-122"/>
              </a:rPr>
              <a:t>中华民族到了危亡时刻，时代呼唤一个伟大</a:t>
            </a:r>
            <a:r>
              <a:rPr lang="zh-CN" altLang="en-US" sz="3200" b="1" dirty="0" smtClean="0">
                <a:solidFill>
                  <a:srgbClr val="FF0000"/>
                </a:solidFill>
                <a:latin typeface="宋体" pitchFamily="2" charset="-122"/>
                <a:ea typeface="宋体" pitchFamily="2" charset="-122"/>
              </a:rPr>
              <a:t>团体、伟大</a:t>
            </a:r>
            <a:r>
              <a:rPr lang="zh-CN" altLang="zh-CN" sz="3200" b="1" dirty="0" smtClean="0">
                <a:solidFill>
                  <a:srgbClr val="FF0000"/>
                </a:solidFill>
                <a:latin typeface="宋体" pitchFamily="2" charset="-122"/>
                <a:ea typeface="宋体" pitchFamily="2" charset="-122"/>
              </a:rPr>
              <a:t>政党</a:t>
            </a:r>
            <a:r>
              <a:rPr lang="zh-CN" altLang="en-US" sz="3200" b="1" dirty="0" smtClean="0">
                <a:solidFill>
                  <a:srgbClr val="FF0000"/>
                </a:solidFill>
                <a:latin typeface="宋体" pitchFamily="2" charset="-122"/>
                <a:ea typeface="宋体" pitchFamily="2" charset="-122"/>
              </a:rPr>
              <a:t>的</a:t>
            </a:r>
            <a:r>
              <a:rPr lang="zh-CN" altLang="zh-CN" sz="3200" b="1" dirty="0" smtClean="0">
                <a:solidFill>
                  <a:srgbClr val="FF0000"/>
                </a:solidFill>
                <a:latin typeface="宋体" pitchFamily="2" charset="-122"/>
                <a:ea typeface="宋体" pitchFamily="2" charset="-122"/>
              </a:rPr>
              <a:t>诞生，</a:t>
            </a:r>
            <a:r>
              <a:rPr lang="zh-CN" altLang="en-US" sz="3200" b="1" dirty="0" smtClean="0">
                <a:solidFill>
                  <a:srgbClr val="FF0000"/>
                </a:solidFill>
                <a:latin typeface="宋体" pitchFamily="2" charset="-122"/>
                <a:ea typeface="宋体" pitchFamily="2" charset="-122"/>
              </a:rPr>
              <a:t>能够</a:t>
            </a:r>
            <a:r>
              <a:rPr lang="zh-CN" altLang="zh-CN" sz="3200" b="1" dirty="0" smtClean="0">
                <a:solidFill>
                  <a:srgbClr val="FF0000"/>
                </a:solidFill>
                <a:latin typeface="宋体" pitchFamily="2" charset="-122"/>
                <a:ea typeface="宋体" pitchFamily="2" charset="-122"/>
              </a:rPr>
              <a:t>带领全国各族人民实现中华民族的伟大复兴</a:t>
            </a:r>
            <a:r>
              <a:rPr lang="zh-CN" altLang="en-US" sz="3200" b="1" dirty="0" smtClean="0">
                <a:solidFill>
                  <a:srgbClr val="FF0000"/>
                </a:solidFill>
                <a:latin typeface="宋体" pitchFamily="2" charset="-122"/>
                <a:ea typeface="宋体" pitchFamily="2" charset="-122"/>
              </a:rPr>
              <a:t>。此时，争取民族独立、人民解放和实现国家富强、人民幸福，已成为中国人民的历史任务</a:t>
            </a:r>
            <a:r>
              <a:rPr lang="zh-CN" altLang="zh-CN" sz="3200" dirty="0" smtClean="0">
                <a:latin typeface="宋体" pitchFamily="2" charset="-122"/>
                <a:ea typeface="宋体" pitchFamily="2" charset="-122"/>
              </a:rPr>
              <a:t>。</a:t>
            </a:r>
            <a:endParaRPr lang="en-US" altLang="zh-CN" sz="3200" dirty="0" smtClean="0">
              <a:latin typeface="宋体" pitchFamily="2" charset="-122"/>
              <a:ea typeface="宋体" pitchFamily="2" charset="-122"/>
            </a:endParaRPr>
          </a:p>
          <a:p>
            <a:pPr marL="0" indent="360000" algn="just">
              <a:spcBef>
                <a:spcPts val="0"/>
              </a:spcBef>
              <a:buNone/>
            </a:pPr>
            <a:r>
              <a:rPr lang="en-US" altLang="zh-CN" sz="3200" b="1" dirty="0" smtClean="0">
                <a:latin typeface="宋体" pitchFamily="2" charset="-122"/>
                <a:ea typeface="宋体" pitchFamily="2" charset="-122"/>
              </a:rPr>
              <a:t>  </a:t>
            </a:r>
            <a:r>
              <a:rPr lang="zh-CN" altLang="zh-CN" sz="3200" b="1" dirty="0" smtClean="0">
                <a:latin typeface="宋体" pitchFamily="2" charset="-122"/>
                <a:ea typeface="宋体" pitchFamily="2" charset="-122"/>
              </a:rPr>
              <a:t>各路仁人志士积极探索救国救民的真理</a:t>
            </a:r>
            <a:r>
              <a:rPr lang="zh-CN" altLang="en-US" sz="3200" b="1" dirty="0" smtClean="0">
                <a:latin typeface="宋体" pitchFamily="2" charset="-122"/>
                <a:ea typeface="宋体" pitchFamily="2" charset="-122"/>
              </a:rPr>
              <a:t>，</a:t>
            </a:r>
            <a:r>
              <a:rPr lang="zh-CN" altLang="zh-CN" sz="3200" b="1" dirty="0" smtClean="0">
                <a:latin typeface="宋体" pitchFamily="2" charset="-122"/>
                <a:ea typeface="宋体" pitchFamily="2" charset="-122"/>
              </a:rPr>
              <a:t>积极探索实现中华民族伟大复兴</a:t>
            </a:r>
            <a:r>
              <a:rPr lang="zh-CN" altLang="en-US" sz="3200" b="1" dirty="0" smtClean="0">
                <a:latin typeface="宋体" pitchFamily="2" charset="-122"/>
                <a:ea typeface="宋体" pitchFamily="2" charset="-122"/>
              </a:rPr>
              <a:t>的</a:t>
            </a:r>
            <a:r>
              <a:rPr lang="zh-CN" altLang="zh-CN" sz="3200" b="1" dirty="0" smtClean="0">
                <a:latin typeface="宋体" pitchFamily="2" charset="-122"/>
                <a:ea typeface="宋体" pitchFamily="2" charset="-122"/>
              </a:rPr>
              <a:t>道路</a:t>
            </a:r>
            <a:r>
              <a:rPr lang="zh-CN" altLang="zh-CN" sz="3200" dirty="0" smtClean="0">
                <a:latin typeface="宋体" pitchFamily="2" charset="-122"/>
                <a:ea typeface="宋体" pitchFamily="2" charset="-122"/>
              </a:rPr>
              <a:t>。主要的有：洋务运动、戊戌变法、辛亥革命等。</a:t>
            </a:r>
            <a:endParaRPr lang="en-US" altLang="zh-CN" sz="32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1800" b="1" dirty="0" smtClean="0">
                <a:latin typeface="宋体" pitchFamily="2" charset="-122"/>
                <a:ea typeface="宋体" pitchFamily="2" charset="-122"/>
              </a:rPr>
              <a:t>3</a:t>
            </a:r>
            <a:r>
              <a:rPr lang="zh-CN" altLang="en-US" sz="1800" b="1" dirty="0" smtClean="0">
                <a:latin typeface="宋体" pitchFamily="2" charset="-122"/>
                <a:ea typeface="宋体" pitchFamily="2" charset="-122"/>
              </a:rPr>
              <a:t>）时代的呼唤</a:t>
            </a:r>
            <a:endParaRPr lang="en-US" altLang="zh-CN" sz="1800" b="1" dirty="0" smtClean="0">
              <a:latin typeface="宋体" pitchFamily="2" charset="-122"/>
              <a:ea typeface="宋体" pitchFamily="2" charset="-122"/>
            </a:endParaRPr>
          </a:p>
          <a:p>
            <a:pPr marL="0" indent="360000" algn="just">
              <a:spcBef>
                <a:spcPts val="0"/>
              </a:spcBef>
              <a:buNone/>
            </a:pPr>
            <a:r>
              <a:rPr lang="zh-CN" altLang="en-US" sz="1800" b="1" dirty="0" smtClean="0">
                <a:solidFill>
                  <a:srgbClr val="FF0000"/>
                </a:solidFill>
                <a:latin typeface="宋体" pitchFamily="2" charset="-122"/>
                <a:ea typeface="宋体" pitchFamily="2" charset="-122"/>
              </a:rPr>
              <a:t>（</a:t>
            </a:r>
            <a:r>
              <a:rPr lang="en-US" altLang="zh-CN" sz="1800" b="1" dirty="0" smtClean="0">
                <a:solidFill>
                  <a:srgbClr val="FF0000"/>
                </a:solidFill>
                <a:latin typeface="宋体" pitchFamily="2" charset="-122"/>
                <a:ea typeface="宋体" pitchFamily="2" charset="-122"/>
              </a:rPr>
              <a:t>1</a:t>
            </a:r>
            <a:r>
              <a:rPr lang="zh-CN" altLang="en-US" sz="1800" b="1" dirty="0" smtClean="0">
                <a:solidFill>
                  <a:srgbClr val="FF0000"/>
                </a:solidFill>
                <a:latin typeface="宋体" pitchFamily="2" charset="-122"/>
                <a:ea typeface="宋体" pitchFamily="2" charset="-122"/>
              </a:rPr>
              <a:t>）</a:t>
            </a:r>
            <a:r>
              <a:rPr lang="zh-CN" altLang="zh-CN" sz="1800" b="1" dirty="0" smtClean="0">
                <a:solidFill>
                  <a:srgbClr val="FF0000"/>
                </a:solidFill>
                <a:latin typeface="宋体" pitchFamily="2" charset="-122"/>
                <a:ea typeface="宋体" pitchFamily="2" charset="-122"/>
              </a:rPr>
              <a:t>洋务运动</a:t>
            </a:r>
            <a:endParaRPr lang="en-US" altLang="zh-CN" sz="1800" b="1" dirty="0" smtClean="0">
              <a:solidFill>
                <a:srgbClr val="FF0000"/>
              </a:solidFill>
              <a:latin typeface="宋体" pitchFamily="2" charset="-122"/>
              <a:ea typeface="宋体" pitchFamily="2" charset="-122"/>
            </a:endParaRPr>
          </a:p>
          <a:p>
            <a:pPr marL="0" indent="360000" algn="just">
              <a:spcBef>
                <a:spcPts val="0"/>
              </a:spcBef>
              <a:buNone/>
            </a:pPr>
            <a:r>
              <a:rPr lang="zh-CN" altLang="zh-CN" sz="1800" dirty="0" smtClean="0">
                <a:latin typeface="宋体" pitchFamily="2" charset="-122"/>
                <a:ea typeface="宋体" pitchFamily="2" charset="-122"/>
              </a:rPr>
              <a:t>经过两次鸦片战争的失败，以及太平天国的打击，清朝的一部分官</a:t>
            </a:r>
            <a:r>
              <a:rPr lang="en-US" altLang="zh-CN" sz="1800" dirty="0" err="1" smtClean="0">
                <a:latin typeface="宋体" pitchFamily="2" charset="-122"/>
                <a:ea typeface="宋体" pitchFamily="2" charset="-122"/>
              </a:rPr>
              <a:t>僚开始认识到西方坚船利炮的威力</a:t>
            </a:r>
            <a:r>
              <a:rPr lang="en-US" altLang="zh-CN" sz="1800" dirty="0" smtClean="0">
                <a:latin typeface="宋体" pitchFamily="2" charset="-122"/>
                <a:ea typeface="宋体" pitchFamily="2" charset="-122"/>
              </a:rPr>
              <a:t>。为了解除内忧外患，实现富国强兵，以维护清朝统治，19世纪60年代到90年代晚清的洋务派</a:t>
            </a:r>
            <a:r>
              <a:rPr lang="zh-CN" altLang="en-US" sz="1800" dirty="0" smtClean="0">
                <a:latin typeface="宋体" pitchFamily="2" charset="-122"/>
                <a:ea typeface="宋体" pitchFamily="2" charset="-122"/>
              </a:rPr>
              <a:t>（</a:t>
            </a:r>
            <a:r>
              <a:rPr lang="zh-CN" altLang="en-US" sz="1800" b="1" dirty="0" smtClean="0">
                <a:solidFill>
                  <a:srgbClr val="FF0000"/>
                </a:solidFill>
                <a:latin typeface="宋体" pitchFamily="2" charset="-122"/>
                <a:ea typeface="宋体" pitchFamily="2" charset="-122"/>
              </a:rPr>
              <a:t>代表人物：爱新觉罗</a:t>
            </a:r>
            <a:r>
              <a:rPr lang="en-US" altLang="zh-CN" sz="1800" b="1" dirty="0" smtClean="0">
                <a:solidFill>
                  <a:srgbClr val="FF0000"/>
                </a:solidFill>
                <a:latin typeface="宋体" pitchFamily="2" charset="-122"/>
                <a:ea typeface="宋体" pitchFamily="2" charset="-122"/>
              </a:rPr>
              <a:t>·</a:t>
            </a:r>
            <a:r>
              <a:rPr lang="zh-CN" altLang="en-US" sz="1800" b="1" dirty="0" smtClean="0">
                <a:solidFill>
                  <a:srgbClr val="FF0000"/>
                </a:solidFill>
                <a:latin typeface="宋体" pitchFamily="2" charset="-122"/>
                <a:ea typeface="宋体" pitchFamily="2" charset="-122"/>
              </a:rPr>
              <a:t>奕欣、左宗棠、曾国藩、李鸿章、张之洞等</a:t>
            </a:r>
            <a:r>
              <a:rPr lang="zh-CN" altLang="en-US" sz="1800" dirty="0" smtClean="0">
                <a:latin typeface="宋体" pitchFamily="2" charset="-122"/>
                <a:ea typeface="宋体" pitchFamily="2" charset="-122"/>
              </a:rPr>
              <a:t>）</a:t>
            </a:r>
            <a:r>
              <a:rPr lang="en-US" altLang="zh-CN" sz="1800" dirty="0" err="1" smtClean="0">
                <a:latin typeface="宋体" pitchFamily="2" charset="-122"/>
                <a:ea typeface="宋体" pitchFamily="2" charset="-122"/>
              </a:rPr>
              <a:t>开始了一场引进西方军事装备、机器生产和科学技术以挽救清朝统治的</a:t>
            </a:r>
            <a:r>
              <a:rPr lang="en-US" altLang="zh-CN" sz="1800" b="1" dirty="0" err="1" smtClean="0">
                <a:latin typeface="宋体" pitchFamily="2" charset="-122"/>
                <a:ea typeface="宋体" pitchFamily="2" charset="-122"/>
              </a:rPr>
              <a:t>自救运动</a:t>
            </a:r>
            <a:r>
              <a:rPr lang="en-US" altLang="zh-CN" sz="1800" b="1" dirty="0" smtClean="0">
                <a:latin typeface="宋体" pitchFamily="2" charset="-122"/>
                <a:ea typeface="宋体" pitchFamily="2" charset="-122"/>
              </a:rPr>
              <a:t>（</a:t>
            </a:r>
            <a:r>
              <a:rPr lang="zh-CN" altLang="en-US" sz="1800" b="1" dirty="0" smtClean="0">
                <a:latin typeface="宋体" pitchFamily="2" charset="-122"/>
                <a:ea typeface="宋体" pitchFamily="2" charset="-122"/>
              </a:rPr>
              <a:t>即</a:t>
            </a:r>
            <a:r>
              <a:rPr lang="en-US" altLang="zh-CN" sz="1800" b="1" dirty="0" err="1" smtClean="0">
                <a:latin typeface="宋体" pitchFamily="2" charset="-122"/>
                <a:ea typeface="宋体" pitchFamily="2" charset="-122"/>
              </a:rPr>
              <a:t>洋务运动，又称自强运动</a:t>
            </a:r>
            <a:r>
              <a:rPr lang="en-US" altLang="zh-CN" sz="1800" b="1" dirty="0" smtClean="0">
                <a:latin typeface="宋体" pitchFamily="2" charset="-122"/>
                <a:ea typeface="宋体" pitchFamily="2" charset="-122"/>
              </a:rPr>
              <a:t>）</a:t>
            </a:r>
            <a:r>
              <a:rPr lang="en-US" altLang="zh-CN" sz="1800" dirty="0" smtClean="0">
                <a:latin typeface="宋体" pitchFamily="2" charset="-122"/>
                <a:ea typeface="宋体" pitchFamily="2" charset="-122"/>
              </a:rPr>
              <a:t>。</a:t>
            </a:r>
            <a:endParaRPr lang="zh-CN" altLang="zh-CN" sz="1800" dirty="0" smtClean="0">
              <a:latin typeface="宋体" pitchFamily="2" charset="-122"/>
              <a:ea typeface="宋体" pitchFamily="2" charset="-122"/>
            </a:endParaRPr>
          </a:p>
          <a:p>
            <a:pPr marL="0" indent="360000" algn="just">
              <a:spcBef>
                <a:spcPts val="0"/>
              </a:spcBef>
              <a:buNone/>
            </a:pPr>
            <a:r>
              <a:rPr lang="zh-CN" altLang="zh-CN" sz="1800" b="1" dirty="0" smtClean="0">
                <a:latin typeface="宋体" pitchFamily="2" charset="-122"/>
                <a:ea typeface="宋体" pitchFamily="2" charset="-122"/>
              </a:rPr>
              <a:t>北洋海军曾经是亚洲第一，世界第九</a:t>
            </a:r>
            <a:r>
              <a:rPr lang="zh-CN" altLang="zh-CN" sz="1800" dirty="0" smtClean="0">
                <a:latin typeface="宋体" pitchFamily="2" charset="-122"/>
                <a:ea typeface="宋体" pitchFamily="2" charset="-122"/>
              </a:rPr>
              <a:t>，但由于制度的腐朽，统治政权的腐败，并没有使中国走上富强之路。</a:t>
            </a:r>
            <a:r>
              <a:rPr lang="zh-CN" altLang="zh-CN" sz="1800" b="1" dirty="0" smtClean="0">
                <a:latin typeface="宋体" pitchFamily="2" charset="-122"/>
                <a:ea typeface="宋体" pitchFamily="2" charset="-122"/>
              </a:rPr>
              <a:t>在</a:t>
            </a:r>
            <a:r>
              <a:rPr lang="en-US" altLang="zh-CN" sz="1800" b="1" dirty="0" smtClean="0">
                <a:latin typeface="宋体" pitchFamily="2" charset="-122"/>
                <a:ea typeface="宋体" pitchFamily="2" charset="-122"/>
              </a:rPr>
              <a:t>1894</a:t>
            </a:r>
            <a:r>
              <a:rPr lang="zh-CN" altLang="zh-CN" sz="1800" b="1" dirty="0" smtClean="0">
                <a:latin typeface="宋体" pitchFamily="2" charset="-122"/>
                <a:ea typeface="宋体" pitchFamily="2" charset="-122"/>
              </a:rPr>
              <a:t>年甲午中日战争中，北洋海军全军覆没，标志着历时</a:t>
            </a:r>
            <a:r>
              <a:rPr lang="en-US" altLang="zh-CN" sz="1800" b="1" dirty="0" smtClean="0">
                <a:latin typeface="宋体" pitchFamily="2" charset="-122"/>
                <a:ea typeface="宋体" pitchFamily="2" charset="-122"/>
              </a:rPr>
              <a:t>30</a:t>
            </a:r>
            <a:r>
              <a:rPr lang="zh-CN" altLang="zh-CN" sz="1800" b="1" dirty="0" smtClean="0">
                <a:latin typeface="宋体" pitchFamily="2" charset="-122"/>
                <a:ea typeface="宋体" pitchFamily="2" charset="-122"/>
              </a:rPr>
              <a:t>余年的洋务运动破产</a:t>
            </a:r>
            <a:r>
              <a:rPr lang="zh-CN" altLang="zh-CN" sz="1800" dirty="0" smtClean="0">
                <a:latin typeface="宋体" pitchFamily="2" charset="-122"/>
                <a:ea typeface="宋体" pitchFamily="2" charset="-122"/>
              </a:rPr>
              <a:t>。</a:t>
            </a:r>
          </a:p>
          <a:p>
            <a:pPr marL="0" indent="360000" algn="just">
              <a:spcBef>
                <a:spcPts val="0"/>
              </a:spcBef>
              <a:buNone/>
            </a:pPr>
            <a:r>
              <a:rPr lang="zh-CN" altLang="zh-CN" sz="1800" b="1" dirty="0" smtClean="0">
                <a:solidFill>
                  <a:srgbClr val="FF0000"/>
                </a:solidFill>
                <a:latin typeface="宋体" pitchFamily="2" charset="-122"/>
                <a:ea typeface="宋体" pitchFamily="2" charset="-122"/>
              </a:rPr>
              <a:t>洋务运动</a:t>
            </a:r>
            <a:r>
              <a:rPr lang="zh-CN" altLang="zh-CN" sz="1800" b="1" dirty="0" smtClean="0">
                <a:latin typeface="宋体" pitchFamily="2" charset="-122"/>
                <a:ea typeface="宋体" pitchFamily="2" charset="-122"/>
              </a:rPr>
              <a:t>失败</a:t>
            </a:r>
            <a:r>
              <a:rPr lang="zh-CN" altLang="en-US" sz="1800" b="1" dirty="0" smtClean="0">
                <a:latin typeface="宋体" pitchFamily="2" charset="-122"/>
                <a:ea typeface="宋体" pitchFamily="2" charset="-122"/>
              </a:rPr>
              <a:t>的原因</a:t>
            </a:r>
            <a:r>
              <a:rPr lang="zh-CN" altLang="zh-CN" sz="1800" b="1" dirty="0" smtClean="0">
                <a:solidFill>
                  <a:srgbClr val="FF0000"/>
                </a:solidFill>
                <a:latin typeface="宋体" pitchFamily="2" charset="-122"/>
                <a:ea typeface="宋体" pitchFamily="2" charset="-122"/>
              </a:rPr>
              <a:t>是没有彻底改革封建制度</a:t>
            </a:r>
            <a:r>
              <a:rPr lang="zh-CN" altLang="zh-CN" sz="1800" dirty="0" smtClean="0">
                <a:latin typeface="宋体" pitchFamily="2" charset="-122"/>
                <a:ea typeface="宋体" pitchFamily="2" charset="-122"/>
              </a:rPr>
              <a:t>。洋务运动是有地主阶级洋务派领导的，目的是为了维护清朝封建统治。洋务派提出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自强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求富</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的口号，只主张学习西方技术，创建军事工业、民用工业等工业，却极力反对对封建思想和封建制度进行任何形式的变革，只是徘徊在封建王国的藩篱中自以为有所创新而洋洋得意，只能在没有外国侵略者面前表现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自强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中兴</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。相反，在列强侵略的攻势下，最终失败。</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1900" b="1" dirty="0" smtClean="0">
                <a:latin typeface="宋体" pitchFamily="2" charset="-122"/>
                <a:ea typeface="宋体" pitchFamily="2" charset="-122"/>
              </a:rPr>
              <a:t>3</a:t>
            </a:r>
            <a:r>
              <a:rPr lang="zh-CN" altLang="en-US" sz="1900" b="1" dirty="0" smtClean="0">
                <a:latin typeface="宋体" pitchFamily="2" charset="-122"/>
                <a:ea typeface="宋体" pitchFamily="2" charset="-122"/>
              </a:rPr>
              <a:t>）时代的呼唤</a:t>
            </a:r>
            <a:endParaRPr lang="en-US" altLang="zh-CN" sz="1900" b="1" dirty="0" smtClean="0">
              <a:latin typeface="宋体" pitchFamily="2" charset="-122"/>
              <a:ea typeface="宋体" pitchFamily="2" charset="-122"/>
            </a:endParaRPr>
          </a:p>
          <a:p>
            <a:pPr marL="0" indent="360000" algn="just">
              <a:spcBef>
                <a:spcPts val="0"/>
              </a:spcBef>
              <a:buNone/>
            </a:pPr>
            <a:r>
              <a:rPr lang="zh-CN" altLang="en-US" sz="1900" b="1" dirty="0" smtClean="0">
                <a:solidFill>
                  <a:srgbClr val="FF0000"/>
                </a:solidFill>
                <a:latin typeface="宋体" pitchFamily="2" charset="-122"/>
                <a:ea typeface="宋体" pitchFamily="2" charset="-122"/>
              </a:rPr>
              <a:t>（</a:t>
            </a:r>
            <a:r>
              <a:rPr lang="en-US" altLang="zh-CN" sz="1900" b="1" dirty="0" smtClean="0">
                <a:solidFill>
                  <a:srgbClr val="FF0000"/>
                </a:solidFill>
                <a:latin typeface="宋体" pitchFamily="2" charset="-122"/>
                <a:ea typeface="宋体" pitchFamily="2" charset="-122"/>
              </a:rPr>
              <a:t>2</a:t>
            </a:r>
            <a:r>
              <a:rPr lang="zh-CN" altLang="en-US" sz="1900" b="1"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戊戌变法</a:t>
            </a:r>
            <a:endParaRPr lang="en-US" altLang="zh-CN" sz="1900" b="1" dirty="0" smtClean="0">
              <a:solidFill>
                <a:srgbClr val="FF0000"/>
              </a:solidFill>
              <a:latin typeface="宋体" pitchFamily="2" charset="-122"/>
              <a:ea typeface="宋体" pitchFamily="2" charset="-122"/>
            </a:endParaRPr>
          </a:p>
          <a:p>
            <a:pPr marL="0" indent="360000" algn="just">
              <a:buNone/>
            </a:pPr>
            <a:r>
              <a:rPr lang="zh-CN" altLang="zh-CN" sz="1900" b="1" dirty="0" smtClean="0">
                <a:latin typeface="宋体" pitchFamily="2" charset="-122"/>
                <a:ea typeface="宋体" pitchFamily="2" charset="-122"/>
              </a:rPr>
              <a:t>戊戌变法，又称百日维新、维新变法、维新运动</a:t>
            </a:r>
            <a:r>
              <a:rPr lang="zh-CN" altLang="zh-CN" sz="1900" dirty="0" smtClean="0">
                <a:latin typeface="宋体" pitchFamily="2" charset="-122"/>
                <a:ea typeface="宋体" pitchFamily="2" charset="-122"/>
              </a:rPr>
              <a:t>，是晚清时期以康有为、梁启超为代表的维新派人士通过光绪帝进行倡导学习西方，提倡科学文化，改革政治、教育制度，发展农、工、商业等的资产阶级改良运动。</a:t>
            </a:r>
            <a:r>
              <a:rPr lang="zh-CN" altLang="zh-CN" sz="1900" b="1" dirty="0" smtClean="0">
                <a:latin typeface="宋体" pitchFamily="2" charset="-122"/>
                <a:ea typeface="宋体" pitchFamily="2" charset="-122"/>
              </a:rPr>
              <a:t>是一次具有</a:t>
            </a:r>
            <a:r>
              <a:rPr lang="zh-CN" altLang="zh-CN" sz="1900" b="1" dirty="0" smtClean="0">
                <a:solidFill>
                  <a:srgbClr val="FF0000"/>
                </a:solidFill>
                <a:latin typeface="宋体" pitchFamily="2" charset="-122"/>
                <a:ea typeface="宋体" pitchFamily="2" charset="-122"/>
              </a:rPr>
              <a:t>爱国救亡意义</a:t>
            </a:r>
            <a:r>
              <a:rPr lang="zh-CN" altLang="zh-CN" sz="1900" b="1" dirty="0" smtClean="0">
                <a:latin typeface="宋体" pitchFamily="2" charset="-122"/>
                <a:ea typeface="宋体" pitchFamily="2" charset="-122"/>
              </a:rPr>
              <a:t>的变法维新运动，是中国近代史上一次</a:t>
            </a:r>
            <a:r>
              <a:rPr lang="zh-CN" altLang="zh-CN" sz="1900" b="1" dirty="0" smtClean="0">
                <a:solidFill>
                  <a:srgbClr val="FF0000"/>
                </a:solidFill>
                <a:latin typeface="宋体" pitchFamily="2" charset="-122"/>
                <a:ea typeface="宋体" pitchFamily="2" charset="-122"/>
              </a:rPr>
              <a:t>重要的政治改革</a:t>
            </a:r>
            <a:r>
              <a:rPr lang="zh-CN" altLang="zh-CN" sz="1900" b="1" dirty="0" smtClean="0">
                <a:latin typeface="宋体" pitchFamily="2" charset="-122"/>
                <a:ea typeface="宋体" pitchFamily="2" charset="-122"/>
              </a:rPr>
              <a:t>，也是一次</a:t>
            </a:r>
            <a:r>
              <a:rPr lang="zh-CN" altLang="zh-CN" sz="1900" b="1" dirty="0" smtClean="0">
                <a:solidFill>
                  <a:srgbClr val="FF0000"/>
                </a:solidFill>
                <a:latin typeface="宋体" pitchFamily="2" charset="-122"/>
                <a:ea typeface="宋体" pitchFamily="2" charset="-122"/>
              </a:rPr>
              <a:t>思想启蒙运动</a:t>
            </a:r>
            <a:r>
              <a:rPr lang="zh-CN" altLang="zh-CN" sz="1900" b="1" dirty="0" smtClean="0">
                <a:latin typeface="宋体" pitchFamily="2" charset="-122"/>
                <a:ea typeface="宋体" pitchFamily="2" charset="-122"/>
              </a:rPr>
              <a:t>，这次变法</a:t>
            </a:r>
            <a:r>
              <a:rPr lang="zh-CN" altLang="zh-CN" sz="1900" b="1" dirty="0" smtClean="0">
                <a:solidFill>
                  <a:srgbClr val="FF0000"/>
                </a:solidFill>
                <a:latin typeface="宋体" pitchFamily="2" charset="-122"/>
                <a:ea typeface="宋体" pitchFamily="2" charset="-122"/>
              </a:rPr>
              <a:t>促进了思想解放</a:t>
            </a:r>
            <a:r>
              <a:rPr lang="zh-CN" altLang="zh-CN" sz="1900" b="1" dirty="0" smtClean="0">
                <a:latin typeface="宋体" pitchFamily="2" charset="-122"/>
                <a:ea typeface="宋体" pitchFamily="2" charset="-122"/>
              </a:rPr>
              <a:t>，并且对思想文化的发展和促进中国近代社会的进步起了</a:t>
            </a:r>
            <a:r>
              <a:rPr lang="zh-CN" altLang="zh-CN" sz="1900" b="1" dirty="0" smtClean="0">
                <a:solidFill>
                  <a:srgbClr val="FF0000"/>
                </a:solidFill>
                <a:latin typeface="宋体" pitchFamily="2" charset="-122"/>
                <a:ea typeface="宋体" pitchFamily="2" charset="-122"/>
              </a:rPr>
              <a:t>重要推动作用</a:t>
            </a:r>
            <a:r>
              <a:rPr lang="zh-CN" altLang="zh-CN" sz="1900" dirty="0" smtClean="0">
                <a:latin typeface="宋体" pitchFamily="2" charset="-122"/>
                <a:ea typeface="宋体" pitchFamily="2" charset="-122"/>
              </a:rPr>
              <a:t>。</a:t>
            </a:r>
          </a:p>
          <a:p>
            <a:pPr marL="0" indent="360000" algn="just">
              <a:buNone/>
            </a:pPr>
            <a:r>
              <a:rPr lang="zh-CN" altLang="zh-CN" sz="1900" dirty="0" smtClean="0">
                <a:latin typeface="宋体" pitchFamily="2" charset="-122"/>
                <a:ea typeface="宋体" pitchFamily="2" charset="-122"/>
              </a:rPr>
              <a:t>戊戌变法从</a:t>
            </a:r>
            <a:r>
              <a:rPr lang="en-US" altLang="zh-CN" sz="1900" dirty="0" smtClean="0">
                <a:latin typeface="宋体" pitchFamily="2" charset="-122"/>
                <a:ea typeface="宋体" pitchFamily="2" charset="-122"/>
              </a:rPr>
              <a:t>1898</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6</a:t>
            </a:r>
            <a:r>
              <a:rPr lang="zh-CN" altLang="zh-CN" sz="1900" dirty="0" smtClean="0">
                <a:latin typeface="宋体" pitchFamily="2" charset="-122"/>
                <a:ea typeface="宋体" pitchFamily="2" charset="-122"/>
              </a:rPr>
              <a:t>月</a:t>
            </a:r>
            <a:r>
              <a:rPr lang="en-US" altLang="zh-CN" sz="1900" dirty="0" smtClean="0">
                <a:latin typeface="宋体" pitchFamily="2" charset="-122"/>
                <a:ea typeface="宋体" pitchFamily="2" charset="-122"/>
              </a:rPr>
              <a:t>11</a:t>
            </a:r>
            <a:r>
              <a:rPr lang="zh-CN" altLang="zh-CN" sz="1900" dirty="0" smtClean="0">
                <a:latin typeface="宋体" pitchFamily="2" charset="-122"/>
                <a:ea typeface="宋体" pitchFamily="2" charset="-122"/>
              </a:rPr>
              <a:t>日开始实施。其主要内容有：</a:t>
            </a:r>
            <a:r>
              <a:rPr lang="zh-CN" altLang="zh-CN" sz="1900" b="1" dirty="0" smtClean="0">
                <a:latin typeface="宋体" pitchFamily="2" charset="-122"/>
                <a:ea typeface="宋体" pitchFamily="2" charset="-122"/>
              </a:rPr>
              <a:t>改革政府机构，裁撤冗官，任用维新人士；鼓励私人兴办工矿企业；开办新式学堂吸引人才，翻译西方书籍，传播新思想；创办报刊，开放言论；训练新式陆军海军；科举考试废除八股文，取消多余的衙门和无用的官职</a:t>
            </a:r>
            <a:r>
              <a:rPr lang="zh-CN" altLang="zh-CN" sz="1900" dirty="0" smtClean="0">
                <a:latin typeface="宋体" pitchFamily="2" charset="-122"/>
                <a:ea typeface="宋体" pitchFamily="2" charset="-122"/>
              </a:rPr>
              <a:t>。</a:t>
            </a:r>
          </a:p>
          <a:p>
            <a:pPr marL="0" indent="360000" algn="just">
              <a:buNone/>
            </a:pPr>
            <a:r>
              <a:rPr lang="zh-CN" altLang="zh-CN" sz="1900" dirty="0" smtClean="0">
                <a:latin typeface="宋体" pitchFamily="2" charset="-122"/>
                <a:ea typeface="宋体" pitchFamily="2" charset="-122"/>
              </a:rPr>
              <a:t>因变法损害到以慈禧太后为首的守旧派的利益，而遭到强烈抵制与反对。</a:t>
            </a:r>
            <a:r>
              <a:rPr lang="en-US" altLang="zh-CN" sz="1900" dirty="0" smtClean="0">
                <a:latin typeface="宋体" pitchFamily="2" charset="-122"/>
                <a:ea typeface="宋体" pitchFamily="2" charset="-122"/>
              </a:rPr>
              <a:t>1898</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9</a:t>
            </a:r>
            <a:r>
              <a:rPr lang="zh-CN" altLang="zh-CN" sz="1900" dirty="0" smtClean="0">
                <a:latin typeface="宋体" pitchFamily="2" charset="-122"/>
                <a:ea typeface="宋体" pitchFamily="2" charset="-122"/>
              </a:rPr>
              <a:t>月</a:t>
            </a:r>
            <a:r>
              <a:rPr lang="en-US" altLang="zh-CN" sz="1900" dirty="0" smtClean="0">
                <a:latin typeface="宋体" pitchFamily="2" charset="-122"/>
                <a:ea typeface="宋体" pitchFamily="2" charset="-122"/>
              </a:rPr>
              <a:t>21</a:t>
            </a:r>
            <a:r>
              <a:rPr lang="zh-CN" altLang="zh-CN" sz="1900" dirty="0" smtClean="0">
                <a:latin typeface="宋体" pitchFamily="2" charset="-122"/>
                <a:ea typeface="宋体" pitchFamily="2" charset="-122"/>
              </a:rPr>
              <a:t>日，</a:t>
            </a:r>
            <a:r>
              <a:rPr lang="zh-CN" altLang="zh-CN" sz="1900" b="1" dirty="0" smtClean="0">
                <a:latin typeface="宋体" pitchFamily="2" charset="-122"/>
                <a:ea typeface="宋体" pitchFamily="2" charset="-122"/>
              </a:rPr>
              <a:t>慈禧太后发动戊戌政变，光绪帝被囚，康有为、梁启超分别逃往法国、日本，谭嗣同等戊戌六君子被杀，历时</a:t>
            </a:r>
            <a:r>
              <a:rPr lang="en-US" altLang="zh-CN" sz="1900" b="1" dirty="0" smtClean="0">
                <a:latin typeface="宋体" pitchFamily="2" charset="-122"/>
                <a:ea typeface="宋体" pitchFamily="2" charset="-122"/>
              </a:rPr>
              <a:t>103</a:t>
            </a:r>
            <a:r>
              <a:rPr lang="zh-CN" altLang="zh-CN" sz="1900" b="1" dirty="0" smtClean="0">
                <a:latin typeface="宋体" pitchFamily="2" charset="-122"/>
                <a:ea typeface="宋体" pitchFamily="2" charset="-122"/>
              </a:rPr>
              <a:t>天的变法失败。</a:t>
            </a:r>
            <a:endParaRPr lang="zh-CN" altLang="zh-CN" sz="1900" b="1"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1500" b="1" dirty="0" smtClean="0">
                <a:latin typeface="宋体" pitchFamily="2" charset="-122"/>
                <a:ea typeface="宋体" pitchFamily="2" charset="-122"/>
              </a:rPr>
              <a:t>3</a:t>
            </a:r>
            <a:r>
              <a:rPr lang="zh-CN" altLang="en-US" sz="1500" b="1" dirty="0" smtClean="0">
                <a:latin typeface="宋体" pitchFamily="2" charset="-122"/>
                <a:ea typeface="宋体" pitchFamily="2" charset="-122"/>
              </a:rPr>
              <a:t>）时代的呼唤</a:t>
            </a:r>
            <a:endParaRPr lang="en-US" altLang="zh-CN" sz="1500" b="1" dirty="0" smtClean="0">
              <a:latin typeface="宋体" pitchFamily="2" charset="-122"/>
              <a:ea typeface="宋体" pitchFamily="2" charset="-122"/>
            </a:endParaRPr>
          </a:p>
          <a:p>
            <a:pPr marL="0" indent="360000" algn="just">
              <a:spcBef>
                <a:spcPts val="0"/>
              </a:spcBef>
              <a:buNone/>
            </a:pPr>
            <a:r>
              <a:rPr lang="zh-CN" altLang="en-US" sz="1500" b="1" dirty="0" smtClean="0">
                <a:solidFill>
                  <a:srgbClr val="FF0000"/>
                </a:solidFill>
                <a:latin typeface="宋体" pitchFamily="2" charset="-122"/>
                <a:ea typeface="宋体" pitchFamily="2" charset="-122"/>
              </a:rPr>
              <a:t>（</a:t>
            </a:r>
            <a:r>
              <a:rPr lang="en-US" altLang="zh-CN" sz="1500" b="1" dirty="0" smtClean="0">
                <a:solidFill>
                  <a:srgbClr val="FF0000"/>
                </a:solidFill>
                <a:latin typeface="宋体" pitchFamily="2" charset="-122"/>
                <a:ea typeface="宋体" pitchFamily="2" charset="-122"/>
              </a:rPr>
              <a:t>3</a:t>
            </a:r>
            <a:r>
              <a:rPr lang="zh-CN" altLang="en-US" sz="1500" b="1" dirty="0" smtClean="0">
                <a:solidFill>
                  <a:srgbClr val="FF0000"/>
                </a:solidFill>
                <a:latin typeface="宋体" pitchFamily="2" charset="-122"/>
                <a:ea typeface="宋体" pitchFamily="2" charset="-122"/>
              </a:rPr>
              <a:t>）</a:t>
            </a:r>
            <a:r>
              <a:rPr lang="zh-CN" altLang="zh-CN" sz="1500" b="1" dirty="0" smtClean="0">
                <a:solidFill>
                  <a:srgbClr val="FF0000"/>
                </a:solidFill>
                <a:latin typeface="宋体" pitchFamily="2" charset="-122"/>
                <a:ea typeface="宋体" pitchFamily="2" charset="-122"/>
              </a:rPr>
              <a:t>辛亥革命</a:t>
            </a:r>
            <a:endParaRPr lang="en-US" altLang="zh-CN" sz="1500" b="1" dirty="0" smtClean="0">
              <a:solidFill>
                <a:srgbClr val="FF0000"/>
              </a:solidFill>
              <a:latin typeface="宋体" pitchFamily="2" charset="-122"/>
              <a:ea typeface="宋体" pitchFamily="2" charset="-122"/>
            </a:endParaRPr>
          </a:p>
          <a:p>
            <a:pPr marL="0" indent="360000" algn="just">
              <a:spcBef>
                <a:spcPts val="0"/>
              </a:spcBef>
              <a:buNone/>
            </a:pPr>
            <a:r>
              <a:rPr lang="zh-CN" altLang="zh-CN" sz="1500" dirty="0" smtClean="0">
                <a:latin typeface="宋体" pitchFamily="2" charset="-122"/>
                <a:ea typeface="宋体" pitchFamily="2" charset="-122"/>
              </a:rPr>
              <a:t>辛亥革命是指发生于中国农历辛亥年（清宣统三年），即公元</a:t>
            </a:r>
            <a:r>
              <a:rPr lang="en-US" altLang="zh-CN" sz="1500" dirty="0" smtClean="0">
                <a:latin typeface="宋体" pitchFamily="2" charset="-122"/>
                <a:ea typeface="宋体" pitchFamily="2" charset="-122"/>
              </a:rPr>
              <a:t>1911</a:t>
            </a:r>
            <a:r>
              <a:rPr lang="zh-CN" altLang="zh-CN" sz="1500" dirty="0" smtClean="0">
                <a:latin typeface="宋体" pitchFamily="2" charset="-122"/>
                <a:ea typeface="宋体" pitchFamily="2" charset="-122"/>
              </a:rPr>
              <a:t>年至</a:t>
            </a:r>
            <a:r>
              <a:rPr lang="en-US" altLang="zh-CN" sz="1500" dirty="0" smtClean="0">
                <a:latin typeface="宋体" pitchFamily="2" charset="-122"/>
                <a:ea typeface="宋体" pitchFamily="2" charset="-122"/>
              </a:rPr>
              <a:t>1912</a:t>
            </a:r>
            <a:r>
              <a:rPr lang="zh-CN" altLang="zh-CN" sz="1500" dirty="0" smtClean="0">
                <a:latin typeface="宋体" pitchFamily="2" charset="-122"/>
                <a:ea typeface="宋体" pitchFamily="2" charset="-122"/>
              </a:rPr>
              <a:t>年初，旨在推翻清朝专制帝制、建立共和政体的全国性革命。</a:t>
            </a:r>
            <a:r>
              <a:rPr lang="zh-CN" altLang="zh-CN" sz="1500" b="1" dirty="0" smtClean="0">
                <a:solidFill>
                  <a:srgbClr val="FF0000"/>
                </a:solidFill>
                <a:latin typeface="宋体" pitchFamily="2" charset="-122"/>
                <a:ea typeface="宋体" pitchFamily="2" charset="-122"/>
              </a:rPr>
              <a:t>狭义的辛亥革命</a:t>
            </a:r>
            <a:r>
              <a:rPr lang="zh-CN" altLang="zh-CN" sz="1500" dirty="0" smtClean="0">
                <a:latin typeface="宋体" pitchFamily="2" charset="-122"/>
                <a:ea typeface="宋体" pitchFamily="2" charset="-122"/>
              </a:rPr>
              <a:t>指的是自</a:t>
            </a:r>
            <a:r>
              <a:rPr lang="en-US" altLang="zh-CN" sz="1500" dirty="0" smtClean="0">
                <a:latin typeface="宋体" pitchFamily="2" charset="-122"/>
                <a:ea typeface="宋体" pitchFamily="2" charset="-122"/>
              </a:rPr>
              <a:t>1911</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10</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10</a:t>
            </a:r>
            <a:r>
              <a:rPr lang="zh-CN" altLang="zh-CN" sz="1500" dirty="0" smtClean="0">
                <a:latin typeface="宋体" pitchFamily="2" charset="-122"/>
                <a:ea typeface="宋体" pitchFamily="2" charset="-122"/>
              </a:rPr>
              <a:t>日夜武昌起义爆发，至</a:t>
            </a:r>
            <a:r>
              <a:rPr lang="en-US" altLang="zh-CN" sz="1500" dirty="0" smtClean="0">
                <a:latin typeface="宋体" pitchFamily="2" charset="-122"/>
                <a:ea typeface="宋体" pitchFamily="2" charset="-122"/>
              </a:rPr>
              <a:t>1912</a:t>
            </a:r>
            <a:r>
              <a:rPr lang="zh-CN" altLang="zh-CN" sz="1500" dirty="0" smtClean="0">
                <a:latin typeface="宋体" pitchFamily="2" charset="-122"/>
                <a:ea typeface="宋体" pitchFamily="2" charset="-122"/>
              </a:rPr>
              <a:t>年元旦孙中山就职中华民国临时大总统前后这一段时间中国所发生的革命事件。</a:t>
            </a:r>
            <a:r>
              <a:rPr lang="zh-CN" altLang="zh-CN" sz="1500" b="1" dirty="0" smtClean="0">
                <a:solidFill>
                  <a:srgbClr val="FF0000"/>
                </a:solidFill>
                <a:latin typeface="宋体" pitchFamily="2" charset="-122"/>
                <a:ea typeface="宋体" pitchFamily="2" charset="-122"/>
              </a:rPr>
              <a:t>广义上辛亥革命</a:t>
            </a:r>
            <a:r>
              <a:rPr lang="zh-CN" altLang="zh-CN" sz="1500" dirty="0" smtClean="0">
                <a:latin typeface="宋体" pitchFamily="2" charset="-122"/>
                <a:ea typeface="宋体" pitchFamily="2" charset="-122"/>
              </a:rPr>
              <a:t>指自十九世纪末（一般从</a:t>
            </a:r>
            <a:r>
              <a:rPr lang="en-US" altLang="zh-CN" sz="1500" dirty="0" smtClean="0">
                <a:latin typeface="宋体" pitchFamily="2" charset="-122"/>
                <a:ea typeface="宋体" pitchFamily="2" charset="-122"/>
              </a:rPr>
              <a:t>1894</a:t>
            </a:r>
            <a:r>
              <a:rPr lang="zh-CN" altLang="zh-CN" sz="1500" dirty="0" smtClean="0">
                <a:latin typeface="宋体" pitchFamily="2" charset="-122"/>
                <a:ea typeface="宋体" pitchFamily="2" charset="-122"/>
              </a:rPr>
              <a:t>年兴中会成立开始，但也有学者认为从</a:t>
            </a:r>
            <a:r>
              <a:rPr lang="en-US" altLang="zh-CN" sz="1500" dirty="0" smtClean="0">
                <a:latin typeface="宋体" pitchFamily="2" charset="-122"/>
                <a:ea typeface="宋体" pitchFamily="2" charset="-122"/>
              </a:rPr>
              <a:t>1905</a:t>
            </a:r>
            <a:r>
              <a:rPr lang="zh-CN" altLang="zh-CN" sz="1500" dirty="0" smtClean="0">
                <a:latin typeface="宋体" pitchFamily="2" charset="-122"/>
                <a:ea typeface="宋体" pitchFamily="2" charset="-122"/>
              </a:rPr>
              <a:t>年中国同盟会成立算起）迄辛亥年成功推翻清朝统治在中国出现的连场革命运动。</a:t>
            </a:r>
          </a:p>
          <a:p>
            <a:pPr marL="0" indent="360000" algn="just">
              <a:spcBef>
                <a:spcPts val="0"/>
              </a:spcBef>
              <a:buNone/>
            </a:pPr>
            <a:r>
              <a:rPr lang="en-US" altLang="zh-CN" sz="1500" dirty="0" smtClean="0">
                <a:latin typeface="宋体" pitchFamily="2" charset="-122"/>
                <a:ea typeface="宋体" pitchFamily="2" charset="-122"/>
              </a:rPr>
              <a:t>1905</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8</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20</a:t>
            </a:r>
            <a:r>
              <a:rPr lang="zh-CN" altLang="zh-CN" sz="1500" dirty="0" smtClean="0">
                <a:latin typeface="宋体" pitchFamily="2" charset="-122"/>
                <a:ea typeface="宋体" pitchFamily="2" charset="-122"/>
              </a:rPr>
              <a:t>日，由孙中山领导和组织的一个统一的全国性资产阶级革命政党中国同盟会（中国革命同盟会）在东京召开成立大会，大会通过了孙中山起草的《同盟会宣言》和《同盟会对外宣言》以及黄兴起草的会章。</a:t>
            </a:r>
            <a:r>
              <a:rPr lang="zh-CN" altLang="zh-CN" sz="1500" b="1" dirty="0" smtClean="0">
                <a:solidFill>
                  <a:srgbClr val="FF0000"/>
                </a:solidFill>
                <a:latin typeface="宋体" pitchFamily="2" charset="-122"/>
                <a:ea typeface="宋体" pitchFamily="2" charset="-122"/>
              </a:rPr>
              <a:t>中国同盟会政纲为“驱除鞑虏，恢复中华，创立民国，平均地权”。</a:t>
            </a:r>
            <a:r>
              <a:rPr lang="zh-CN" altLang="zh-CN" sz="1500" dirty="0" smtClean="0">
                <a:latin typeface="宋体" pitchFamily="2" charset="-122"/>
                <a:ea typeface="宋体" pitchFamily="2" charset="-122"/>
              </a:rPr>
              <a:t>自</a:t>
            </a:r>
            <a:r>
              <a:rPr lang="en-US" altLang="zh-CN" sz="1500" dirty="0" smtClean="0">
                <a:latin typeface="宋体" pitchFamily="2" charset="-122"/>
                <a:ea typeface="宋体" pitchFamily="2" charset="-122"/>
              </a:rPr>
              <a:t>1906</a:t>
            </a:r>
            <a:r>
              <a:rPr lang="zh-CN" altLang="zh-CN" sz="1500" dirty="0" smtClean="0">
                <a:latin typeface="宋体" pitchFamily="2" charset="-122"/>
                <a:ea typeface="宋体" pitchFamily="2" charset="-122"/>
              </a:rPr>
              <a:t>年起，中国同盟会联合地方会党，先后发动了萍浏醴</a:t>
            </a:r>
            <a:r>
              <a:rPr lang="zh-CN" altLang="en-US" sz="1500" dirty="0" smtClean="0">
                <a:latin typeface="宋体" pitchFamily="2" charset="-122"/>
                <a:ea typeface="宋体" pitchFamily="2" charset="-122"/>
              </a:rPr>
              <a:t>（江西萍乡、湖南浏阳、醴陵地区）</a:t>
            </a:r>
            <a:r>
              <a:rPr lang="zh-CN" altLang="zh-CN" sz="1500" dirty="0" smtClean="0">
                <a:latin typeface="宋体" pitchFamily="2" charset="-122"/>
                <a:ea typeface="宋体" pitchFamily="2" charset="-122"/>
              </a:rPr>
              <a:t>起义（</a:t>
            </a:r>
            <a:r>
              <a:rPr lang="en-US" altLang="zh-CN" sz="1500" dirty="0" smtClean="0">
                <a:latin typeface="宋体" pitchFamily="2" charset="-122"/>
                <a:ea typeface="宋体" pitchFamily="2" charset="-122"/>
              </a:rPr>
              <a:t>1906</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12</a:t>
            </a:r>
            <a:r>
              <a:rPr lang="zh-CN" altLang="zh-CN" sz="1500" dirty="0" smtClean="0">
                <a:latin typeface="宋体" pitchFamily="2" charset="-122"/>
                <a:ea typeface="宋体" pitchFamily="2" charset="-122"/>
              </a:rPr>
              <a:t>月）、黄冈起义（</a:t>
            </a:r>
            <a:r>
              <a:rPr lang="en-US" altLang="zh-CN" sz="1500" dirty="0" smtClean="0">
                <a:latin typeface="宋体" pitchFamily="2" charset="-122"/>
                <a:ea typeface="宋体" pitchFamily="2" charset="-122"/>
              </a:rPr>
              <a:t>1907</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5</a:t>
            </a:r>
            <a:r>
              <a:rPr lang="zh-CN" altLang="zh-CN" sz="1500" dirty="0" smtClean="0">
                <a:latin typeface="宋体" pitchFamily="2" charset="-122"/>
                <a:ea typeface="宋体" pitchFamily="2" charset="-122"/>
              </a:rPr>
              <a:t>月）、七女湖起义（</a:t>
            </a:r>
            <a:r>
              <a:rPr lang="en-US" altLang="zh-CN" sz="1500" dirty="0" smtClean="0">
                <a:latin typeface="宋体" pitchFamily="2" charset="-122"/>
                <a:ea typeface="宋体" pitchFamily="2" charset="-122"/>
              </a:rPr>
              <a:t>6</a:t>
            </a:r>
            <a:r>
              <a:rPr lang="zh-CN" altLang="zh-CN" sz="1500" dirty="0" smtClean="0">
                <a:latin typeface="宋体" pitchFamily="2" charset="-122"/>
                <a:ea typeface="宋体" pitchFamily="2" charset="-122"/>
              </a:rPr>
              <a:t>月）、钦廉防城起义（</a:t>
            </a:r>
            <a:r>
              <a:rPr lang="en-US" altLang="zh-CN" sz="1500" dirty="0" smtClean="0">
                <a:latin typeface="宋体" pitchFamily="2" charset="-122"/>
                <a:ea typeface="宋体" pitchFamily="2" charset="-122"/>
              </a:rPr>
              <a:t>9</a:t>
            </a:r>
            <a:r>
              <a:rPr lang="zh-CN" altLang="zh-CN" sz="1500" dirty="0" smtClean="0">
                <a:latin typeface="宋体" pitchFamily="2" charset="-122"/>
                <a:ea typeface="宋体" pitchFamily="2" charset="-122"/>
              </a:rPr>
              <a:t>月）、镇南关起义（</a:t>
            </a:r>
            <a:r>
              <a:rPr lang="en-US" altLang="zh-CN" sz="1500" dirty="0" smtClean="0">
                <a:latin typeface="宋体" pitchFamily="2" charset="-122"/>
                <a:ea typeface="宋体" pitchFamily="2" charset="-122"/>
              </a:rPr>
              <a:t>12</a:t>
            </a:r>
            <a:r>
              <a:rPr lang="zh-CN" altLang="zh-CN" sz="1500" dirty="0" smtClean="0">
                <a:latin typeface="宋体" pitchFamily="2" charset="-122"/>
                <a:ea typeface="宋体" pitchFamily="2" charset="-122"/>
              </a:rPr>
              <a:t>月）、钦廉上思起义（</a:t>
            </a:r>
            <a:r>
              <a:rPr lang="en-US" altLang="zh-CN" sz="1500" dirty="0" smtClean="0">
                <a:latin typeface="宋体" pitchFamily="2" charset="-122"/>
                <a:ea typeface="宋体" pitchFamily="2" charset="-122"/>
              </a:rPr>
              <a:t>1908</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3</a:t>
            </a:r>
            <a:r>
              <a:rPr lang="zh-CN" altLang="zh-CN" sz="1500" dirty="0" smtClean="0">
                <a:latin typeface="宋体" pitchFamily="2" charset="-122"/>
                <a:ea typeface="宋体" pitchFamily="2" charset="-122"/>
              </a:rPr>
              <a:t>月）、云南河口起义（</a:t>
            </a:r>
            <a:r>
              <a:rPr lang="en-US" altLang="zh-CN" sz="1500" dirty="0" smtClean="0">
                <a:latin typeface="宋体" pitchFamily="2" charset="-122"/>
                <a:ea typeface="宋体" pitchFamily="2" charset="-122"/>
              </a:rPr>
              <a:t>4</a:t>
            </a:r>
            <a:r>
              <a:rPr lang="zh-CN" altLang="zh-CN" sz="1500" dirty="0" smtClean="0">
                <a:latin typeface="宋体" pitchFamily="2" charset="-122"/>
                <a:ea typeface="宋体" pitchFamily="2" charset="-122"/>
              </a:rPr>
              <a:t>月）、广州新军起义（</a:t>
            </a:r>
            <a:r>
              <a:rPr lang="en-US" altLang="zh-CN" sz="1500" dirty="0" smtClean="0">
                <a:latin typeface="宋体" pitchFamily="2" charset="-122"/>
                <a:ea typeface="宋体" pitchFamily="2" charset="-122"/>
              </a:rPr>
              <a:t>1910</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2</a:t>
            </a:r>
            <a:r>
              <a:rPr lang="zh-CN" altLang="zh-CN" sz="1500" dirty="0" smtClean="0">
                <a:latin typeface="宋体" pitchFamily="2" charset="-122"/>
                <a:ea typeface="宋体" pitchFamily="2" charset="-122"/>
              </a:rPr>
              <a:t>月）、黄花岗起义（</a:t>
            </a:r>
            <a:r>
              <a:rPr lang="en-US" altLang="zh-CN" sz="1500" dirty="0" smtClean="0">
                <a:latin typeface="宋体" pitchFamily="2" charset="-122"/>
                <a:ea typeface="宋体" pitchFamily="2" charset="-122"/>
              </a:rPr>
              <a:t>1911</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4</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27</a:t>
            </a:r>
            <a:r>
              <a:rPr lang="zh-CN" altLang="zh-CN" sz="1500" dirty="0" smtClean="0">
                <a:latin typeface="宋体" pitchFamily="2" charset="-122"/>
                <a:ea typeface="宋体" pitchFamily="2" charset="-122"/>
              </a:rPr>
              <a:t>日）和</a:t>
            </a:r>
            <a:r>
              <a:rPr lang="zh-CN" altLang="zh-CN" sz="1500" b="1" dirty="0" smtClean="0">
                <a:latin typeface="宋体" pitchFamily="2" charset="-122"/>
                <a:ea typeface="宋体" pitchFamily="2" charset="-122"/>
              </a:rPr>
              <a:t>武昌起义（</a:t>
            </a:r>
            <a:r>
              <a:rPr lang="en-US" altLang="zh-CN" sz="1500" b="1" dirty="0" smtClean="0">
                <a:latin typeface="宋体" pitchFamily="2" charset="-122"/>
                <a:ea typeface="宋体" pitchFamily="2" charset="-122"/>
              </a:rPr>
              <a:t>1911</a:t>
            </a:r>
            <a:r>
              <a:rPr lang="zh-CN" altLang="zh-CN" sz="1500" b="1" dirty="0" smtClean="0">
                <a:latin typeface="宋体" pitchFamily="2" charset="-122"/>
                <a:ea typeface="宋体" pitchFamily="2" charset="-122"/>
              </a:rPr>
              <a:t>年</a:t>
            </a:r>
            <a:r>
              <a:rPr lang="en-US" altLang="zh-CN" sz="1500" b="1" dirty="0" smtClean="0">
                <a:latin typeface="宋体" pitchFamily="2" charset="-122"/>
                <a:ea typeface="宋体" pitchFamily="2" charset="-122"/>
              </a:rPr>
              <a:t>10</a:t>
            </a:r>
            <a:r>
              <a:rPr lang="zh-CN" altLang="zh-CN" sz="1500" b="1" dirty="0" smtClean="0">
                <a:latin typeface="宋体" pitchFamily="2" charset="-122"/>
                <a:ea typeface="宋体" pitchFamily="2" charset="-122"/>
              </a:rPr>
              <a:t>月</a:t>
            </a:r>
            <a:r>
              <a:rPr lang="en-US" altLang="zh-CN" sz="1500" b="1" dirty="0" smtClean="0">
                <a:latin typeface="宋体" pitchFamily="2" charset="-122"/>
                <a:ea typeface="宋体" pitchFamily="2" charset="-122"/>
              </a:rPr>
              <a:t>10</a:t>
            </a:r>
            <a:r>
              <a:rPr lang="zh-CN" altLang="zh-CN" sz="1500" b="1" dirty="0" smtClean="0">
                <a:latin typeface="宋体" pitchFamily="2" charset="-122"/>
                <a:ea typeface="宋体" pitchFamily="2" charset="-122"/>
              </a:rPr>
              <a:t>日新军工程第八营的革命党人熊秉坤打响武昌起义的第一枪，</a:t>
            </a:r>
            <a:r>
              <a:rPr lang="en-US" altLang="zh-CN" sz="1500" b="1" dirty="0" smtClean="0">
                <a:latin typeface="宋体" pitchFamily="2" charset="-122"/>
                <a:ea typeface="宋体" pitchFamily="2" charset="-122"/>
              </a:rPr>
              <a:t>12</a:t>
            </a:r>
            <a:r>
              <a:rPr lang="zh-CN" altLang="zh-CN" sz="1500" b="1" dirty="0" smtClean="0">
                <a:latin typeface="宋体" pitchFamily="2" charset="-122"/>
                <a:ea typeface="宋体" pitchFamily="2" charset="-122"/>
              </a:rPr>
              <a:t>日起义军掌控武汉三镇后，湖北军政府成立，黎元洪被推举为都督，改国号为中华民国）</a:t>
            </a:r>
            <a:r>
              <a:rPr lang="zh-CN" altLang="zh-CN" sz="1500" dirty="0" smtClean="0">
                <a:latin typeface="宋体" pitchFamily="2" charset="-122"/>
                <a:ea typeface="宋体" pitchFamily="2" charset="-122"/>
              </a:rPr>
              <a:t>。武昌起义胜利后短短两个月内，湖南、广东等十五个省纷纷宣布脱离清政府宣布独立。</a:t>
            </a:r>
            <a:r>
              <a:rPr lang="en-US" altLang="zh-CN" sz="1500" dirty="0" smtClean="0">
                <a:latin typeface="宋体" pitchFamily="2" charset="-122"/>
                <a:ea typeface="宋体" pitchFamily="2" charset="-122"/>
              </a:rPr>
              <a:t>1911</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12</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2</a:t>
            </a:r>
            <a:r>
              <a:rPr lang="zh-CN" altLang="zh-CN" sz="1500" dirty="0" smtClean="0">
                <a:latin typeface="宋体" pitchFamily="2" charset="-122"/>
                <a:ea typeface="宋体" pitchFamily="2" charset="-122"/>
              </a:rPr>
              <a:t>日，东南重镇南京光复。各省代表从武汉移驻南京，选举孙中山为中华民国临时大总统。</a:t>
            </a:r>
            <a:r>
              <a:rPr lang="en-US" altLang="zh-CN" sz="1500" b="1" dirty="0" smtClean="0">
                <a:solidFill>
                  <a:srgbClr val="FF0000"/>
                </a:solidFill>
                <a:latin typeface="宋体" pitchFamily="2" charset="-122"/>
                <a:ea typeface="宋体" pitchFamily="2" charset="-122"/>
              </a:rPr>
              <a:t>1912</a:t>
            </a:r>
            <a:r>
              <a:rPr lang="zh-CN" altLang="zh-CN" sz="1500" b="1" dirty="0" smtClean="0">
                <a:solidFill>
                  <a:srgbClr val="FF0000"/>
                </a:solidFill>
                <a:latin typeface="宋体" pitchFamily="2" charset="-122"/>
                <a:ea typeface="宋体" pitchFamily="2" charset="-122"/>
              </a:rPr>
              <a:t>年</a:t>
            </a:r>
            <a:r>
              <a:rPr lang="en-US" altLang="zh-CN" sz="1500" b="1" dirty="0" smtClean="0">
                <a:solidFill>
                  <a:srgbClr val="FF0000"/>
                </a:solidFill>
                <a:latin typeface="宋体" pitchFamily="2" charset="-122"/>
                <a:ea typeface="宋体" pitchFamily="2" charset="-122"/>
              </a:rPr>
              <a:t>1</a:t>
            </a:r>
            <a:r>
              <a:rPr lang="zh-CN" altLang="zh-CN" sz="1500" b="1" dirty="0" smtClean="0">
                <a:solidFill>
                  <a:srgbClr val="FF0000"/>
                </a:solidFill>
                <a:latin typeface="宋体" pitchFamily="2" charset="-122"/>
                <a:ea typeface="宋体" pitchFamily="2" charset="-122"/>
              </a:rPr>
              <a:t>月</a:t>
            </a:r>
            <a:r>
              <a:rPr lang="en-US" altLang="zh-CN" sz="1500" b="1" dirty="0" smtClean="0">
                <a:solidFill>
                  <a:srgbClr val="FF0000"/>
                </a:solidFill>
                <a:latin typeface="宋体" pitchFamily="2" charset="-122"/>
                <a:ea typeface="宋体" pitchFamily="2" charset="-122"/>
              </a:rPr>
              <a:t>1</a:t>
            </a:r>
            <a:r>
              <a:rPr lang="zh-CN" altLang="zh-CN" sz="1500" b="1" dirty="0" smtClean="0">
                <a:solidFill>
                  <a:srgbClr val="FF0000"/>
                </a:solidFill>
                <a:latin typeface="宋体" pitchFamily="2" charset="-122"/>
                <a:ea typeface="宋体" pitchFamily="2" charset="-122"/>
              </a:rPr>
              <a:t>日，孙中山在南京宣誓就职</a:t>
            </a:r>
            <a:r>
              <a:rPr lang="zh-CN" altLang="en-US" sz="1500" b="1" dirty="0" smtClean="0">
                <a:solidFill>
                  <a:srgbClr val="FF0000"/>
                </a:solidFill>
                <a:latin typeface="宋体" pitchFamily="2" charset="-122"/>
                <a:ea typeface="宋体" pitchFamily="2" charset="-122"/>
              </a:rPr>
              <a:t>；</a:t>
            </a:r>
            <a:r>
              <a:rPr lang="en-US" altLang="zh-CN" sz="1500" b="1" dirty="0" smtClean="0">
                <a:solidFill>
                  <a:srgbClr val="FF0000"/>
                </a:solidFill>
                <a:latin typeface="宋体" pitchFamily="2" charset="-122"/>
                <a:ea typeface="宋体" pitchFamily="2" charset="-122"/>
              </a:rPr>
              <a:t>2</a:t>
            </a:r>
            <a:r>
              <a:rPr lang="zh-CN" altLang="zh-CN" sz="1500" b="1" dirty="0" smtClean="0">
                <a:solidFill>
                  <a:srgbClr val="FF0000"/>
                </a:solidFill>
                <a:latin typeface="宋体" pitchFamily="2" charset="-122"/>
                <a:ea typeface="宋体" pitchFamily="2" charset="-122"/>
              </a:rPr>
              <a:t>月</a:t>
            </a:r>
            <a:r>
              <a:rPr lang="en-US" altLang="zh-CN" sz="1500" b="1" dirty="0" smtClean="0">
                <a:solidFill>
                  <a:srgbClr val="FF0000"/>
                </a:solidFill>
                <a:latin typeface="宋体" pitchFamily="2" charset="-122"/>
                <a:ea typeface="宋体" pitchFamily="2" charset="-122"/>
              </a:rPr>
              <a:t>12</a:t>
            </a:r>
            <a:r>
              <a:rPr lang="zh-CN" altLang="zh-CN" sz="1500" b="1" dirty="0" smtClean="0">
                <a:solidFill>
                  <a:srgbClr val="FF0000"/>
                </a:solidFill>
                <a:latin typeface="宋体" pitchFamily="2" charset="-122"/>
                <a:ea typeface="宋体" pitchFamily="2" charset="-122"/>
              </a:rPr>
              <a:t>日，清朝发布退位诏书；</a:t>
            </a:r>
            <a:r>
              <a:rPr lang="en-US" altLang="zh-CN" sz="1500" b="1" dirty="0" smtClean="0">
                <a:solidFill>
                  <a:srgbClr val="FF0000"/>
                </a:solidFill>
                <a:latin typeface="宋体" pitchFamily="2" charset="-122"/>
                <a:ea typeface="宋体" pitchFamily="2" charset="-122"/>
              </a:rPr>
              <a:t>3</a:t>
            </a:r>
            <a:r>
              <a:rPr lang="zh-CN" altLang="zh-CN" sz="1500" b="1" dirty="0" smtClean="0">
                <a:solidFill>
                  <a:srgbClr val="FF0000"/>
                </a:solidFill>
                <a:latin typeface="宋体" pitchFamily="2" charset="-122"/>
                <a:ea typeface="宋体" pitchFamily="2" charset="-122"/>
              </a:rPr>
              <a:t>月</a:t>
            </a:r>
            <a:r>
              <a:rPr lang="en-US" altLang="zh-CN" sz="1500" b="1" dirty="0" smtClean="0">
                <a:solidFill>
                  <a:srgbClr val="FF0000"/>
                </a:solidFill>
                <a:latin typeface="宋体" pitchFamily="2" charset="-122"/>
                <a:ea typeface="宋体" pitchFamily="2" charset="-122"/>
              </a:rPr>
              <a:t>10</a:t>
            </a:r>
            <a:r>
              <a:rPr lang="zh-CN" altLang="zh-CN" sz="1500" b="1" dirty="0" smtClean="0">
                <a:solidFill>
                  <a:srgbClr val="FF0000"/>
                </a:solidFill>
                <a:latin typeface="宋体" pitchFamily="2" charset="-122"/>
                <a:ea typeface="宋体" pitchFamily="2" charset="-122"/>
              </a:rPr>
              <a:t>日，袁世凯在北京就任临时大总统；</a:t>
            </a:r>
            <a:r>
              <a:rPr lang="en-US" altLang="zh-CN" sz="1500" b="1" dirty="0" smtClean="0">
                <a:solidFill>
                  <a:srgbClr val="FF0000"/>
                </a:solidFill>
                <a:latin typeface="宋体" pitchFamily="2" charset="-122"/>
                <a:ea typeface="宋体" pitchFamily="2" charset="-122"/>
              </a:rPr>
              <a:t>4</a:t>
            </a:r>
            <a:r>
              <a:rPr lang="zh-CN" altLang="zh-CN" sz="1500" b="1" dirty="0" smtClean="0">
                <a:solidFill>
                  <a:srgbClr val="FF0000"/>
                </a:solidFill>
                <a:latin typeface="宋体" pitchFamily="2" charset="-122"/>
                <a:ea typeface="宋体" pitchFamily="2" charset="-122"/>
              </a:rPr>
              <a:t>月</a:t>
            </a:r>
            <a:r>
              <a:rPr lang="en-US" altLang="zh-CN" sz="1500" b="1" dirty="0" smtClean="0">
                <a:solidFill>
                  <a:srgbClr val="FF0000"/>
                </a:solidFill>
                <a:latin typeface="宋体" pitchFamily="2" charset="-122"/>
                <a:ea typeface="宋体" pitchFamily="2" charset="-122"/>
              </a:rPr>
              <a:t>1</a:t>
            </a:r>
            <a:r>
              <a:rPr lang="zh-CN" altLang="zh-CN" sz="1500" b="1" dirty="0" smtClean="0">
                <a:solidFill>
                  <a:srgbClr val="FF0000"/>
                </a:solidFill>
                <a:latin typeface="宋体" pitchFamily="2" charset="-122"/>
                <a:ea typeface="宋体" pitchFamily="2" charset="-122"/>
              </a:rPr>
              <a:t>日，孙中山正式辞职</a:t>
            </a:r>
            <a:r>
              <a:rPr lang="zh-CN" altLang="zh-CN" sz="1500" dirty="0" smtClean="0">
                <a:latin typeface="宋体" pitchFamily="2" charset="-122"/>
                <a:ea typeface="宋体" pitchFamily="2" charset="-122"/>
              </a:rPr>
              <a:t>。</a:t>
            </a:r>
            <a:r>
              <a:rPr lang="zh-CN" altLang="en-US" sz="1500" b="1" dirty="0" smtClean="0">
                <a:latin typeface="宋体" pitchFamily="2" charset="-122"/>
                <a:ea typeface="宋体" pitchFamily="2" charset="-122"/>
              </a:rPr>
              <a:t>辛亥革命以同旧的反动势力的妥协而告终，革命的果实落到以袁世凯为首的北洋军阀手里，</a:t>
            </a:r>
            <a:r>
              <a:rPr lang="zh-CN" altLang="zh-CN" sz="1500" b="1" dirty="0" smtClean="0">
                <a:latin typeface="宋体" pitchFamily="2" charset="-122"/>
                <a:ea typeface="宋体" pitchFamily="2" charset="-122"/>
              </a:rPr>
              <a:t>辛亥革命</a:t>
            </a:r>
            <a:r>
              <a:rPr lang="zh-CN" altLang="en-US" sz="1500" b="1" dirty="0" smtClean="0">
                <a:latin typeface="宋体" pitchFamily="2" charset="-122"/>
                <a:ea typeface="宋体" pitchFamily="2" charset="-122"/>
              </a:rPr>
              <a:t>以</a:t>
            </a:r>
            <a:r>
              <a:rPr lang="zh-CN" altLang="zh-CN" sz="1500" b="1" dirty="0" smtClean="0">
                <a:latin typeface="宋体" pitchFamily="2" charset="-122"/>
                <a:ea typeface="宋体" pitchFamily="2" charset="-122"/>
              </a:rPr>
              <a:t>失败</a:t>
            </a:r>
            <a:r>
              <a:rPr lang="zh-CN" altLang="en-US" sz="1500" b="1" dirty="0" smtClean="0">
                <a:latin typeface="宋体" pitchFamily="2" charset="-122"/>
                <a:ea typeface="宋体" pitchFamily="2" charset="-122"/>
              </a:rPr>
              <a:t>而告终</a:t>
            </a:r>
            <a:r>
              <a:rPr lang="zh-CN" altLang="zh-CN" sz="1500" b="1" dirty="0" smtClean="0">
                <a:latin typeface="宋体" pitchFamily="2" charset="-122"/>
                <a:ea typeface="宋体" pitchFamily="2" charset="-122"/>
              </a:rPr>
              <a:t>。</a:t>
            </a:r>
            <a:endParaRPr lang="zh-CN" altLang="zh-CN" sz="1500" b="1"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pic>
        <p:nvPicPr>
          <p:cNvPr id="21506" name="Picture 2" descr="http://i.serengeseba.com/uploads/i_1_909663004x1030772095_26.jpg"/>
          <p:cNvPicPr>
            <a:picLocks noChangeAspect="1" noChangeArrowheads="1"/>
          </p:cNvPicPr>
          <p:nvPr/>
        </p:nvPicPr>
        <p:blipFill>
          <a:blip r:embed="rId4" cstate="print"/>
          <a:srcRect/>
          <a:stretch>
            <a:fillRect/>
          </a:stretch>
        </p:blipFill>
        <p:spPr bwMode="auto">
          <a:xfrm>
            <a:off x="0" y="0"/>
            <a:ext cx="4762499" cy="6858000"/>
          </a:xfrm>
          <a:prstGeom prst="rect">
            <a:avLst/>
          </a:prstGeom>
          <a:noFill/>
        </p:spPr>
      </p:pic>
      <p:pic>
        <p:nvPicPr>
          <p:cNvPr id="21507" name="Picture 3"/>
          <p:cNvPicPr>
            <a:picLocks noChangeAspect="1" noChangeArrowheads="1"/>
          </p:cNvPicPr>
          <p:nvPr/>
        </p:nvPicPr>
        <p:blipFill>
          <a:blip r:embed="rId5" cstate="print"/>
          <a:srcRect/>
          <a:stretch>
            <a:fillRect/>
          </a:stretch>
        </p:blipFill>
        <p:spPr bwMode="auto">
          <a:xfrm>
            <a:off x="4752474" y="332656"/>
            <a:ext cx="4391526" cy="58326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1506"/>
                                        </p:tgtEl>
                                        <p:attrNameLst>
                                          <p:attrName>style.visibility</p:attrName>
                                        </p:attrNameLst>
                                      </p:cBhvr>
                                      <p:to>
                                        <p:strVal val="visible"/>
                                      </p:to>
                                    </p:set>
                                    <p:anim calcmode="lin" valueType="num">
                                      <p:cBhvr additive="base">
                                        <p:cTn id="14" dur="500" fill="hold"/>
                                        <p:tgtEl>
                                          <p:spTgt spid="21506"/>
                                        </p:tgtEl>
                                        <p:attrNameLst>
                                          <p:attrName>ppt_x</p:attrName>
                                        </p:attrNameLst>
                                      </p:cBhvr>
                                      <p:tavLst>
                                        <p:tav tm="0">
                                          <p:val>
                                            <p:strVal val="#ppt_x"/>
                                          </p:val>
                                        </p:tav>
                                        <p:tav tm="100000">
                                          <p:val>
                                            <p:strVal val="#ppt_x"/>
                                          </p:val>
                                        </p:tav>
                                      </p:tavLst>
                                    </p:anim>
                                    <p:anim calcmode="lin" valueType="num">
                                      <p:cBhvr additive="base">
                                        <p:cTn id="15" dur="500" fill="hold"/>
                                        <p:tgtEl>
                                          <p:spTgt spid="2150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1507"/>
                                        </p:tgtEl>
                                        <p:attrNameLst>
                                          <p:attrName>style.visibility</p:attrName>
                                        </p:attrNameLst>
                                      </p:cBhvr>
                                      <p:to>
                                        <p:strVal val="visible"/>
                                      </p:to>
                                    </p:set>
                                    <p:anim calcmode="lin" valueType="num">
                                      <p:cBhvr additive="base">
                                        <p:cTn id="20" dur="500" fill="hold"/>
                                        <p:tgtEl>
                                          <p:spTgt spid="21507"/>
                                        </p:tgtEl>
                                        <p:attrNameLst>
                                          <p:attrName>ppt_x</p:attrName>
                                        </p:attrNameLst>
                                      </p:cBhvr>
                                      <p:tavLst>
                                        <p:tav tm="0">
                                          <p:val>
                                            <p:strVal val="#ppt_x"/>
                                          </p:val>
                                        </p:tav>
                                        <p:tav tm="100000">
                                          <p:val>
                                            <p:strVal val="#ppt_x"/>
                                          </p:val>
                                        </p:tav>
                                      </p:tavLst>
                                    </p:anim>
                                    <p:anim calcmode="lin" valueType="num">
                                      <p:cBhvr additive="base">
                                        <p:cTn id="21" dur="500" fill="hold"/>
                                        <p:tgtEl>
                                          <p:spTgt spid="215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2200" b="1" dirty="0" smtClean="0">
                <a:latin typeface="宋体" pitchFamily="2" charset="-122"/>
                <a:ea typeface="宋体" pitchFamily="2" charset="-122"/>
              </a:rPr>
              <a:t>3</a:t>
            </a:r>
            <a:r>
              <a:rPr lang="zh-CN" altLang="en-US" sz="2200" b="1" dirty="0" smtClean="0">
                <a:latin typeface="宋体" pitchFamily="2" charset="-122"/>
                <a:ea typeface="宋体" pitchFamily="2" charset="-122"/>
              </a:rPr>
              <a:t>）时代的呼唤</a:t>
            </a:r>
            <a:endParaRPr lang="en-US" altLang="zh-CN" sz="2200" b="1" dirty="0" smtClean="0">
              <a:latin typeface="宋体" pitchFamily="2" charset="-122"/>
              <a:ea typeface="宋体" pitchFamily="2" charset="-122"/>
            </a:endParaRPr>
          </a:p>
          <a:p>
            <a:pPr marL="0" indent="360000" algn="just">
              <a:spcBef>
                <a:spcPts val="0"/>
              </a:spcBef>
              <a:buNone/>
            </a:pPr>
            <a:r>
              <a:rPr lang="zh-CN" altLang="en-US" sz="2200" b="1" dirty="0" smtClean="0">
                <a:solidFill>
                  <a:srgbClr val="FF0000"/>
                </a:solidFill>
                <a:latin typeface="宋体" pitchFamily="2" charset="-122"/>
                <a:ea typeface="宋体" pitchFamily="2" charset="-122"/>
              </a:rPr>
              <a:t>（</a:t>
            </a:r>
            <a:r>
              <a:rPr lang="en-US" altLang="zh-CN" sz="2200" b="1" dirty="0" smtClean="0">
                <a:solidFill>
                  <a:srgbClr val="FF0000"/>
                </a:solidFill>
                <a:latin typeface="宋体" pitchFamily="2" charset="-122"/>
                <a:ea typeface="宋体" pitchFamily="2" charset="-122"/>
              </a:rPr>
              <a:t>3</a:t>
            </a:r>
            <a:r>
              <a:rPr lang="zh-CN" altLang="en-US" sz="2200" b="1" dirty="0" smtClean="0">
                <a:solidFill>
                  <a:srgbClr val="FF0000"/>
                </a:solidFill>
                <a:latin typeface="宋体" pitchFamily="2" charset="-122"/>
                <a:ea typeface="宋体" pitchFamily="2" charset="-122"/>
              </a:rPr>
              <a:t>）</a:t>
            </a:r>
            <a:r>
              <a:rPr lang="zh-CN" altLang="zh-CN" sz="2200" b="1" dirty="0" smtClean="0">
                <a:solidFill>
                  <a:srgbClr val="FF0000"/>
                </a:solidFill>
                <a:latin typeface="宋体" pitchFamily="2" charset="-122"/>
                <a:ea typeface="宋体" pitchFamily="2" charset="-122"/>
              </a:rPr>
              <a:t>辛亥革命</a:t>
            </a:r>
            <a:endParaRPr lang="en-US" altLang="zh-CN" sz="2200" b="1" dirty="0" smtClean="0">
              <a:solidFill>
                <a:srgbClr val="FF0000"/>
              </a:solidFill>
              <a:latin typeface="宋体" pitchFamily="2" charset="-122"/>
              <a:ea typeface="宋体" pitchFamily="2" charset="-122"/>
            </a:endParaRPr>
          </a:p>
          <a:p>
            <a:pPr marL="0" indent="360000" algn="just">
              <a:buNone/>
            </a:pPr>
            <a:r>
              <a:rPr lang="zh-CN" altLang="zh-CN" sz="2200" b="1" dirty="0" smtClean="0">
                <a:latin typeface="宋体" pitchFamily="2" charset="-122"/>
                <a:ea typeface="宋体" pitchFamily="2" charset="-122"/>
              </a:rPr>
              <a:t>辛亥革命是近代中国比较完全意义上的民族民主革命</a:t>
            </a:r>
            <a:r>
              <a:rPr lang="zh-CN" altLang="zh-CN" sz="2200" dirty="0" smtClean="0">
                <a:latin typeface="宋体" pitchFamily="2" charset="-122"/>
                <a:ea typeface="宋体" pitchFamily="2" charset="-122"/>
              </a:rPr>
              <a:t>。</a:t>
            </a:r>
            <a:r>
              <a:rPr lang="zh-CN" altLang="zh-CN" sz="2200" b="1" dirty="0" smtClean="0">
                <a:solidFill>
                  <a:srgbClr val="FF0000"/>
                </a:solidFill>
                <a:latin typeface="宋体" pitchFamily="2" charset="-122"/>
                <a:ea typeface="宋体" pitchFamily="2" charset="-122"/>
              </a:rPr>
              <a:t>它在政治上、思想上给中国人民带来了不可低估的解放作用</a:t>
            </a:r>
            <a:r>
              <a:rPr lang="zh-CN" altLang="zh-CN" sz="2200" dirty="0" smtClean="0">
                <a:latin typeface="宋体" pitchFamily="2" charset="-122"/>
                <a:ea typeface="宋体" pitchFamily="2" charset="-122"/>
              </a:rPr>
              <a:t>。</a:t>
            </a:r>
            <a:r>
              <a:rPr lang="zh-CN" altLang="zh-CN" sz="2200" b="1" dirty="0" smtClean="0">
                <a:latin typeface="宋体" pitchFamily="2" charset="-122"/>
                <a:ea typeface="宋体" pitchFamily="2" charset="-122"/>
              </a:rPr>
              <a:t>辛亥革命</a:t>
            </a:r>
            <a:r>
              <a:rPr lang="zh-CN" altLang="zh-CN" sz="2200" b="1" dirty="0" smtClean="0">
                <a:solidFill>
                  <a:srgbClr val="FF0000"/>
                </a:solidFill>
                <a:latin typeface="宋体" pitchFamily="2" charset="-122"/>
                <a:ea typeface="宋体" pitchFamily="2" charset="-122"/>
              </a:rPr>
              <a:t>开创了</a:t>
            </a:r>
            <a:r>
              <a:rPr lang="zh-CN" altLang="zh-CN" sz="2200" b="1" dirty="0" smtClean="0">
                <a:latin typeface="宋体" pitchFamily="2" charset="-122"/>
                <a:ea typeface="宋体" pitchFamily="2" charset="-122"/>
              </a:rPr>
              <a:t>完全意义上的近代民族民主革命，</a:t>
            </a:r>
            <a:r>
              <a:rPr lang="zh-CN" altLang="zh-CN" sz="2200" b="1" dirty="0" smtClean="0">
                <a:solidFill>
                  <a:srgbClr val="FF0000"/>
                </a:solidFill>
                <a:latin typeface="宋体" pitchFamily="2" charset="-122"/>
                <a:ea typeface="宋体" pitchFamily="2" charset="-122"/>
              </a:rPr>
              <a:t>推翻了</a:t>
            </a:r>
            <a:r>
              <a:rPr lang="zh-CN" altLang="zh-CN" sz="2200" b="1" dirty="0" smtClean="0">
                <a:latin typeface="宋体" pitchFamily="2" charset="-122"/>
                <a:ea typeface="宋体" pitchFamily="2" charset="-122"/>
              </a:rPr>
              <a:t>统治中国几千年的君主专制制度，建立起共和政体，结束君主专制制度</a:t>
            </a:r>
            <a:r>
              <a:rPr lang="zh-CN" altLang="zh-CN" sz="2200" dirty="0" smtClean="0">
                <a:latin typeface="宋体" pitchFamily="2" charset="-122"/>
                <a:ea typeface="宋体" pitchFamily="2" charset="-122"/>
              </a:rPr>
              <a:t>。</a:t>
            </a:r>
            <a:r>
              <a:rPr lang="zh-CN" altLang="zh-CN" sz="2200" b="1" dirty="0" smtClean="0">
                <a:solidFill>
                  <a:srgbClr val="FF0000"/>
                </a:solidFill>
                <a:latin typeface="宋体" pitchFamily="2" charset="-122"/>
                <a:ea typeface="宋体" pitchFamily="2" charset="-122"/>
              </a:rPr>
              <a:t>传播了</a:t>
            </a:r>
            <a:r>
              <a:rPr lang="zh-CN" altLang="zh-CN" sz="2200" b="1" dirty="0" smtClean="0">
                <a:latin typeface="宋体" pitchFamily="2" charset="-122"/>
                <a:ea typeface="宋体" pitchFamily="2" charset="-122"/>
              </a:rPr>
              <a:t>民主共和理念，极大推动了中华民族思想解放，以巨大的震撼力和影响力推动了中国社会变革</a:t>
            </a:r>
            <a:r>
              <a:rPr lang="zh-CN" altLang="zh-CN" sz="2200" dirty="0" smtClean="0">
                <a:latin typeface="宋体" pitchFamily="2" charset="-122"/>
                <a:ea typeface="宋体" pitchFamily="2" charset="-122"/>
              </a:rPr>
              <a:t>。</a:t>
            </a:r>
          </a:p>
          <a:p>
            <a:pPr marL="0" indent="360000" algn="just">
              <a:buNone/>
            </a:pPr>
            <a:r>
              <a:rPr lang="zh-CN" altLang="zh-CN" sz="2200" dirty="0" smtClean="0">
                <a:latin typeface="宋体" pitchFamily="2" charset="-122"/>
                <a:ea typeface="宋体" pitchFamily="2" charset="-122"/>
              </a:rPr>
              <a:t>由于中外反动势力过于强大并且资产阶级具有自身的局限。在辛亥革命的过程中，始终没有一个彻底的反封建纲领；没有得到农民的支持；没有坚强的革命政党，在辛亥革命中政党很松散，缺乏组织和纪律；没有掌握革命武装，始终没有建立起自己的武装力量，因此遇到强大的反革命武装其</a:t>
            </a:r>
            <a:r>
              <a:rPr lang="zh-CN" altLang="en-US" sz="2200" dirty="0" smtClean="0">
                <a:latin typeface="宋体" pitchFamily="2" charset="-122"/>
                <a:ea typeface="宋体" pitchFamily="2" charset="-122"/>
              </a:rPr>
              <a:t>组织的</a:t>
            </a:r>
            <a:r>
              <a:rPr lang="zh-CN" altLang="zh-CN" sz="2200" dirty="0" smtClean="0">
                <a:latin typeface="宋体" pitchFamily="2" charset="-122"/>
                <a:ea typeface="宋体" pitchFamily="2" charset="-122"/>
              </a:rPr>
              <a:t>地方武装</a:t>
            </a:r>
            <a:r>
              <a:rPr lang="zh-CN" altLang="en-US" sz="2200" dirty="0" smtClean="0">
                <a:latin typeface="宋体" pitchFamily="2" charset="-122"/>
                <a:ea typeface="宋体" pitchFamily="2" charset="-122"/>
              </a:rPr>
              <a:t>就</a:t>
            </a:r>
            <a:r>
              <a:rPr lang="zh-CN" altLang="zh-CN" sz="2200" dirty="0" smtClean="0">
                <a:latin typeface="宋体" pitchFamily="2" charset="-122"/>
                <a:ea typeface="宋体" pitchFamily="2" charset="-122"/>
              </a:rPr>
              <a:t>四散而逃。</a:t>
            </a:r>
            <a:r>
              <a:rPr lang="zh-CN" altLang="zh-CN" sz="2200" b="1" dirty="0" smtClean="0">
                <a:latin typeface="宋体" pitchFamily="2" charset="-122"/>
                <a:ea typeface="宋体" pitchFamily="2" charset="-122"/>
              </a:rPr>
              <a:t>最终还是失败了。</a:t>
            </a:r>
            <a:endParaRPr lang="zh-CN" altLang="en-US" sz="22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07504" y="1844824"/>
            <a:ext cx="8928992" cy="4680519"/>
          </a:xfrm>
        </p:spPr>
        <p:txBody>
          <a:bodyPr>
            <a:noAutofit/>
          </a:bodyPr>
          <a:lstStyle/>
          <a:p>
            <a:pPr marL="0" indent="360000" algn="just">
              <a:spcBef>
                <a:spcPts val="0"/>
              </a:spcBef>
              <a:buNone/>
            </a:pPr>
            <a:r>
              <a:rPr lang="en-US" altLang="zh-CN" sz="2000" b="1" dirty="0" smtClean="0">
                <a:latin typeface="宋体" pitchFamily="2" charset="-122"/>
                <a:ea typeface="宋体" pitchFamily="2" charset="-122"/>
              </a:rPr>
              <a:t>3</a:t>
            </a:r>
            <a:r>
              <a:rPr lang="zh-CN" altLang="en-US" sz="2000" b="1" dirty="0" smtClean="0">
                <a:latin typeface="宋体" pitchFamily="2" charset="-122"/>
                <a:ea typeface="宋体" pitchFamily="2" charset="-122"/>
              </a:rPr>
              <a:t>）时代的呼唤</a:t>
            </a:r>
            <a:endParaRPr lang="en-US" altLang="zh-CN" sz="2000" b="1" dirty="0" smtClean="0">
              <a:latin typeface="宋体" pitchFamily="2" charset="-122"/>
              <a:ea typeface="宋体" pitchFamily="2" charset="-122"/>
            </a:endParaRPr>
          </a:p>
          <a:p>
            <a:pPr marL="0" indent="360000" algn="just">
              <a:spcBef>
                <a:spcPts val="0"/>
              </a:spcBef>
              <a:buNone/>
            </a:pPr>
            <a:r>
              <a:rPr lang="zh-CN" altLang="en-US" sz="2000" b="1" dirty="0" smtClean="0">
                <a:solidFill>
                  <a:srgbClr val="FF0000"/>
                </a:solidFill>
                <a:latin typeface="宋体" pitchFamily="2" charset="-122"/>
                <a:ea typeface="宋体" pitchFamily="2" charset="-122"/>
              </a:rPr>
              <a:t>（</a:t>
            </a:r>
            <a:r>
              <a:rPr lang="en-US" altLang="zh-CN" sz="2000" b="1" dirty="0" smtClean="0">
                <a:solidFill>
                  <a:srgbClr val="FF0000"/>
                </a:solidFill>
                <a:latin typeface="宋体" pitchFamily="2" charset="-122"/>
                <a:ea typeface="宋体" pitchFamily="2" charset="-122"/>
              </a:rPr>
              <a:t>4</a:t>
            </a:r>
            <a:r>
              <a:rPr lang="zh-CN" altLang="en-US" sz="2000" b="1" dirty="0" smtClean="0">
                <a:solidFill>
                  <a:srgbClr val="FF0000"/>
                </a:solidFill>
                <a:latin typeface="宋体" pitchFamily="2" charset="-122"/>
                <a:ea typeface="宋体" pitchFamily="2" charset="-122"/>
              </a:rPr>
              <a:t>）道路的选择</a:t>
            </a:r>
            <a:endParaRPr lang="en-US" altLang="zh-CN" sz="2000" dirty="0" smtClean="0">
              <a:latin typeface="宋体" pitchFamily="2" charset="-122"/>
              <a:ea typeface="宋体" pitchFamily="2" charset="-122"/>
            </a:endParaRPr>
          </a:p>
          <a:p>
            <a:pPr marL="0" indent="360000" algn="just">
              <a:spcBef>
                <a:spcPts val="0"/>
              </a:spcBef>
              <a:buNone/>
            </a:pPr>
            <a:r>
              <a:rPr lang="zh-CN" altLang="en-US" sz="2000" dirty="0" smtClean="0">
                <a:latin typeface="宋体" pitchFamily="2" charset="-122"/>
                <a:ea typeface="宋体" pitchFamily="2" charset="-122"/>
              </a:rPr>
              <a:t>从鸦片战争后，我国的各路仁人志士就开始探索救国救民的道路</a:t>
            </a:r>
            <a:r>
              <a:rPr lang="zh-CN" altLang="zh-CN" sz="2000" dirty="0" smtClean="0">
                <a:latin typeface="宋体" pitchFamily="2" charset="-122"/>
                <a:ea typeface="宋体" pitchFamily="2" charset="-122"/>
              </a:rPr>
              <a:t>。</a:t>
            </a:r>
            <a:r>
              <a:rPr lang="zh-CN" altLang="en-US" sz="2000" dirty="0" smtClean="0">
                <a:latin typeface="宋体" pitchFamily="2" charset="-122"/>
                <a:ea typeface="宋体" pitchFamily="2" charset="-122"/>
              </a:rPr>
              <a:t>在戊戌变法时期，康有为等人就主张实行</a:t>
            </a:r>
            <a:r>
              <a:rPr lang="zh-CN" altLang="en-US" sz="2000" b="1" dirty="0" smtClean="0">
                <a:solidFill>
                  <a:srgbClr val="FF0000"/>
                </a:solidFill>
                <a:latin typeface="宋体" pitchFamily="2" charset="-122"/>
                <a:ea typeface="宋体" pitchFamily="2" charset="-122"/>
              </a:rPr>
              <a:t>君主立宪制</a:t>
            </a:r>
            <a:r>
              <a:rPr lang="zh-CN" altLang="en-US" sz="2000" dirty="0" smtClean="0">
                <a:latin typeface="宋体" pitchFamily="2" charset="-122"/>
                <a:ea typeface="宋体" pitchFamily="2" charset="-122"/>
              </a:rPr>
              <a:t>，最终以失败告终；辛亥革命爆发后，</a:t>
            </a:r>
            <a:r>
              <a:rPr lang="en-US" altLang="zh-CN" sz="2000" dirty="0" smtClean="0">
                <a:latin typeface="宋体" pitchFamily="2" charset="-122"/>
                <a:ea typeface="宋体" pitchFamily="2" charset="-122"/>
              </a:rPr>
              <a:t>1911</a:t>
            </a:r>
            <a:r>
              <a:rPr lang="zh-CN" altLang="en-US"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12</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29</a:t>
            </a:r>
            <a:r>
              <a:rPr lang="zh-CN" altLang="en-US" sz="2000" dirty="0" smtClean="0">
                <a:latin typeface="宋体" pitchFamily="2" charset="-122"/>
                <a:ea typeface="宋体" pitchFamily="2" charset="-122"/>
              </a:rPr>
              <a:t>日，南方十七省选出孙中山担任中华民国第一任临时大总统，建立民国政府，</a:t>
            </a:r>
            <a:r>
              <a:rPr lang="en-US" altLang="zh-CN" sz="2000" dirty="0" smtClean="0">
                <a:latin typeface="宋体" pitchFamily="2" charset="-122"/>
                <a:ea typeface="宋体" pitchFamily="2" charset="-122"/>
              </a:rPr>
              <a:t>1912</a:t>
            </a:r>
            <a:r>
              <a:rPr lang="zh-CN" altLang="en-US"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a:t>
            </a:r>
            <a:r>
              <a:rPr lang="zh-CN" altLang="en-US" sz="2000" dirty="0" smtClean="0">
                <a:latin typeface="宋体" pitchFamily="2" charset="-122"/>
                <a:ea typeface="宋体" pitchFamily="2" charset="-122"/>
              </a:rPr>
              <a:t>日</a:t>
            </a:r>
            <a:r>
              <a:rPr lang="zh-CN" altLang="zh-CN" sz="2000" dirty="0" smtClean="0">
                <a:latin typeface="宋体" pitchFamily="2" charset="-122"/>
                <a:ea typeface="宋体" pitchFamily="2" charset="-122"/>
              </a:rPr>
              <a:t>孙中山</a:t>
            </a:r>
            <a:r>
              <a:rPr lang="zh-CN" altLang="en-US" sz="2000" dirty="0" smtClean="0">
                <a:latin typeface="宋体" pitchFamily="2" charset="-122"/>
                <a:ea typeface="宋体" pitchFamily="2" charset="-122"/>
              </a:rPr>
              <a:t>在南京宣誓就职，</a:t>
            </a:r>
            <a:r>
              <a:rPr lang="zh-CN" altLang="zh-CN" sz="2000" dirty="0" smtClean="0">
                <a:latin typeface="宋体" pitchFamily="2" charset="-122"/>
                <a:ea typeface="宋体" pitchFamily="2" charset="-122"/>
              </a:rPr>
              <a:t>在中国推行资本主义民主，</a:t>
            </a:r>
            <a:r>
              <a:rPr lang="zh-CN" altLang="en-US" sz="2000" dirty="0" smtClean="0">
                <a:latin typeface="宋体" pitchFamily="2" charset="-122"/>
                <a:ea typeface="宋体" pitchFamily="2" charset="-122"/>
              </a:rPr>
              <a:t>实行</a:t>
            </a:r>
            <a:r>
              <a:rPr lang="zh-CN" altLang="en-US" sz="2000" b="1" dirty="0" smtClean="0">
                <a:solidFill>
                  <a:srgbClr val="FF0000"/>
                </a:solidFill>
                <a:latin typeface="宋体" pitchFamily="2" charset="-122"/>
                <a:ea typeface="宋体" pitchFamily="2" charset="-122"/>
              </a:rPr>
              <a:t>总统制</a:t>
            </a:r>
            <a:r>
              <a:rPr lang="zh-CN" altLang="en-US" sz="2000" b="1" dirty="0" smtClean="0">
                <a:latin typeface="宋体" pitchFamily="2" charset="-122"/>
                <a:ea typeface="宋体" pitchFamily="2" charset="-122"/>
              </a:rPr>
              <a:t>民主共和制</a:t>
            </a:r>
            <a:r>
              <a:rPr lang="zh-CN" altLang="en-US" sz="2000" dirty="0" smtClean="0">
                <a:latin typeface="宋体" pitchFamily="2" charset="-122"/>
                <a:ea typeface="宋体" pitchFamily="2" charset="-122"/>
              </a:rPr>
              <a:t>。此时，袁世凯依仗着手中的北洋新军周旋于清廷与南方革命党之间，革命党人认为袁世凯是能够领导中国的主要力量，</a:t>
            </a:r>
            <a:r>
              <a:rPr lang="en-US" altLang="zh-CN" sz="2000" dirty="0" smtClean="0">
                <a:latin typeface="宋体" pitchFamily="2" charset="-122"/>
                <a:ea typeface="宋体" pitchFamily="2" charset="-122"/>
              </a:rPr>
              <a:t>1912</a:t>
            </a:r>
            <a:r>
              <a:rPr lang="zh-CN" altLang="en-US" sz="2000" dirty="0" smtClean="0">
                <a:latin typeface="宋体" pitchFamily="2" charset="-122"/>
                <a:ea typeface="宋体" pitchFamily="2" charset="-122"/>
              </a:rPr>
              <a:t>年</a:t>
            </a:r>
            <a:r>
              <a:rPr lang="en-US" altLang="zh-CN" sz="2000" dirty="0" smtClean="0">
                <a:latin typeface="宋体" pitchFamily="2" charset="-122"/>
                <a:ea typeface="宋体" pitchFamily="2" charset="-122"/>
              </a:rPr>
              <a:t>2</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15</a:t>
            </a:r>
            <a:r>
              <a:rPr lang="zh-CN" altLang="en-US" sz="2000" dirty="0" smtClean="0">
                <a:latin typeface="宋体" pitchFamily="2" charset="-122"/>
                <a:ea typeface="宋体" pitchFamily="2" charset="-122"/>
              </a:rPr>
              <a:t>日，南京参议院正式选举袁世凯为临时大总统，宋教仁任内阁总理，内阁为限制总统权力，组织颁布了</a:t>
            </a:r>
            <a:r>
              <a:rPr lang="en-US" altLang="zh-CN" sz="2000" dirty="0" smtClean="0">
                <a:latin typeface="宋体" pitchFamily="2" charset="-122"/>
                <a:ea typeface="宋体" pitchFamily="2" charset="-122"/>
              </a:rPr>
              <a:t>《</a:t>
            </a:r>
            <a:r>
              <a:rPr lang="zh-CN" altLang="en-US" sz="2000" dirty="0" smtClean="0">
                <a:latin typeface="宋体" pitchFamily="2" charset="-122"/>
                <a:ea typeface="宋体" pitchFamily="2" charset="-122"/>
              </a:rPr>
              <a:t>中华民国临时约法</a:t>
            </a:r>
            <a:r>
              <a:rPr lang="en-US" altLang="zh-CN" sz="2000" dirty="0" smtClean="0">
                <a:latin typeface="宋体" pitchFamily="2" charset="-122"/>
                <a:ea typeface="宋体" pitchFamily="2" charset="-122"/>
              </a:rPr>
              <a:t>》</a:t>
            </a:r>
            <a:r>
              <a:rPr lang="zh-CN" altLang="en-US" sz="2000" dirty="0" smtClean="0">
                <a:latin typeface="宋体" pitchFamily="2" charset="-122"/>
                <a:ea typeface="宋体" pitchFamily="2" charset="-122"/>
              </a:rPr>
              <a:t>，改总统制（</a:t>
            </a:r>
            <a:r>
              <a:rPr lang="zh-CN" altLang="en-US" sz="2000" b="1" dirty="0" smtClean="0">
                <a:latin typeface="宋体" pitchFamily="2" charset="-122"/>
                <a:ea typeface="宋体" pitchFamily="2" charset="-122"/>
              </a:rPr>
              <a:t>总统制民主共和制</a:t>
            </a:r>
            <a:r>
              <a:rPr lang="zh-CN" altLang="en-US" sz="2000" dirty="0" smtClean="0">
                <a:latin typeface="宋体" pitchFamily="2" charset="-122"/>
                <a:ea typeface="宋体" pitchFamily="2" charset="-122"/>
              </a:rPr>
              <a:t>）为</a:t>
            </a:r>
            <a:r>
              <a:rPr lang="zh-CN" altLang="en-US" sz="2000" dirty="0" smtClean="0">
                <a:solidFill>
                  <a:srgbClr val="FF0000"/>
                </a:solidFill>
                <a:latin typeface="宋体" pitchFamily="2" charset="-122"/>
                <a:ea typeface="宋体" pitchFamily="2" charset="-122"/>
              </a:rPr>
              <a:t>内阁制</a:t>
            </a:r>
            <a:r>
              <a:rPr lang="zh-CN" altLang="en-US" sz="2000" dirty="0" smtClean="0">
                <a:latin typeface="宋体" pitchFamily="2" charset="-122"/>
                <a:ea typeface="宋体" pitchFamily="2" charset="-122"/>
              </a:rPr>
              <a:t>（</a:t>
            </a:r>
            <a:r>
              <a:rPr lang="zh-CN" altLang="zh-CN" sz="2000" b="1" dirty="0" smtClean="0">
                <a:latin typeface="宋体" pitchFamily="2" charset="-122"/>
                <a:ea typeface="宋体" pitchFamily="2" charset="-122"/>
              </a:rPr>
              <a:t>议会</a:t>
            </a:r>
            <a:r>
              <a:rPr lang="zh-CN" altLang="en-US" sz="2000" b="1" dirty="0" smtClean="0">
                <a:latin typeface="宋体" pitchFamily="2" charset="-122"/>
                <a:ea typeface="宋体" pitchFamily="2" charset="-122"/>
              </a:rPr>
              <a:t>制</a:t>
            </a:r>
            <a:r>
              <a:rPr lang="zh-CN" altLang="zh-CN" sz="2000" b="1" dirty="0" smtClean="0">
                <a:latin typeface="宋体" pitchFamily="2" charset="-122"/>
                <a:ea typeface="宋体" pitchFamily="2" charset="-122"/>
              </a:rPr>
              <a:t>民主制</a:t>
            </a:r>
            <a:r>
              <a:rPr lang="zh-CN" altLang="en-US" sz="2000" b="1" dirty="0" smtClean="0">
                <a:latin typeface="宋体" pitchFamily="2" charset="-122"/>
                <a:ea typeface="宋体" pitchFamily="2" charset="-122"/>
              </a:rPr>
              <a:t>、议会制民主共和制</a:t>
            </a:r>
            <a:r>
              <a:rPr lang="zh-CN" altLang="en-US" sz="2000" dirty="0" smtClean="0">
                <a:latin typeface="宋体" pitchFamily="2" charset="-122"/>
                <a:ea typeface="宋体" pitchFamily="2" charset="-122"/>
              </a:rPr>
              <a:t>），总统制失败了。</a:t>
            </a:r>
            <a:r>
              <a:rPr lang="en-US" altLang="zh-CN" sz="2000" dirty="0" smtClean="0">
                <a:latin typeface="宋体" pitchFamily="2" charset="-122"/>
                <a:ea typeface="宋体" pitchFamily="2" charset="-122"/>
              </a:rPr>
              <a:t>1913</a:t>
            </a:r>
            <a:r>
              <a:rPr lang="zh-CN" altLang="en-US" sz="2000" dirty="0" smtClean="0">
                <a:latin typeface="宋体" pitchFamily="2" charset="-122"/>
                <a:ea typeface="宋体" pitchFamily="2" charset="-122"/>
              </a:rPr>
              <a:t>年</a:t>
            </a:r>
            <a:r>
              <a:rPr lang="en-US" altLang="zh-CN" sz="2000" dirty="0" smtClean="0">
                <a:latin typeface="宋体" pitchFamily="2" charset="-122"/>
                <a:ea typeface="宋体" pitchFamily="2" charset="-122"/>
              </a:rPr>
              <a:t>2</a:t>
            </a:r>
            <a:r>
              <a:rPr lang="zh-CN" altLang="en-US" sz="2000" dirty="0" smtClean="0">
                <a:latin typeface="宋体" pitchFamily="2" charset="-122"/>
                <a:ea typeface="宋体" pitchFamily="2" charset="-122"/>
              </a:rPr>
              <a:t>月举行了中国历史上第一次国会选举，此</a:t>
            </a:r>
            <a:r>
              <a:rPr lang="zh-CN" altLang="zh-CN" sz="2000" dirty="0" smtClean="0">
                <a:latin typeface="宋体" pitchFamily="2" charset="-122"/>
                <a:ea typeface="宋体" pitchFamily="2" charset="-122"/>
              </a:rPr>
              <a:t>时中国出现了三百多个政党</a:t>
            </a:r>
            <a:r>
              <a:rPr lang="zh-CN" altLang="en-US" sz="2000" dirty="0" smtClean="0">
                <a:latin typeface="宋体" pitchFamily="2" charset="-122"/>
                <a:ea typeface="宋体" pitchFamily="2" charset="-122"/>
              </a:rPr>
              <a:t>，</a:t>
            </a:r>
            <a:r>
              <a:rPr lang="zh-CN" altLang="zh-CN" sz="2000" dirty="0" smtClean="0">
                <a:latin typeface="宋体" pitchFamily="2" charset="-122"/>
                <a:ea typeface="宋体" pitchFamily="2" charset="-122"/>
              </a:rPr>
              <a:t>各党派运用自己的政治资源，在议会中进行权力博弈，</a:t>
            </a:r>
            <a:r>
              <a:rPr lang="en-US" altLang="zh-CN" sz="2000" dirty="0" smtClean="0">
                <a:latin typeface="宋体" pitchFamily="2" charset="-122"/>
                <a:ea typeface="宋体" pitchFamily="2" charset="-122"/>
              </a:rPr>
              <a:t>3</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20</a:t>
            </a:r>
            <a:r>
              <a:rPr lang="zh-CN" altLang="en-US" sz="2000" dirty="0" smtClean="0">
                <a:latin typeface="宋体" pitchFamily="2" charset="-122"/>
                <a:ea typeface="宋体" pitchFamily="2" charset="-122"/>
              </a:rPr>
              <a:t>日宋教仁在上海要乘坐火车前往北京时被暗杀，</a:t>
            </a:r>
            <a:r>
              <a:rPr lang="zh-CN" altLang="zh-CN" sz="2000" b="1" dirty="0" smtClean="0">
                <a:latin typeface="宋体" pitchFamily="2" charset="-122"/>
                <a:ea typeface="宋体" pitchFamily="2" charset="-122"/>
              </a:rPr>
              <a:t>多元民主政治</a:t>
            </a:r>
            <a:r>
              <a:rPr lang="zh-CN" altLang="zh-CN" sz="2000" dirty="0" smtClean="0">
                <a:latin typeface="宋体" pitchFamily="2" charset="-122"/>
                <a:ea typeface="宋体" pitchFamily="2" charset="-122"/>
              </a:rPr>
              <a:t>失败</a:t>
            </a:r>
            <a:r>
              <a:rPr lang="zh-CN" altLang="en-US" sz="2000" dirty="0" smtClean="0">
                <a:latin typeface="宋体" pitchFamily="2" charset="-122"/>
                <a:ea typeface="宋体" pitchFamily="2" charset="-122"/>
              </a:rPr>
              <a:t>，宣布了</a:t>
            </a:r>
            <a:r>
              <a:rPr lang="zh-CN" altLang="en-US" sz="2000" dirty="0" smtClean="0">
                <a:solidFill>
                  <a:srgbClr val="FF0000"/>
                </a:solidFill>
                <a:latin typeface="宋体" pitchFamily="2" charset="-122"/>
                <a:ea typeface="宋体" pitchFamily="2" charset="-122"/>
              </a:rPr>
              <a:t>内阁制</a:t>
            </a:r>
            <a:r>
              <a:rPr lang="zh-CN" altLang="en-US" sz="2000" dirty="0" smtClean="0">
                <a:latin typeface="宋体" pitchFamily="2" charset="-122"/>
                <a:ea typeface="宋体" pitchFamily="2" charset="-122"/>
              </a:rPr>
              <a:t>终结。</a:t>
            </a:r>
            <a:r>
              <a:rPr lang="zh-CN" altLang="en-US" sz="2000" b="1" dirty="0" smtClean="0">
                <a:latin typeface="宋体" pitchFamily="2" charset="-122"/>
                <a:ea typeface="宋体" pitchFamily="2" charset="-122"/>
              </a:rPr>
              <a:t>封建社会结束以后的第一届内阁就这样草草收场了</a:t>
            </a:r>
            <a:r>
              <a:rPr lang="zh-CN" altLang="en-US"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07504" y="1412776"/>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07504" y="1844824"/>
            <a:ext cx="8928992" cy="4680519"/>
          </a:xfrm>
        </p:spPr>
        <p:txBody>
          <a:bodyPr>
            <a:noAutofit/>
          </a:bodyPr>
          <a:lstStyle/>
          <a:p>
            <a:pPr marL="0" indent="360000" algn="just">
              <a:spcBef>
                <a:spcPts val="0"/>
              </a:spcBef>
              <a:buNone/>
            </a:pPr>
            <a:r>
              <a:rPr lang="en-US" altLang="zh-CN" sz="1900" b="1" dirty="0" smtClean="0">
                <a:latin typeface="宋体" pitchFamily="2" charset="-122"/>
                <a:ea typeface="宋体" pitchFamily="2" charset="-122"/>
              </a:rPr>
              <a:t>3</a:t>
            </a:r>
            <a:r>
              <a:rPr lang="zh-CN" altLang="en-US" sz="1900" b="1" dirty="0" smtClean="0">
                <a:latin typeface="宋体" pitchFamily="2" charset="-122"/>
                <a:ea typeface="宋体" pitchFamily="2" charset="-122"/>
              </a:rPr>
              <a:t>）时代的呼唤</a:t>
            </a:r>
            <a:endParaRPr lang="en-US" altLang="zh-CN" sz="1900" b="1" dirty="0" smtClean="0">
              <a:latin typeface="宋体" pitchFamily="2" charset="-122"/>
              <a:ea typeface="宋体" pitchFamily="2" charset="-122"/>
            </a:endParaRPr>
          </a:p>
          <a:p>
            <a:pPr marL="0" indent="360000" algn="just">
              <a:spcBef>
                <a:spcPts val="0"/>
              </a:spcBef>
              <a:buNone/>
            </a:pPr>
            <a:r>
              <a:rPr lang="zh-CN" altLang="en-US" sz="1900" b="1" dirty="0" smtClean="0">
                <a:solidFill>
                  <a:srgbClr val="FF0000"/>
                </a:solidFill>
                <a:latin typeface="宋体" pitchFamily="2" charset="-122"/>
                <a:ea typeface="宋体" pitchFamily="2" charset="-122"/>
              </a:rPr>
              <a:t>（</a:t>
            </a:r>
            <a:r>
              <a:rPr lang="en-US" altLang="zh-CN" sz="1900" b="1" dirty="0" smtClean="0">
                <a:solidFill>
                  <a:srgbClr val="FF0000"/>
                </a:solidFill>
                <a:latin typeface="宋体" pitchFamily="2" charset="-122"/>
                <a:ea typeface="宋体" pitchFamily="2" charset="-122"/>
              </a:rPr>
              <a:t>4</a:t>
            </a:r>
            <a:r>
              <a:rPr lang="zh-CN" altLang="en-US" sz="1900" b="1" dirty="0" smtClean="0">
                <a:solidFill>
                  <a:srgbClr val="FF0000"/>
                </a:solidFill>
                <a:latin typeface="宋体" pitchFamily="2" charset="-122"/>
                <a:ea typeface="宋体" pitchFamily="2" charset="-122"/>
              </a:rPr>
              <a:t>）道路的选择</a:t>
            </a:r>
            <a:endParaRPr lang="en-US" altLang="zh-CN" sz="1900" dirty="0" smtClean="0">
              <a:latin typeface="宋体" pitchFamily="2" charset="-122"/>
              <a:ea typeface="宋体" pitchFamily="2" charset="-122"/>
            </a:endParaRPr>
          </a:p>
          <a:p>
            <a:pPr marL="0" indent="360000" algn="just">
              <a:spcBef>
                <a:spcPts val="0"/>
              </a:spcBef>
              <a:buNone/>
            </a:pPr>
            <a:r>
              <a:rPr lang="en-US" altLang="zh-CN" sz="1900" dirty="0" smtClean="0">
                <a:latin typeface="宋体" pitchFamily="2" charset="-122"/>
                <a:ea typeface="宋体" pitchFamily="2" charset="-122"/>
              </a:rPr>
              <a:t>2013</a:t>
            </a:r>
            <a:r>
              <a:rPr lang="zh-CN" altLang="en-US" sz="1900" dirty="0" smtClean="0">
                <a:latin typeface="宋体" pitchFamily="2" charset="-122"/>
                <a:ea typeface="宋体" pitchFamily="2" charset="-122"/>
              </a:rPr>
              <a:t>年</a:t>
            </a:r>
            <a:r>
              <a:rPr lang="en-US" altLang="zh-CN" sz="1900" dirty="0" smtClean="0">
                <a:latin typeface="宋体" pitchFamily="2" charset="-122"/>
                <a:ea typeface="宋体" pitchFamily="2" charset="-122"/>
              </a:rPr>
              <a:t>7</a:t>
            </a:r>
            <a:r>
              <a:rPr lang="zh-CN" altLang="en-US" sz="1900" dirty="0" smtClean="0">
                <a:latin typeface="宋体" pitchFamily="2" charset="-122"/>
                <a:ea typeface="宋体" pitchFamily="2" charset="-122"/>
              </a:rPr>
              <a:t>月孙中山组织力中华革命党，发动二次革命，武力讨伐袁世凯，遭到失败。</a:t>
            </a:r>
            <a:r>
              <a:rPr lang="en-US" altLang="zh-CN" sz="1900" dirty="0" smtClean="0">
                <a:latin typeface="宋体" pitchFamily="2" charset="-122"/>
                <a:ea typeface="宋体" pitchFamily="2" charset="-122"/>
              </a:rPr>
              <a:t>10</a:t>
            </a:r>
            <a:r>
              <a:rPr lang="zh-CN" altLang="en-US" sz="1900" dirty="0" smtClean="0">
                <a:latin typeface="宋体" pitchFamily="2" charset="-122"/>
                <a:ea typeface="宋体" pitchFamily="2" charset="-122"/>
              </a:rPr>
              <a:t>月</a:t>
            </a:r>
            <a:r>
              <a:rPr lang="en-US" altLang="zh-CN" sz="1900" dirty="0" smtClean="0">
                <a:latin typeface="宋体" pitchFamily="2" charset="-122"/>
                <a:ea typeface="宋体" pitchFamily="2" charset="-122"/>
              </a:rPr>
              <a:t>6</a:t>
            </a:r>
            <a:r>
              <a:rPr lang="zh-CN" altLang="en-US" sz="1900" dirty="0" smtClean="0">
                <a:latin typeface="宋体" pitchFamily="2" charset="-122"/>
                <a:ea typeface="宋体" pitchFamily="2" charset="-122"/>
              </a:rPr>
              <a:t>日，国会选举袁世凯为第一任大总统，袁世凯随即于北京故宫太和殿就职。</a:t>
            </a:r>
            <a:r>
              <a:rPr lang="en-US" altLang="zh-CN" sz="1900" dirty="0" smtClean="0">
                <a:latin typeface="宋体" pitchFamily="2" charset="-122"/>
                <a:ea typeface="宋体" pitchFamily="2" charset="-122"/>
              </a:rPr>
              <a:t>11</a:t>
            </a:r>
            <a:r>
              <a:rPr lang="zh-CN" altLang="en-US" sz="1900" dirty="0" smtClean="0">
                <a:latin typeface="宋体" pitchFamily="2" charset="-122"/>
                <a:ea typeface="宋体" pitchFamily="2" charset="-122"/>
              </a:rPr>
              <a:t>月</a:t>
            </a:r>
            <a:r>
              <a:rPr lang="en-US" altLang="zh-CN" sz="1900" dirty="0" smtClean="0">
                <a:latin typeface="宋体" pitchFamily="2" charset="-122"/>
                <a:ea typeface="宋体" pitchFamily="2" charset="-122"/>
              </a:rPr>
              <a:t>4</a:t>
            </a:r>
            <a:r>
              <a:rPr lang="zh-CN" altLang="en-US" sz="1900" dirty="0" smtClean="0">
                <a:latin typeface="宋体" pitchFamily="2" charset="-122"/>
                <a:ea typeface="宋体" pitchFamily="2" charset="-122"/>
              </a:rPr>
              <a:t>日，袁世凯下令解散中国国民党；</a:t>
            </a:r>
            <a:r>
              <a:rPr lang="en-US" altLang="zh-CN" sz="1900" dirty="0" smtClean="0">
                <a:latin typeface="宋体" pitchFamily="2" charset="-122"/>
                <a:ea typeface="宋体" pitchFamily="2" charset="-122"/>
              </a:rPr>
              <a:t>1914</a:t>
            </a:r>
            <a:r>
              <a:rPr lang="zh-CN" altLang="en-US" sz="1900" dirty="0" smtClean="0">
                <a:latin typeface="宋体" pitchFamily="2" charset="-122"/>
                <a:ea typeface="宋体" pitchFamily="2" charset="-122"/>
              </a:rPr>
              <a:t>年</a:t>
            </a:r>
            <a:r>
              <a:rPr lang="en-US" altLang="zh-CN" sz="1900" dirty="0" smtClean="0">
                <a:latin typeface="宋体" pitchFamily="2" charset="-122"/>
                <a:ea typeface="宋体" pitchFamily="2" charset="-122"/>
              </a:rPr>
              <a:t>1</a:t>
            </a:r>
            <a:r>
              <a:rPr lang="zh-CN" altLang="en-US" sz="1900" dirty="0" smtClean="0">
                <a:latin typeface="宋体" pitchFamily="2" charset="-122"/>
                <a:ea typeface="宋体" pitchFamily="2" charset="-122"/>
              </a:rPr>
              <a:t>月，袁世凯悍然下令解散国会，废止中华民国临时约法，于</a:t>
            </a:r>
            <a:r>
              <a:rPr lang="en-US" altLang="zh-CN" sz="1900" dirty="0" smtClean="0">
                <a:latin typeface="宋体" pitchFamily="2" charset="-122"/>
                <a:ea typeface="宋体" pitchFamily="2" charset="-122"/>
              </a:rPr>
              <a:t>5</a:t>
            </a:r>
            <a:r>
              <a:rPr lang="zh-CN" altLang="en-US" sz="1900" dirty="0" smtClean="0">
                <a:latin typeface="宋体" pitchFamily="2" charset="-122"/>
                <a:ea typeface="宋体" pitchFamily="2" charset="-122"/>
              </a:rPr>
              <a:t>月正式推出新的</a:t>
            </a:r>
            <a:r>
              <a:rPr lang="en-US" altLang="zh-CN" sz="1900" dirty="0" smtClean="0">
                <a:latin typeface="宋体" pitchFamily="2" charset="-122"/>
                <a:ea typeface="宋体" pitchFamily="2" charset="-122"/>
              </a:rPr>
              <a:t>《</a:t>
            </a:r>
            <a:r>
              <a:rPr lang="zh-CN" altLang="en-US" sz="1900" dirty="0" smtClean="0">
                <a:latin typeface="宋体" pitchFamily="2" charset="-122"/>
                <a:ea typeface="宋体" pitchFamily="2" charset="-122"/>
              </a:rPr>
              <a:t>袁氏记法</a:t>
            </a:r>
            <a:r>
              <a:rPr lang="en-US" altLang="zh-CN" sz="1900" dirty="0" smtClean="0">
                <a:latin typeface="宋体" pitchFamily="2" charset="-122"/>
                <a:ea typeface="宋体" pitchFamily="2" charset="-122"/>
              </a:rPr>
              <a:t>》</a:t>
            </a:r>
            <a:r>
              <a:rPr lang="zh-CN" altLang="en-US" sz="1900" dirty="0" smtClean="0">
                <a:latin typeface="宋体" pitchFamily="2" charset="-122"/>
                <a:ea typeface="宋体" pitchFamily="2" charset="-122"/>
              </a:rPr>
              <a:t>，</a:t>
            </a:r>
            <a:r>
              <a:rPr lang="zh-CN" altLang="en-US" sz="1900" b="1" dirty="0" smtClean="0">
                <a:latin typeface="宋体" pitchFamily="2" charset="-122"/>
                <a:ea typeface="宋体" pitchFamily="2" charset="-122"/>
              </a:rPr>
              <a:t>改内阁制为总统制</a:t>
            </a:r>
            <a:r>
              <a:rPr lang="zh-CN" altLang="en-US" sz="1900" dirty="0" smtClean="0">
                <a:latin typeface="宋体" pitchFamily="2" charset="-122"/>
                <a:ea typeface="宋体" pitchFamily="2" charset="-122"/>
              </a:rPr>
              <a:t>。</a:t>
            </a:r>
            <a:r>
              <a:rPr lang="en-US" altLang="zh-CN" sz="1900" dirty="0" smtClean="0">
                <a:latin typeface="宋体" pitchFamily="2" charset="-122"/>
                <a:ea typeface="宋体" pitchFamily="2" charset="-122"/>
              </a:rPr>
              <a:t>2015</a:t>
            </a:r>
            <a:r>
              <a:rPr lang="zh-CN" altLang="en-US" sz="1900" dirty="0" smtClean="0">
                <a:latin typeface="宋体" pitchFamily="2" charset="-122"/>
                <a:ea typeface="宋体" pitchFamily="2" charset="-122"/>
              </a:rPr>
              <a:t>年</a:t>
            </a:r>
            <a:r>
              <a:rPr lang="en-US" altLang="zh-CN" sz="1900" dirty="0" smtClean="0">
                <a:latin typeface="宋体" pitchFamily="2" charset="-122"/>
                <a:ea typeface="宋体" pitchFamily="2" charset="-122"/>
              </a:rPr>
              <a:t>12</a:t>
            </a:r>
            <a:r>
              <a:rPr lang="zh-CN" altLang="en-US" sz="1900" dirty="0" smtClean="0">
                <a:latin typeface="宋体" pitchFamily="2" charset="-122"/>
                <a:ea typeface="宋体" pitchFamily="2" charset="-122"/>
              </a:rPr>
              <a:t>月，袁世凯宣布</a:t>
            </a:r>
            <a:r>
              <a:rPr lang="zh-CN" altLang="en-US" sz="1900" b="1" dirty="0" smtClean="0">
                <a:latin typeface="宋体" pitchFamily="2" charset="-122"/>
                <a:ea typeface="宋体" pitchFamily="2" charset="-122"/>
              </a:rPr>
              <a:t>恢复君主制</a:t>
            </a:r>
            <a:r>
              <a:rPr lang="zh-CN" altLang="en-US" sz="1900" dirty="0" smtClean="0">
                <a:latin typeface="宋体" pitchFamily="2" charset="-122"/>
                <a:ea typeface="宋体" pitchFamily="2" charset="-122"/>
              </a:rPr>
              <a:t>，建立中华帝国，并改元洪宪。</a:t>
            </a:r>
            <a:r>
              <a:rPr lang="en-US" altLang="zh-CN" sz="1900" dirty="0" smtClean="0">
                <a:latin typeface="宋体" pitchFamily="2" charset="-122"/>
                <a:ea typeface="宋体" pitchFamily="2" charset="-122"/>
              </a:rPr>
              <a:t>1916</a:t>
            </a:r>
            <a:r>
              <a:rPr lang="zh-CN" altLang="en-US" sz="1900" dirty="0" smtClean="0">
                <a:latin typeface="宋体" pitchFamily="2" charset="-122"/>
                <a:ea typeface="宋体" pitchFamily="2" charset="-122"/>
              </a:rPr>
              <a:t>年 </a:t>
            </a:r>
            <a:r>
              <a:rPr lang="en-US" altLang="zh-CN" sz="1900" dirty="0" smtClean="0">
                <a:latin typeface="宋体" pitchFamily="2" charset="-122"/>
                <a:ea typeface="宋体" pitchFamily="2" charset="-122"/>
              </a:rPr>
              <a:t>3</a:t>
            </a:r>
            <a:r>
              <a:rPr lang="zh-CN" altLang="en-US" sz="1900" dirty="0" smtClean="0">
                <a:latin typeface="宋体" pitchFamily="2" charset="-122"/>
                <a:ea typeface="宋体" pitchFamily="2" charset="-122"/>
              </a:rPr>
              <a:t>月</a:t>
            </a:r>
            <a:r>
              <a:rPr lang="en-US" altLang="zh-CN" sz="1900" dirty="0" smtClean="0">
                <a:latin typeface="宋体" pitchFamily="2" charset="-122"/>
                <a:ea typeface="宋体" pitchFamily="2" charset="-122"/>
              </a:rPr>
              <a:t>22</a:t>
            </a:r>
            <a:r>
              <a:rPr lang="zh-CN" altLang="en-US" sz="1900" dirty="0" smtClean="0">
                <a:latin typeface="宋体" pitchFamily="2" charset="-122"/>
                <a:ea typeface="宋体" pitchFamily="2" charset="-122"/>
              </a:rPr>
              <a:t>日，袁世凯被迫</a:t>
            </a:r>
            <a:r>
              <a:rPr lang="zh-CN" altLang="en-US" sz="1900" b="1" dirty="0" smtClean="0">
                <a:latin typeface="宋体" pitchFamily="2" charset="-122"/>
                <a:ea typeface="宋体" pitchFamily="2" charset="-122"/>
              </a:rPr>
              <a:t>取消帝制</a:t>
            </a:r>
            <a:r>
              <a:rPr lang="zh-CN" altLang="en-US" sz="1900" dirty="0" smtClean="0">
                <a:latin typeface="宋体" pitchFamily="2" charset="-122"/>
                <a:ea typeface="宋体" pitchFamily="2" charset="-122"/>
              </a:rPr>
              <a:t>，</a:t>
            </a:r>
            <a:r>
              <a:rPr lang="zh-CN" altLang="en-US" sz="1900" b="1" dirty="0" smtClean="0">
                <a:latin typeface="宋体" pitchFamily="2" charset="-122"/>
                <a:ea typeface="宋体" pitchFamily="2" charset="-122"/>
              </a:rPr>
              <a:t>恢复“中华民国”年号</a:t>
            </a:r>
            <a:r>
              <a:rPr lang="zh-CN" altLang="en-US" sz="1900" dirty="0" smtClean="0">
                <a:latin typeface="宋体" pitchFamily="2" charset="-122"/>
                <a:ea typeface="宋体" pitchFamily="2" charset="-122"/>
              </a:rPr>
              <a:t>，</a:t>
            </a:r>
            <a:r>
              <a:rPr lang="en-US" altLang="zh-CN" sz="1900" dirty="0" smtClean="0">
                <a:latin typeface="宋体" pitchFamily="2" charset="-122"/>
                <a:ea typeface="宋体" pitchFamily="2" charset="-122"/>
              </a:rPr>
              <a:t>5</a:t>
            </a:r>
            <a:r>
              <a:rPr lang="zh-CN" altLang="en-US" sz="1900" dirty="0" smtClean="0">
                <a:latin typeface="宋体" pitchFamily="2" charset="-122"/>
                <a:ea typeface="宋体" pitchFamily="2" charset="-122"/>
              </a:rPr>
              <a:t>月下旬忧愤成疾。</a:t>
            </a:r>
            <a:r>
              <a:rPr lang="en-US" altLang="zh-CN" sz="1900" dirty="0" smtClean="0">
                <a:latin typeface="宋体" pitchFamily="2" charset="-122"/>
                <a:ea typeface="宋体" pitchFamily="2" charset="-122"/>
              </a:rPr>
              <a:t>6</a:t>
            </a:r>
            <a:r>
              <a:rPr lang="zh-CN" altLang="en-US" sz="1900" dirty="0" smtClean="0">
                <a:latin typeface="宋体" pitchFamily="2" charset="-122"/>
                <a:ea typeface="宋体" pitchFamily="2" charset="-122"/>
              </a:rPr>
              <a:t>月</a:t>
            </a:r>
            <a:r>
              <a:rPr lang="en-US" altLang="zh-CN" sz="1900" dirty="0" smtClean="0">
                <a:latin typeface="宋体" pitchFamily="2" charset="-122"/>
                <a:ea typeface="宋体" pitchFamily="2" charset="-122"/>
              </a:rPr>
              <a:t>6</a:t>
            </a:r>
            <a:r>
              <a:rPr lang="zh-CN" altLang="en-US" sz="1900" dirty="0" smtClean="0">
                <a:latin typeface="宋体" pitchFamily="2" charset="-122"/>
                <a:ea typeface="宋体" pitchFamily="2" charset="-122"/>
              </a:rPr>
              <a:t>日，袁世凯因尿毒症不治而亡，时年</a:t>
            </a:r>
            <a:r>
              <a:rPr lang="en-US" altLang="zh-CN" sz="1900" dirty="0" smtClean="0">
                <a:latin typeface="宋体" pitchFamily="2" charset="-122"/>
                <a:ea typeface="宋体" pitchFamily="2" charset="-122"/>
              </a:rPr>
              <a:t>57</a:t>
            </a:r>
            <a:r>
              <a:rPr lang="zh-CN" altLang="en-US" sz="1900" dirty="0" smtClean="0">
                <a:latin typeface="宋体" pitchFamily="2" charset="-122"/>
                <a:ea typeface="宋体" pitchFamily="2" charset="-122"/>
              </a:rPr>
              <a:t>岁。</a:t>
            </a:r>
            <a:endParaRPr lang="en-US" altLang="zh-CN" sz="1900" dirty="0" smtClean="0">
              <a:latin typeface="宋体" pitchFamily="2" charset="-122"/>
              <a:ea typeface="宋体" pitchFamily="2" charset="-122"/>
            </a:endParaRPr>
          </a:p>
          <a:p>
            <a:pPr marL="0" indent="360000" algn="just">
              <a:spcBef>
                <a:spcPts val="0"/>
              </a:spcBef>
              <a:buNone/>
            </a:pPr>
            <a:r>
              <a:rPr lang="en-US" altLang="zh-CN" sz="1900" dirty="0" smtClean="0">
                <a:latin typeface="宋体" pitchFamily="2" charset="-122"/>
                <a:ea typeface="宋体" pitchFamily="2" charset="-122"/>
              </a:rPr>
              <a:t>1916</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6</a:t>
            </a:r>
            <a:r>
              <a:rPr lang="zh-CN" altLang="zh-CN" sz="1900" dirty="0" smtClean="0">
                <a:latin typeface="宋体" pitchFamily="2" charset="-122"/>
                <a:ea typeface="宋体" pitchFamily="2" charset="-122"/>
              </a:rPr>
              <a:t>月</a:t>
            </a:r>
            <a:r>
              <a:rPr lang="en-US" altLang="zh-CN" sz="1900" dirty="0" smtClean="0">
                <a:latin typeface="宋体" pitchFamily="2" charset="-122"/>
                <a:ea typeface="宋体" pitchFamily="2" charset="-122"/>
              </a:rPr>
              <a:t>6</a:t>
            </a:r>
            <a:r>
              <a:rPr lang="zh-CN" altLang="zh-CN" sz="1900" dirty="0" smtClean="0">
                <a:latin typeface="宋体" pitchFamily="2" charset="-122"/>
                <a:ea typeface="宋体" pitchFamily="2" charset="-122"/>
              </a:rPr>
              <a:t>日袁世凯死后，北洋军阀内部的矛盾开始暴露出来，在帝国主义各国的收买和互相争夺下，分裂成几个派系，其中主要是</a:t>
            </a:r>
            <a:r>
              <a:rPr lang="zh-CN" altLang="zh-CN" sz="1900" b="1" dirty="0" smtClean="0">
                <a:latin typeface="宋体" pitchFamily="2" charset="-122"/>
                <a:ea typeface="宋体" pitchFamily="2" charset="-122"/>
              </a:rPr>
              <a:t>直、皖、奉</a:t>
            </a:r>
            <a:r>
              <a:rPr lang="zh-CN" altLang="zh-CN" sz="1900" dirty="0" smtClean="0">
                <a:latin typeface="宋体" pitchFamily="2" charset="-122"/>
                <a:ea typeface="宋体" pitchFamily="2" charset="-122"/>
              </a:rPr>
              <a:t>三系。</a:t>
            </a:r>
            <a:r>
              <a:rPr lang="zh-CN" altLang="zh-CN" sz="1900" b="1" dirty="0" smtClean="0">
                <a:solidFill>
                  <a:srgbClr val="FF0000"/>
                </a:solidFill>
                <a:latin typeface="宋体" pitchFamily="2" charset="-122"/>
                <a:ea typeface="宋体" pitchFamily="2" charset="-122"/>
              </a:rPr>
              <a:t>直系，首领是冯国璋</a:t>
            </a:r>
            <a:r>
              <a:rPr lang="zh-CN" altLang="zh-CN" sz="1900" dirty="0" smtClean="0">
                <a:latin typeface="宋体" pitchFamily="2" charset="-122"/>
                <a:ea typeface="宋体" pitchFamily="2" charset="-122"/>
              </a:rPr>
              <a:t>，后是曹锟和吴佩孚，主要依靠英、美帝国主义，盘踞在长江中下游，即江苏、江西、河南、湖北等省；</a:t>
            </a:r>
            <a:r>
              <a:rPr lang="zh-CN" altLang="zh-CN" sz="1900" b="1" dirty="0" smtClean="0">
                <a:solidFill>
                  <a:srgbClr val="FF0000"/>
                </a:solidFill>
                <a:latin typeface="宋体" pitchFamily="2" charset="-122"/>
                <a:ea typeface="宋体" pitchFamily="2" charset="-122"/>
              </a:rPr>
              <a:t>皖系，首领是段祺瑞</a:t>
            </a:r>
            <a:r>
              <a:rPr lang="zh-CN" altLang="zh-CN" sz="1900" dirty="0" smtClean="0">
                <a:latin typeface="宋体" pitchFamily="2" charset="-122"/>
                <a:ea typeface="宋体" pitchFamily="2" charset="-122"/>
              </a:rPr>
              <a:t>，投靠日本帝国主义，主要盘踞在安徽、湖南、浙江、福建等省；</a:t>
            </a:r>
            <a:r>
              <a:rPr lang="zh-CN" altLang="zh-CN" sz="1900" b="1" dirty="0" smtClean="0">
                <a:solidFill>
                  <a:srgbClr val="FF0000"/>
                </a:solidFill>
                <a:latin typeface="宋体" pitchFamily="2" charset="-122"/>
                <a:ea typeface="宋体" pitchFamily="2" charset="-122"/>
              </a:rPr>
              <a:t>奉系，首领是张作霖</a:t>
            </a:r>
            <a:r>
              <a:rPr lang="zh-CN" altLang="zh-CN" sz="1900" dirty="0" smtClean="0">
                <a:latin typeface="宋体" pitchFamily="2" charset="-122"/>
                <a:ea typeface="宋体" pitchFamily="2" charset="-122"/>
              </a:rPr>
              <a:t>，投靠日本帝国主义，主要盘踞在东北地区。</a:t>
            </a:r>
            <a:r>
              <a:rPr lang="zh-CN" altLang="zh-CN" sz="1900" b="1" dirty="0" smtClean="0">
                <a:latin typeface="宋体" pitchFamily="2" charset="-122"/>
                <a:ea typeface="宋体" pitchFamily="2" charset="-122"/>
              </a:rPr>
              <a:t>自此以后，各系军阀争权夺利，连年混战，中国陷入一片混乱之中</a:t>
            </a:r>
            <a:r>
              <a:rPr lang="zh-CN" altLang="en-US" sz="1900" dirty="0" smtClean="0">
                <a:latin typeface="宋体" pitchFamily="2" charset="-122"/>
                <a:ea typeface="宋体" pitchFamily="2" charset="-122"/>
              </a:rPr>
              <a:t>。</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07504" y="1412776"/>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、近代中华民族的危亡</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FontTx/>
              <a:buNone/>
              <a:defRPr/>
            </a:pPr>
            <a:r>
              <a:rPr lang="en-US" altLang="zh-CN" sz="1900" b="1" dirty="0" smtClean="0">
                <a:latin typeface="宋体" pitchFamily="2" charset="-122"/>
                <a:ea typeface="宋体" pitchFamily="2" charset="-122"/>
              </a:rPr>
              <a:t>1</a:t>
            </a:r>
            <a:r>
              <a:rPr lang="zh-CN" altLang="en-US" sz="1900" b="1" dirty="0" smtClean="0">
                <a:latin typeface="宋体" pitchFamily="2" charset="-122"/>
                <a:ea typeface="宋体" pitchFamily="2" charset="-122"/>
              </a:rPr>
              <a:t>）早期马克思主义在中国的传播</a:t>
            </a:r>
            <a:endParaRPr lang="en-US" altLang="zh-CN" sz="1900" b="1" dirty="0" smtClean="0">
              <a:latin typeface="宋体" pitchFamily="2" charset="-122"/>
              <a:ea typeface="宋体" pitchFamily="2" charset="-122"/>
            </a:endParaRPr>
          </a:p>
          <a:p>
            <a:pPr marL="0" indent="360000" algn="just">
              <a:spcBef>
                <a:spcPts val="0"/>
              </a:spcBef>
              <a:buNone/>
            </a:pPr>
            <a:r>
              <a:rPr lang="en-US" altLang="zh-CN" sz="1900" dirty="0" smtClean="0">
                <a:latin typeface="宋体" pitchFamily="2" charset="-122"/>
                <a:ea typeface="宋体" pitchFamily="2" charset="-122"/>
              </a:rPr>
              <a:t>1896</a:t>
            </a:r>
            <a:r>
              <a:rPr lang="zh-CN" altLang="zh-CN" sz="1900" dirty="0" smtClean="0">
                <a:latin typeface="宋体" pitchFamily="2" charset="-122"/>
                <a:ea typeface="宋体" pitchFamily="2" charset="-122"/>
              </a:rPr>
              <a:t>年，</a:t>
            </a:r>
            <a:r>
              <a:rPr lang="zh-CN" altLang="zh-CN" sz="1900" b="1" dirty="0" smtClean="0">
                <a:latin typeface="宋体" pitchFamily="2" charset="-122"/>
                <a:ea typeface="宋体" pitchFamily="2" charset="-122"/>
              </a:rPr>
              <a:t>中国革命的先行者孙中山</a:t>
            </a:r>
            <a:r>
              <a:rPr lang="zh-CN" altLang="zh-CN" sz="1900" dirty="0" smtClean="0">
                <a:latin typeface="宋体" pitchFamily="2" charset="-122"/>
                <a:ea typeface="宋体" pitchFamily="2" charset="-122"/>
              </a:rPr>
              <a:t>留居英国期间，就在大英博物馆读到《</a:t>
            </a:r>
            <a:r>
              <a:rPr lang="zh-CN" altLang="en-US" sz="1900" dirty="0" smtClean="0">
                <a:latin typeface="宋体" pitchFamily="2" charset="-122"/>
                <a:ea typeface="宋体" pitchFamily="2" charset="-122"/>
              </a:rPr>
              <a:t>共产党</a:t>
            </a:r>
            <a:r>
              <a:rPr lang="zh-CN" altLang="zh-CN" sz="1900" dirty="0" smtClean="0">
                <a:latin typeface="宋体" pitchFamily="2" charset="-122"/>
                <a:ea typeface="宋体" pitchFamily="2" charset="-122"/>
              </a:rPr>
              <a:t>宣言》等马克思主义论著。他曾敦促留学生研究马克思的《资本论》和《共产党宣言》。</a:t>
            </a:r>
          </a:p>
          <a:p>
            <a:pPr marL="0" indent="360000" algn="just">
              <a:spcBef>
                <a:spcPts val="0"/>
              </a:spcBef>
              <a:buNone/>
            </a:pPr>
            <a:r>
              <a:rPr lang="en-US" altLang="zh-CN" sz="1900" dirty="0" smtClean="0">
                <a:latin typeface="宋体" pitchFamily="2" charset="-122"/>
                <a:ea typeface="宋体" pitchFamily="2" charset="-122"/>
              </a:rPr>
              <a:t>1899</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3</a:t>
            </a:r>
            <a:r>
              <a:rPr lang="zh-CN" altLang="zh-CN" sz="1900" dirty="0" smtClean="0">
                <a:latin typeface="宋体" pitchFamily="2" charset="-122"/>
                <a:ea typeface="宋体" pitchFamily="2" charset="-122"/>
              </a:rPr>
              <a:t>月，上海《万国公报》卷</a:t>
            </a:r>
            <a:r>
              <a:rPr lang="en-US" altLang="zh-CN" sz="1900" dirty="0" smtClean="0">
                <a:latin typeface="宋体" pitchFamily="2" charset="-122"/>
                <a:ea typeface="宋体" pitchFamily="2" charset="-122"/>
              </a:rPr>
              <a:t>121</a:t>
            </a:r>
            <a:r>
              <a:rPr lang="zh-CN" altLang="zh-CN" sz="1900" dirty="0" smtClean="0">
                <a:latin typeface="宋体" pitchFamily="2" charset="-122"/>
                <a:ea typeface="宋体" pitchFamily="2" charset="-122"/>
              </a:rPr>
              <a:t>刊载了由李提摩太（英国传教士）节译、蔡尔康纂述的</a:t>
            </a:r>
            <a:r>
              <a:rPr lang="zh-CN" altLang="zh-CN" sz="1900" b="1" dirty="0" smtClean="0">
                <a:latin typeface="宋体" pitchFamily="2" charset="-122"/>
                <a:ea typeface="宋体" pitchFamily="2" charset="-122"/>
              </a:rPr>
              <a:t>英国社会学家颉</a:t>
            </a:r>
            <a:r>
              <a:rPr lang="zh-CN" altLang="en-US" sz="1900" b="1" dirty="0" smtClean="0">
                <a:latin typeface="宋体" pitchFamily="2" charset="-122"/>
                <a:ea typeface="宋体" pitchFamily="2" charset="-122"/>
              </a:rPr>
              <a:t>（</a:t>
            </a:r>
            <a:r>
              <a:rPr lang="en-US" altLang="zh-CN" sz="2000" dirty="0" err="1" smtClean="0"/>
              <a:t>jié</a:t>
            </a:r>
            <a:r>
              <a:rPr lang="zh-CN" altLang="en-US" sz="1900" b="1" dirty="0" smtClean="0">
                <a:latin typeface="宋体" pitchFamily="2" charset="-122"/>
                <a:ea typeface="宋体" pitchFamily="2" charset="-122"/>
              </a:rPr>
              <a:t>）</a:t>
            </a:r>
            <a:r>
              <a:rPr lang="zh-CN" altLang="zh-CN" sz="1900" b="1" dirty="0" smtClean="0">
                <a:latin typeface="宋体" pitchFamily="2" charset="-122"/>
                <a:ea typeface="宋体" pitchFamily="2" charset="-122"/>
              </a:rPr>
              <a:t>德的《大同学》</a:t>
            </a:r>
            <a:r>
              <a:rPr lang="zh-CN" altLang="en-US" sz="1900" b="1" dirty="0" smtClean="0">
                <a:latin typeface="宋体" pitchFamily="2" charset="-122"/>
                <a:ea typeface="宋体" pitchFamily="2" charset="-122"/>
              </a:rPr>
              <a:t>之</a:t>
            </a:r>
            <a:r>
              <a:rPr lang="zh-CN" altLang="zh-CN" sz="1900" b="1" dirty="0" smtClean="0">
                <a:latin typeface="宋体" pitchFamily="2" charset="-122"/>
                <a:ea typeface="宋体" pitchFamily="2" charset="-122"/>
              </a:rPr>
              <a:t>《大同学第一章</a:t>
            </a:r>
            <a:r>
              <a:rPr lang="en-US" altLang="zh-CN" sz="1900" b="1" dirty="0" smtClean="0">
                <a:latin typeface="宋体" pitchFamily="2" charset="-122"/>
                <a:ea typeface="宋体" pitchFamily="2" charset="-122"/>
              </a:rPr>
              <a:t>·</a:t>
            </a:r>
            <a:r>
              <a:rPr lang="zh-CN" altLang="zh-CN" sz="1900" b="1" dirty="0" smtClean="0">
                <a:latin typeface="宋体" pitchFamily="2" charset="-122"/>
                <a:ea typeface="宋体" pitchFamily="2" charset="-122"/>
              </a:rPr>
              <a:t>今世景象》</a:t>
            </a:r>
            <a:r>
              <a:rPr lang="zh-CN" altLang="zh-CN" sz="1900" dirty="0" smtClean="0">
                <a:latin typeface="宋体" pitchFamily="2" charset="-122"/>
                <a:ea typeface="宋体" pitchFamily="2" charset="-122"/>
              </a:rPr>
              <a:t>，其中</a:t>
            </a:r>
            <a:r>
              <a:rPr lang="zh-CN" altLang="zh-CN" sz="1900" b="1" dirty="0" smtClean="0">
                <a:solidFill>
                  <a:srgbClr val="FF0000"/>
                </a:solidFill>
                <a:latin typeface="宋体" pitchFamily="2" charset="-122"/>
                <a:ea typeface="宋体" pitchFamily="2" charset="-122"/>
              </a:rPr>
              <a:t>用一百余字的篇幅介绍了马克思及其关于资本的学说</a:t>
            </a:r>
            <a:r>
              <a:rPr lang="zh-CN" altLang="zh-CN" sz="1900" dirty="0" smtClean="0">
                <a:latin typeface="宋体" pitchFamily="2" charset="-122"/>
                <a:ea typeface="宋体" pitchFamily="2" charset="-122"/>
              </a:rPr>
              <a:t>。文中写道：</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其以百工领袖著名者，英人马克思也。马克思之言曰：纠股办事之人，其权笼罩五洲，突过于君相之范围一国。吾侪若不早为之所，任其蔓延日广，诚恐遍地球之财币，必将尽入其手。然万一到此时势，当即系富家权尽之时。何也？穷黎既至其时，实已计无复之，不得不出其自有之权，用以安民而救世。</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这段概述除称马克思为</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英人</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有误外，堪称言简意赅。</a:t>
            </a:r>
            <a:r>
              <a:rPr lang="zh-CN" altLang="zh-CN" sz="1900" b="1" dirty="0" smtClean="0">
                <a:solidFill>
                  <a:srgbClr val="FF0000"/>
                </a:solidFill>
                <a:latin typeface="宋体" pitchFamily="2" charset="-122"/>
                <a:ea typeface="宋体" pitchFamily="2" charset="-122"/>
              </a:rPr>
              <a:t>有意思的是，马克思姓名的翻译就用的是</a:t>
            </a:r>
            <a:r>
              <a:rPr lang="en-US" altLang="zh-CN" sz="1900" b="1"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马克思</a:t>
            </a:r>
            <a:r>
              <a:rPr lang="en-US" altLang="zh-CN" sz="1900" b="1"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三个汉字。这是马克思及其学说第一次出现在汉语文献中</a:t>
            </a:r>
            <a:r>
              <a:rPr lang="zh-CN" altLang="zh-CN" sz="1900" dirty="0" smtClean="0">
                <a:latin typeface="宋体" pitchFamily="2" charset="-122"/>
                <a:ea typeface="宋体" pitchFamily="2" charset="-122"/>
              </a:rPr>
              <a:t>。</a:t>
            </a:r>
            <a:endParaRPr lang="en-US" altLang="zh-CN" sz="1900" dirty="0" smtClean="0">
              <a:latin typeface="宋体" pitchFamily="2" charset="-122"/>
              <a:ea typeface="宋体" pitchFamily="2" charset="-122"/>
            </a:endParaRPr>
          </a:p>
          <a:p>
            <a:pPr marL="0" indent="360000" algn="just">
              <a:spcBef>
                <a:spcPts val="0"/>
              </a:spcBef>
              <a:buNone/>
            </a:pPr>
            <a:r>
              <a:rPr lang="zh-CN" altLang="en-US" sz="1900" b="1" dirty="0" smtClean="0">
                <a:latin typeface="宋体" pitchFamily="2" charset="-122"/>
                <a:ea typeface="宋体" pitchFamily="2" charset="-122"/>
              </a:rPr>
              <a:t>蔡尔康是我国将</a:t>
            </a:r>
            <a:r>
              <a:rPr lang="en-US" altLang="zh-CN" sz="1900" b="1" dirty="0" smtClean="0">
                <a:latin typeface="宋体" pitchFamily="2" charset="-122"/>
                <a:ea typeface="宋体" pitchFamily="2" charset="-122"/>
              </a:rPr>
              <a:t>《</a:t>
            </a:r>
            <a:r>
              <a:rPr lang="zh-CN" altLang="en-US" sz="1900" b="1" dirty="0" smtClean="0">
                <a:latin typeface="宋体" pitchFamily="2" charset="-122"/>
                <a:ea typeface="宋体" pitchFamily="2" charset="-122"/>
              </a:rPr>
              <a:t>资本论</a:t>
            </a:r>
            <a:r>
              <a:rPr lang="en-US" altLang="zh-CN" sz="1900" b="1" dirty="0" smtClean="0">
                <a:latin typeface="宋体" pitchFamily="2" charset="-122"/>
                <a:ea typeface="宋体" pitchFamily="2" charset="-122"/>
              </a:rPr>
              <a:t>》</a:t>
            </a:r>
            <a:r>
              <a:rPr lang="zh-CN" altLang="en-US" sz="1900" b="1" dirty="0" smtClean="0">
                <a:latin typeface="宋体" pitchFamily="2" charset="-122"/>
                <a:ea typeface="宋体" pitchFamily="2" charset="-122"/>
              </a:rPr>
              <a:t>的著者</a:t>
            </a:r>
            <a:r>
              <a:rPr lang="en-US" altLang="zh-CN" sz="1900" b="1" dirty="0" smtClean="0">
                <a:latin typeface="宋体" pitchFamily="2" charset="-122"/>
                <a:ea typeface="宋体" pitchFamily="2" charset="-122"/>
              </a:rPr>
              <a:t>Karl Marx</a:t>
            </a:r>
            <a:r>
              <a:rPr lang="zh-CN" altLang="en-US" sz="1900" b="1" dirty="0" smtClean="0">
                <a:latin typeface="宋体" pitchFamily="2" charset="-122"/>
                <a:ea typeface="宋体" pitchFamily="2" charset="-122"/>
              </a:rPr>
              <a:t>译为</a:t>
            </a:r>
            <a:r>
              <a:rPr lang="zh-CN" altLang="en-US" sz="2000" b="1" dirty="0" smtClean="0">
                <a:latin typeface="宋体" pitchFamily="2" charset="-122"/>
                <a:ea typeface="宋体" pitchFamily="2" charset="-122"/>
              </a:rPr>
              <a:t>“马克思”的第一人。</a:t>
            </a:r>
            <a:endParaRPr lang="zh-CN" altLang="zh-CN" sz="20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pic>
        <p:nvPicPr>
          <p:cNvPr id="10" name="图片 9" descr="http://5b0988e595225.cdn.sohucs.com/images/20190925/0e250231cbf440458504fb3ec45400c7.jpeg"/>
          <p:cNvPicPr/>
          <p:nvPr/>
        </p:nvPicPr>
        <p:blipFill>
          <a:blip r:embed="rId4" cstate="print"/>
          <a:srcRect/>
          <a:stretch>
            <a:fillRect/>
          </a:stretch>
        </p:blipFill>
        <p:spPr bwMode="auto">
          <a:xfrm>
            <a:off x="683568" y="548680"/>
            <a:ext cx="8064896" cy="60932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FontTx/>
              <a:buNone/>
              <a:defRPr/>
            </a:pPr>
            <a:r>
              <a:rPr lang="en-US" altLang="zh-CN" sz="1900" b="1" dirty="0" smtClean="0">
                <a:latin typeface="宋体" pitchFamily="2" charset="-122"/>
                <a:ea typeface="宋体" pitchFamily="2" charset="-122"/>
              </a:rPr>
              <a:t>1</a:t>
            </a:r>
            <a:r>
              <a:rPr lang="zh-CN" altLang="en-US" sz="1900" b="1" dirty="0" smtClean="0">
                <a:latin typeface="宋体" pitchFamily="2" charset="-122"/>
                <a:ea typeface="宋体" pitchFamily="2" charset="-122"/>
              </a:rPr>
              <a:t>）早期马克思主义在中国的传播</a:t>
            </a:r>
            <a:endParaRPr lang="en-US" altLang="zh-CN" sz="1900" b="1" dirty="0" smtClean="0">
              <a:latin typeface="宋体" pitchFamily="2" charset="-122"/>
              <a:ea typeface="宋体" pitchFamily="2" charset="-122"/>
            </a:endParaRPr>
          </a:p>
          <a:p>
            <a:pPr marL="0" indent="360000" algn="just">
              <a:lnSpc>
                <a:spcPct val="110000"/>
              </a:lnSpc>
              <a:buNone/>
            </a:pPr>
            <a:r>
              <a:rPr lang="en-US" altLang="zh-CN" sz="1900" dirty="0" smtClean="0">
                <a:latin typeface="宋体" pitchFamily="2" charset="-122"/>
                <a:ea typeface="宋体" pitchFamily="2" charset="-122"/>
              </a:rPr>
              <a:t>1900</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12</a:t>
            </a:r>
            <a:r>
              <a:rPr lang="zh-CN" altLang="zh-CN" sz="1900" dirty="0" smtClean="0">
                <a:latin typeface="宋体" pitchFamily="2" charset="-122"/>
                <a:ea typeface="宋体" pitchFamily="2" charset="-122"/>
              </a:rPr>
              <a:t>月</a:t>
            </a:r>
            <a:r>
              <a:rPr lang="en-US" altLang="zh-CN" sz="1900" dirty="0" smtClean="0">
                <a:latin typeface="宋体" pitchFamily="2" charset="-122"/>
                <a:ea typeface="宋体" pitchFamily="2" charset="-122"/>
              </a:rPr>
              <a:t>6</a:t>
            </a:r>
            <a:r>
              <a:rPr lang="zh-CN" altLang="zh-CN" sz="1900" dirty="0" smtClean="0">
                <a:latin typeface="宋体" pitchFamily="2" charset="-122"/>
                <a:ea typeface="宋体" pitchFamily="2" charset="-122"/>
              </a:rPr>
              <a:t>日，中国留日学生</a:t>
            </a:r>
            <a:r>
              <a:rPr lang="zh-CN" altLang="zh-CN" sz="1900" b="1" dirty="0" smtClean="0">
                <a:latin typeface="宋体" pitchFamily="2" charset="-122"/>
                <a:ea typeface="宋体" pitchFamily="2" charset="-122"/>
              </a:rPr>
              <a:t>戢翼翚</a:t>
            </a:r>
            <a:r>
              <a:rPr lang="zh-CN" altLang="en-US" sz="1900" b="1" dirty="0" smtClean="0">
                <a:latin typeface="宋体" pitchFamily="2" charset="-122"/>
                <a:ea typeface="宋体" pitchFamily="2" charset="-122"/>
              </a:rPr>
              <a:t>（</a:t>
            </a:r>
            <a:r>
              <a:rPr lang="en-US" altLang="zh-CN" sz="2000" b="1" dirty="0" err="1" smtClean="0"/>
              <a:t>jí</a:t>
            </a:r>
            <a:r>
              <a:rPr lang="en-US" altLang="zh-CN" sz="2000" b="1" dirty="0" smtClean="0"/>
              <a:t> </a:t>
            </a:r>
            <a:r>
              <a:rPr lang="en-US" altLang="zh-CN" sz="2000" b="1" dirty="0" err="1" smtClean="0"/>
              <a:t>yì</a:t>
            </a:r>
            <a:r>
              <a:rPr lang="en-US" altLang="zh-CN" sz="2000" b="1" dirty="0" smtClean="0"/>
              <a:t> </a:t>
            </a:r>
            <a:r>
              <a:rPr lang="en-US" altLang="zh-CN" sz="2000" b="1" dirty="0" err="1" smtClean="0"/>
              <a:t>huī</a:t>
            </a:r>
            <a:r>
              <a:rPr lang="zh-CN" altLang="en-US" sz="1900" b="1" dirty="0" smtClean="0">
                <a:latin typeface="宋体" pitchFamily="2" charset="-122"/>
                <a:ea typeface="宋体" pitchFamily="2" charset="-122"/>
              </a:rPr>
              <a:t>）</a:t>
            </a:r>
            <a:r>
              <a:rPr lang="zh-CN" altLang="zh-CN" sz="1900" b="1" dirty="0" smtClean="0">
                <a:latin typeface="宋体" pitchFamily="2" charset="-122"/>
                <a:ea typeface="宋体" pitchFamily="2" charset="-122"/>
              </a:rPr>
              <a:t>、杨廷栋、杨荫杭、雷奋</a:t>
            </a:r>
            <a:r>
              <a:rPr lang="zh-CN" altLang="zh-CN" sz="1900" dirty="0" smtClean="0">
                <a:latin typeface="宋体" pitchFamily="2" charset="-122"/>
                <a:ea typeface="宋体" pitchFamily="2" charset="-122"/>
              </a:rPr>
              <a:t>等在东京创办了《译书汇编》，在这天发行的《译书汇编》创刊号中刊登了</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坂崎斌</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译</a:t>
            </a:r>
            <a:r>
              <a:rPr lang="zh-CN" altLang="en-US" sz="1900" dirty="0" smtClean="0">
                <a:latin typeface="宋体" pitchFamily="2" charset="-122"/>
                <a:ea typeface="宋体" pitchFamily="2" charset="-122"/>
              </a:rPr>
              <a:t>的日本学者</a:t>
            </a:r>
            <a:r>
              <a:rPr lang="zh-CN" altLang="en-US" sz="1900" b="1" dirty="0" smtClean="0">
                <a:latin typeface="宋体" pitchFamily="2" charset="-122"/>
                <a:ea typeface="宋体" pitchFamily="2" charset="-122"/>
              </a:rPr>
              <a:t>有</a:t>
            </a:r>
            <a:r>
              <a:rPr lang="zh-CN" altLang="zh-CN" sz="1900" b="1" dirty="0" smtClean="0">
                <a:latin typeface="宋体" pitchFamily="2" charset="-122"/>
                <a:ea typeface="宋体" pitchFamily="2" charset="-122"/>
              </a:rPr>
              <a:t>贺长雄</a:t>
            </a:r>
            <a:r>
              <a:rPr lang="zh-CN" altLang="zh-CN" sz="1900" dirty="0" smtClean="0">
                <a:latin typeface="宋体" pitchFamily="2" charset="-122"/>
                <a:ea typeface="宋体" pitchFamily="2" charset="-122"/>
              </a:rPr>
              <a:t>著</a:t>
            </a:r>
            <a:r>
              <a:rPr lang="zh-CN" altLang="en-US" sz="1900" dirty="0" smtClean="0">
                <a:latin typeface="宋体" pitchFamily="2" charset="-122"/>
                <a:ea typeface="宋体" pitchFamily="2" charset="-122"/>
              </a:rPr>
              <a:t>的</a:t>
            </a:r>
            <a:r>
              <a:rPr lang="zh-CN" altLang="zh-CN" sz="1900" dirty="0" smtClean="0">
                <a:latin typeface="宋体" pitchFamily="2" charset="-122"/>
                <a:ea typeface="宋体" pitchFamily="2" charset="-122"/>
              </a:rPr>
              <a:t>《近世政治史》。《近世政治史》全书共七章，在第三章第一节</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万国工人总会及德意志支部</a:t>
            </a:r>
            <a:r>
              <a:rPr lang="en-US" altLang="zh-CN" sz="1900" dirty="0" smtClean="0">
                <a:latin typeface="宋体" pitchFamily="2" charset="-122"/>
                <a:ea typeface="宋体" pitchFamily="2" charset="-122"/>
              </a:rPr>
              <a:t>”</a:t>
            </a:r>
            <a:r>
              <a:rPr lang="zh-CN" altLang="zh-CN" sz="1900" dirty="0" smtClean="0">
                <a:latin typeface="宋体" pitchFamily="2" charset="-122"/>
                <a:ea typeface="宋体" pitchFamily="2" charset="-122"/>
              </a:rPr>
              <a:t>说到马克思流亡伦敦、召集各国工人首领创立万国工人总会（第一国际），并</a:t>
            </a:r>
            <a:r>
              <a:rPr lang="zh-CN" altLang="zh-CN" sz="1900" b="1" dirty="0" smtClean="0">
                <a:latin typeface="宋体" pitchFamily="2" charset="-122"/>
                <a:ea typeface="宋体" pitchFamily="2" charset="-122"/>
              </a:rPr>
              <a:t>简述第一国际的宗旨、规约、组织机构、斗争纲领及在伦敦、日内瓦、洛桑、伯尔尼、巴塞尔等地召开会议的决议</a:t>
            </a:r>
            <a:r>
              <a:rPr lang="zh-CN" altLang="zh-CN" sz="1900" dirty="0" smtClean="0">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这是在中国报刊上第一次出现</a:t>
            </a:r>
            <a:r>
              <a:rPr lang="en-US" altLang="zh-CN" sz="1900" b="1"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社会主义</a:t>
            </a:r>
            <a:r>
              <a:rPr lang="en-US" altLang="zh-CN" sz="1900" b="1"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这个词语</a:t>
            </a:r>
            <a:r>
              <a:rPr lang="zh-CN" altLang="zh-CN" sz="1900"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首次把马克思与社会主义学说结合在一起</a:t>
            </a:r>
            <a:r>
              <a:rPr lang="zh-CN" altLang="zh-CN" sz="1900" dirty="0" smtClean="0">
                <a:latin typeface="宋体" pitchFamily="2" charset="-122"/>
                <a:ea typeface="宋体" pitchFamily="2" charset="-122"/>
              </a:rPr>
              <a:t>。</a:t>
            </a:r>
          </a:p>
          <a:p>
            <a:pPr marL="0" indent="360000" algn="just">
              <a:lnSpc>
                <a:spcPct val="110000"/>
              </a:lnSpc>
              <a:buNone/>
            </a:pPr>
            <a:r>
              <a:rPr lang="en-US" altLang="zh-CN" sz="1900" dirty="0" smtClean="0">
                <a:latin typeface="宋体" pitchFamily="2" charset="-122"/>
                <a:ea typeface="宋体" pitchFamily="2" charset="-122"/>
              </a:rPr>
              <a:t>1902</a:t>
            </a:r>
            <a:r>
              <a:rPr lang="zh-CN" altLang="zh-CN" sz="1900" dirty="0" smtClean="0">
                <a:latin typeface="宋体" pitchFamily="2" charset="-122"/>
                <a:ea typeface="宋体" pitchFamily="2" charset="-122"/>
              </a:rPr>
              <a:t>年</a:t>
            </a:r>
            <a:r>
              <a:rPr lang="en-US" altLang="zh-CN" sz="1900" dirty="0" smtClean="0">
                <a:latin typeface="宋体" pitchFamily="2" charset="-122"/>
                <a:ea typeface="宋体" pitchFamily="2" charset="-122"/>
              </a:rPr>
              <a:t>10</a:t>
            </a:r>
            <a:r>
              <a:rPr lang="zh-CN" altLang="zh-CN" sz="1900" dirty="0" smtClean="0">
                <a:latin typeface="宋体" pitchFamily="2" charset="-122"/>
                <a:ea typeface="宋体" pitchFamily="2" charset="-122"/>
              </a:rPr>
              <a:t>月</a:t>
            </a:r>
            <a:r>
              <a:rPr lang="en-US" altLang="zh-CN" sz="1900" dirty="0" smtClean="0">
                <a:latin typeface="宋体" pitchFamily="2" charset="-122"/>
                <a:ea typeface="宋体" pitchFamily="2" charset="-122"/>
              </a:rPr>
              <a:t>16</a:t>
            </a:r>
            <a:r>
              <a:rPr lang="zh-CN" altLang="zh-CN" sz="1900" dirty="0" smtClean="0">
                <a:latin typeface="宋体" pitchFamily="2" charset="-122"/>
                <a:ea typeface="宋体" pitchFamily="2" charset="-122"/>
              </a:rPr>
              <a:t>日，</a:t>
            </a:r>
            <a:r>
              <a:rPr lang="zh-CN" altLang="zh-CN" sz="1900" b="1" dirty="0" smtClean="0">
                <a:solidFill>
                  <a:srgbClr val="FF0000"/>
                </a:solidFill>
                <a:latin typeface="宋体" pitchFamily="2" charset="-122"/>
                <a:ea typeface="宋体" pitchFamily="2" charset="-122"/>
              </a:rPr>
              <a:t>梁启超</a:t>
            </a:r>
            <a:r>
              <a:rPr lang="zh-CN" altLang="zh-CN" sz="1900" dirty="0" smtClean="0">
                <a:latin typeface="宋体" pitchFamily="2" charset="-122"/>
                <a:ea typeface="宋体" pitchFamily="2" charset="-122"/>
              </a:rPr>
              <a:t>在《新民丛报》第</a:t>
            </a:r>
            <a:r>
              <a:rPr lang="en-US" altLang="zh-CN" sz="1900" dirty="0" smtClean="0">
                <a:latin typeface="宋体" pitchFamily="2" charset="-122"/>
                <a:ea typeface="宋体" pitchFamily="2" charset="-122"/>
              </a:rPr>
              <a:t>18</a:t>
            </a:r>
            <a:r>
              <a:rPr lang="zh-CN" altLang="zh-CN" sz="1900" dirty="0" smtClean="0">
                <a:latin typeface="宋体" pitchFamily="2" charset="-122"/>
                <a:ea typeface="宋体" pitchFamily="2" charset="-122"/>
              </a:rPr>
              <a:t>号发表了《进化论革命者颉德之学说》，该文介绍了马克思及其社会主义学说，文中提到马克思说：“</a:t>
            </a:r>
            <a:r>
              <a:rPr lang="zh-CN" altLang="zh-CN" sz="1900" b="1" dirty="0" smtClean="0">
                <a:latin typeface="宋体" pitchFamily="2" charset="-122"/>
                <a:ea typeface="宋体" pitchFamily="2" charset="-122"/>
              </a:rPr>
              <a:t>麦喀士（马克思），</a:t>
            </a:r>
            <a:r>
              <a:rPr lang="zh-CN" altLang="zh-CN" sz="1900" dirty="0" smtClean="0">
                <a:latin typeface="宋体" pitchFamily="2" charset="-122"/>
                <a:ea typeface="宋体" pitchFamily="2" charset="-122"/>
              </a:rPr>
              <a:t>日尔曼人，社会主义之泰斗也。”又说：“今之德国，有最占势力之二大思想，一曰麦喀士之社会主义，二曰尼志埃（尼采）之个人主义。麦喀士谓：今日社会之弊，在多数之弱者为少数之强者所压服。”</a:t>
            </a:r>
            <a:endParaRPr lang="zh-CN" altLang="zh-CN" sz="19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a:bodyPr>
          <a:lstStyle/>
          <a:p>
            <a:pPr marL="0" indent="360000" algn="just">
              <a:spcBef>
                <a:spcPts val="0"/>
              </a:spcBef>
              <a:buFontTx/>
              <a:buNone/>
              <a:defRPr/>
            </a:pPr>
            <a:r>
              <a:rPr lang="en-US" altLang="zh-CN" sz="2000" b="1" dirty="0" smtClean="0">
                <a:latin typeface="宋体" pitchFamily="2" charset="-122"/>
                <a:ea typeface="宋体" pitchFamily="2" charset="-122"/>
              </a:rPr>
              <a:t>1</a:t>
            </a:r>
            <a:r>
              <a:rPr lang="zh-CN" altLang="en-US" sz="2000" b="1" dirty="0" smtClean="0">
                <a:latin typeface="宋体" pitchFamily="2" charset="-122"/>
                <a:ea typeface="宋体" pitchFamily="2" charset="-122"/>
              </a:rPr>
              <a:t>）早期马克思主义在中国的传播</a:t>
            </a:r>
            <a:endParaRPr lang="en-US" altLang="zh-CN" sz="2000" b="1" dirty="0" smtClean="0">
              <a:latin typeface="宋体" pitchFamily="2" charset="-122"/>
              <a:ea typeface="宋体" pitchFamily="2" charset="-122"/>
            </a:endParaRPr>
          </a:p>
          <a:p>
            <a:pPr marL="0" indent="360000" algn="just">
              <a:buNone/>
            </a:pPr>
            <a:r>
              <a:rPr lang="en-US" altLang="zh-CN" sz="2000" dirty="0" smtClean="0">
                <a:latin typeface="宋体" pitchFamily="2" charset="-122"/>
                <a:ea typeface="宋体" pitchFamily="2" charset="-122"/>
              </a:rPr>
              <a:t>1903</a:t>
            </a:r>
            <a:r>
              <a:rPr lang="zh-CN" altLang="zh-CN" sz="2000" dirty="0" smtClean="0">
                <a:latin typeface="宋体" pitchFamily="2" charset="-122"/>
                <a:ea typeface="宋体" pitchFamily="2" charset="-122"/>
              </a:rPr>
              <a:t>年，中国留学生在日本主办的《译书汇编》上刊登</a:t>
            </a:r>
            <a:r>
              <a:rPr lang="zh-CN" altLang="zh-CN" sz="2000" b="1" dirty="0" smtClean="0">
                <a:latin typeface="宋体" pitchFamily="2" charset="-122"/>
                <a:ea typeface="宋体" pitchFamily="2" charset="-122"/>
              </a:rPr>
              <a:t>马君武</a:t>
            </a:r>
            <a:r>
              <a:rPr lang="zh-CN" altLang="zh-CN" sz="2000" dirty="0" smtClean="0">
                <a:latin typeface="宋体" pitchFamily="2" charset="-122"/>
                <a:ea typeface="宋体" pitchFamily="2" charset="-122"/>
              </a:rPr>
              <a:t>的《社会主义与进化论比较</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附社会党巨子所著书记》，其中写道：</a:t>
            </a:r>
            <a:r>
              <a:rPr lang="en-US" altLang="zh-CN" sz="2000" dirty="0" smtClean="0">
                <a:latin typeface="宋体" pitchFamily="2" charset="-122"/>
                <a:ea typeface="宋体" pitchFamily="2" charset="-122"/>
              </a:rPr>
              <a:t>“</a:t>
            </a:r>
            <a:r>
              <a:rPr lang="zh-CN" altLang="zh-CN" sz="2000" b="1" dirty="0" smtClean="0">
                <a:solidFill>
                  <a:srgbClr val="FF0000"/>
                </a:solidFill>
                <a:latin typeface="宋体" pitchFamily="2" charset="-122"/>
                <a:ea typeface="宋体" pitchFamily="2" charset="-122"/>
              </a:rPr>
              <a:t>马克司（马克思）者，以唯物论解历史学之人也，马氏尝谓阶级竞争为历史之钥。</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文章中列出了</a:t>
            </a:r>
            <a:r>
              <a:rPr lang="en-US" altLang="zh-CN" sz="2000" dirty="0" smtClean="0">
                <a:latin typeface="宋体" pitchFamily="2" charset="-122"/>
                <a:ea typeface="宋体" pitchFamily="2" charset="-122"/>
              </a:rPr>
              <a:t>26</a:t>
            </a:r>
            <a:r>
              <a:rPr lang="zh-CN" altLang="zh-CN" sz="2000" dirty="0" smtClean="0">
                <a:latin typeface="宋体" pitchFamily="2" charset="-122"/>
                <a:ea typeface="宋体" pitchFamily="2" charset="-122"/>
              </a:rPr>
              <a:t>种著作供读者研究社会主义参考，</a:t>
            </a:r>
            <a:r>
              <a:rPr lang="zh-CN" altLang="zh-CN" sz="2000" b="1" dirty="0" smtClean="0">
                <a:latin typeface="宋体" pitchFamily="2" charset="-122"/>
                <a:ea typeface="宋体" pitchFamily="2" charset="-122"/>
              </a:rPr>
              <a:t>列出了马克思和恩格斯合著的《共产党宣言》</a:t>
            </a:r>
            <a:r>
              <a:rPr lang="zh-CN" altLang="zh-CN" sz="2000" dirty="0" smtClean="0">
                <a:latin typeface="宋体" pitchFamily="2" charset="-122"/>
                <a:ea typeface="宋体" pitchFamily="2" charset="-122"/>
              </a:rPr>
              <a:t>。</a:t>
            </a:r>
          </a:p>
          <a:p>
            <a:pPr marL="0" indent="360000" algn="just">
              <a:buNone/>
            </a:pPr>
            <a:r>
              <a:rPr lang="en-US" altLang="zh-CN" sz="2000" dirty="0" smtClean="0">
                <a:latin typeface="宋体" pitchFamily="2" charset="-122"/>
                <a:ea typeface="宋体" pitchFamily="2" charset="-122"/>
              </a:rPr>
              <a:t>1903</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2</a:t>
            </a:r>
            <a:r>
              <a:rPr lang="zh-CN" altLang="zh-CN" sz="2000" dirty="0" smtClean="0">
                <a:latin typeface="宋体" pitchFamily="2" charset="-122"/>
                <a:ea typeface="宋体" pitchFamily="2" charset="-122"/>
              </a:rPr>
              <a:t>月，上海广智书局出版《近世社会主义》。这本由日本人</a:t>
            </a:r>
            <a:r>
              <a:rPr lang="zh-CN" altLang="zh-CN" sz="2000" b="1" dirty="0" smtClean="0">
                <a:latin typeface="宋体" pitchFamily="2" charset="-122"/>
                <a:ea typeface="宋体" pitchFamily="2" charset="-122"/>
              </a:rPr>
              <a:t>福井准造</a:t>
            </a:r>
            <a:r>
              <a:rPr lang="zh-CN" altLang="zh-CN" sz="2000" dirty="0" smtClean="0">
                <a:latin typeface="宋体" pitchFamily="2" charset="-122"/>
                <a:ea typeface="宋体" pitchFamily="2" charset="-122"/>
              </a:rPr>
              <a:t>著、</a:t>
            </a:r>
            <a:r>
              <a:rPr lang="zh-CN" altLang="zh-CN" sz="2000" b="1" dirty="0" smtClean="0">
                <a:latin typeface="宋体" pitchFamily="2" charset="-122"/>
                <a:ea typeface="宋体" pitchFamily="2" charset="-122"/>
              </a:rPr>
              <a:t>赵必振</a:t>
            </a:r>
            <a:r>
              <a:rPr lang="zh-CN" altLang="zh-CN" sz="2000" dirty="0" smtClean="0">
                <a:latin typeface="宋体" pitchFamily="2" charset="-122"/>
                <a:ea typeface="宋体" pitchFamily="2" charset="-122"/>
              </a:rPr>
              <a:t>翻译的介绍社会主义发展史的著作，</a:t>
            </a:r>
            <a:r>
              <a:rPr lang="zh-CN" altLang="zh-CN" sz="2000" b="1" dirty="0" smtClean="0">
                <a:solidFill>
                  <a:srgbClr val="FF0000"/>
                </a:solidFill>
                <a:latin typeface="宋体" pitchFamily="2" charset="-122"/>
                <a:ea typeface="宋体" pitchFamily="2" charset="-122"/>
              </a:rPr>
              <a:t>第一次</a:t>
            </a:r>
            <a:r>
              <a:rPr lang="zh-CN" altLang="zh-CN" sz="2000" dirty="0" smtClean="0">
                <a:latin typeface="宋体" pitchFamily="2" charset="-122"/>
                <a:ea typeface="宋体" pitchFamily="2" charset="-122"/>
              </a:rPr>
              <a:t>以较大篇幅系统介绍了</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加陆</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马陆科斯（卡尔</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马克思）</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的生平和学说。并把《共产党宣言》第四章最后一段译为：</a:t>
            </a:r>
            <a:r>
              <a:rPr lang="zh-CN" altLang="zh-CN" sz="2000" b="1" dirty="0" smtClean="0">
                <a:latin typeface="宋体" pitchFamily="2" charset="-122"/>
                <a:ea typeface="宋体" pitchFamily="2" charset="-122"/>
              </a:rPr>
              <a:t>同盟者望无隐蔽其意见及目的，宣布吾人之公言，以贯彻吾人之目的，惟向现社会之组织，而加一大改革，去治者之阶级，因此共产的革命而自警。然吾人之劳动者，于脱其束缚之外，不敢别有他望，不过结合全世界之劳动者，而成一新社会耳。</a:t>
            </a:r>
            <a:r>
              <a:rPr lang="zh-CN" altLang="zh-CN" sz="2000" b="1" dirty="0" smtClean="0">
                <a:solidFill>
                  <a:srgbClr val="FF0000"/>
                </a:solidFill>
                <a:latin typeface="宋体" pitchFamily="2" charset="-122"/>
                <a:ea typeface="宋体" pitchFamily="2" charset="-122"/>
              </a:rPr>
              <a:t>这是我们目前见到的《共产党宣言》结尾段最早的中译文。</a:t>
            </a:r>
            <a:endParaRPr lang="zh-CN" altLang="zh-CN" sz="2000" b="1" dirty="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85000" lnSpcReduction="20000"/>
          </a:bodyPr>
          <a:lstStyle/>
          <a:p>
            <a:pPr marL="0" indent="360000" algn="just">
              <a:lnSpc>
                <a:spcPct val="120000"/>
              </a:lnSpc>
              <a:spcBef>
                <a:spcPts val="0"/>
              </a:spcBef>
              <a:buFontTx/>
              <a:buNone/>
              <a:defRPr/>
            </a:pPr>
            <a:r>
              <a:rPr lang="en-US" altLang="zh-CN" sz="2000" b="1" dirty="0" smtClean="0">
                <a:latin typeface="宋体" pitchFamily="2" charset="-122"/>
                <a:ea typeface="宋体" pitchFamily="2" charset="-122"/>
              </a:rPr>
              <a:t>1</a:t>
            </a:r>
            <a:r>
              <a:rPr lang="zh-CN" altLang="en-US" sz="2000" b="1" dirty="0" smtClean="0">
                <a:latin typeface="宋体" pitchFamily="2" charset="-122"/>
                <a:ea typeface="宋体" pitchFamily="2" charset="-122"/>
              </a:rPr>
              <a:t>）早期马克思主义在中国的传播</a:t>
            </a:r>
            <a:endParaRPr lang="en-US" altLang="zh-CN" sz="2000" b="1" dirty="0" smtClean="0">
              <a:latin typeface="宋体" pitchFamily="2" charset="-122"/>
              <a:ea typeface="宋体" pitchFamily="2" charset="-122"/>
            </a:endParaRPr>
          </a:p>
          <a:p>
            <a:pPr marL="0" indent="360000" algn="just">
              <a:lnSpc>
                <a:spcPct val="120000"/>
              </a:lnSpc>
              <a:buNone/>
            </a:pPr>
            <a:r>
              <a:rPr lang="en-US" altLang="zh-CN" sz="2000" dirty="0" smtClean="0">
                <a:latin typeface="宋体" pitchFamily="2" charset="-122"/>
                <a:ea typeface="宋体" pitchFamily="2" charset="-122"/>
              </a:rPr>
              <a:t>1905</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11</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26</a:t>
            </a:r>
            <a:r>
              <a:rPr lang="zh-CN" altLang="zh-CN" sz="2000" dirty="0" smtClean="0">
                <a:latin typeface="宋体" pitchFamily="2" charset="-122"/>
                <a:ea typeface="宋体" pitchFamily="2" charset="-122"/>
              </a:rPr>
              <a:t>日，资产阶级革命派</a:t>
            </a:r>
            <a:r>
              <a:rPr lang="zh-CN" altLang="zh-CN" sz="2000" b="1" dirty="0" smtClean="0">
                <a:latin typeface="宋体" pitchFamily="2" charset="-122"/>
                <a:ea typeface="宋体" pitchFamily="2" charset="-122"/>
              </a:rPr>
              <a:t>朱执信</a:t>
            </a:r>
            <a:r>
              <a:rPr lang="zh-CN" altLang="zh-CN" sz="2000" dirty="0" smtClean="0">
                <a:latin typeface="宋体" pitchFamily="2" charset="-122"/>
                <a:ea typeface="宋体" pitchFamily="2" charset="-122"/>
              </a:rPr>
              <a:t>在同盟会机关报《民报》第二号上发表的《德意志社会革命家小传》一文，记述了马克思和恩格斯的生平和学说，并</a:t>
            </a:r>
            <a:r>
              <a:rPr lang="zh-CN" altLang="zh-CN" sz="2000" b="1" dirty="0" smtClean="0">
                <a:solidFill>
                  <a:srgbClr val="FF0000"/>
                </a:solidFill>
                <a:latin typeface="宋体" pitchFamily="2" charset="-122"/>
                <a:ea typeface="宋体" pitchFamily="2" charset="-122"/>
              </a:rPr>
              <a:t>第一次</a:t>
            </a:r>
            <a:r>
              <a:rPr lang="zh-CN" altLang="zh-CN" sz="2000" b="1" dirty="0" smtClean="0">
                <a:latin typeface="宋体" pitchFamily="2" charset="-122"/>
                <a:ea typeface="宋体" pitchFamily="2" charset="-122"/>
              </a:rPr>
              <a:t>简要介绍了《</a:t>
            </a:r>
            <a:r>
              <a:rPr lang="zh-CN" altLang="en-US" sz="2000" b="1" dirty="0" smtClean="0">
                <a:latin typeface="宋体" pitchFamily="2" charset="-122"/>
                <a:ea typeface="宋体" pitchFamily="2" charset="-122"/>
              </a:rPr>
              <a:t>共产党</a:t>
            </a:r>
            <a:r>
              <a:rPr lang="zh-CN" altLang="zh-CN" sz="2000" b="1" dirty="0" smtClean="0">
                <a:latin typeface="宋体" pitchFamily="2" charset="-122"/>
                <a:ea typeface="宋体" pitchFamily="2" charset="-122"/>
              </a:rPr>
              <a:t>宣言》的写作背景、基本思想和历史意义</a:t>
            </a:r>
            <a:r>
              <a:rPr lang="zh-CN" altLang="zh-CN" sz="2000" dirty="0" smtClean="0">
                <a:latin typeface="宋体" pitchFamily="2" charset="-122"/>
                <a:ea typeface="宋体" pitchFamily="2" charset="-122"/>
              </a:rPr>
              <a:t>。文中称赞马克思“</a:t>
            </a:r>
            <a:r>
              <a:rPr lang="zh-CN" altLang="zh-CN" sz="2000" b="1" dirty="0" smtClean="0">
                <a:solidFill>
                  <a:srgbClr val="FF0000"/>
                </a:solidFill>
                <a:latin typeface="宋体" pitchFamily="2" charset="-122"/>
                <a:ea typeface="宋体" pitchFamily="2" charset="-122"/>
              </a:rPr>
              <a:t>其所为文，奇肆酣畅，风动一时，当世人士以不知马尔克（马克思）之名为耻</a:t>
            </a:r>
            <a:r>
              <a:rPr lang="zh-CN" altLang="zh-CN" sz="2000" dirty="0" smtClean="0">
                <a:latin typeface="宋体" pitchFamily="2" charset="-122"/>
                <a:ea typeface="宋体" pitchFamily="2" charset="-122"/>
              </a:rPr>
              <a:t>。”还依据日本</a:t>
            </a:r>
            <a:r>
              <a:rPr lang="zh-CN" altLang="zh-CN" sz="2000" b="1" dirty="0" smtClean="0">
                <a:latin typeface="宋体" pitchFamily="2" charset="-122"/>
                <a:ea typeface="宋体" pitchFamily="2" charset="-122"/>
              </a:rPr>
              <a:t>幸德秋水</a:t>
            </a:r>
            <a:r>
              <a:rPr lang="zh-CN" altLang="zh-CN" sz="2000" dirty="0" smtClean="0">
                <a:latin typeface="宋体" pitchFamily="2" charset="-122"/>
                <a:ea typeface="宋体" pitchFamily="2" charset="-122"/>
              </a:rPr>
              <a:t>和</a:t>
            </a:r>
            <a:r>
              <a:rPr lang="zh-CN" altLang="zh-CN" sz="2000" b="1" dirty="0" smtClean="0">
                <a:latin typeface="宋体" pitchFamily="2" charset="-122"/>
                <a:ea typeface="宋体" pitchFamily="2" charset="-122"/>
              </a:rPr>
              <a:t>堺利彦</a:t>
            </a:r>
            <a:r>
              <a:rPr lang="zh-CN" altLang="zh-CN" sz="2000" dirty="0" smtClean="0">
                <a:latin typeface="宋体" pitchFamily="2" charset="-122"/>
                <a:ea typeface="宋体" pitchFamily="2" charset="-122"/>
              </a:rPr>
              <a:t>译自英文版的《共产党宣言》日文本并参照英文本摘译了该书的几段文字和第二章的十大纲领全文，并作了解释。文中把马克思、恩格斯《共产党宣言》中的一段文字翻译成：</a:t>
            </a:r>
            <a:r>
              <a:rPr lang="zh-CN" altLang="zh-CN" sz="2000" b="1" dirty="0" smtClean="0">
                <a:latin typeface="宋体" pitchFamily="2" charset="-122"/>
                <a:ea typeface="宋体" pitchFamily="2" charset="-122"/>
              </a:rPr>
              <a:t>凡共产主义学者，知隐其目的与意思之事，为不衷而可耻。公言其去社会上一切不平组织而更新之之行为，则其目的自不久达。于是压制吾辈、轻侮吾辈之众，将于吾侪之勇进焉詟伏。于是世界为平民的。而乐恺之声，乃将达于源泉。</a:t>
            </a:r>
            <a:r>
              <a:rPr lang="zh-CN" altLang="zh-CN" sz="2000" b="1" dirty="0" smtClean="0">
                <a:solidFill>
                  <a:srgbClr val="FF0000"/>
                </a:solidFill>
                <a:latin typeface="宋体" pitchFamily="2" charset="-122"/>
                <a:ea typeface="宋体" pitchFamily="2" charset="-122"/>
              </a:rPr>
              <a:t>作者将该书的书名译为《共产主义宣言》。</a:t>
            </a:r>
          </a:p>
          <a:p>
            <a:pPr marL="0" indent="360000" algn="just">
              <a:lnSpc>
                <a:spcPct val="120000"/>
              </a:lnSpc>
              <a:buNone/>
            </a:pPr>
            <a:r>
              <a:rPr lang="en-US" altLang="zh-CN" sz="2000" dirty="0" smtClean="0">
                <a:latin typeface="宋体" pitchFamily="2" charset="-122"/>
                <a:ea typeface="宋体" pitchFamily="2" charset="-122"/>
              </a:rPr>
              <a:t>1906</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6</a:t>
            </a:r>
            <a:r>
              <a:rPr lang="zh-CN" altLang="zh-CN" sz="2000" dirty="0" smtClean="0">
                <a:latin typeface="宋体" pitchFamily="2" charset="-122"/>
                <a:ea typeface="宋体" pitchFamily="2" charset="-122"/>
              </a:rPr>
              <a:t>月，</a:t>
            </a:r>
            <a:r>
              <a:rPr lang="zh-CN" altLang="zh-CN" sz="2000" b="1" dirty="0" smtClean="0">
                <a:latin typeface="宋体" pitchFamily="2" charset="-122"/>
                <a:ea typeface="宋体" pitchFamily="2" charset="-122"/>
              </a:rPr>
              <a:t>宋教仁</a:t>
            </a:r>
            <a:r>
              <a:rPr lang="zh-CN" altLang="zh-CN" sz="2000" dirty="0" smtClean="0">
                <a:latin typeface="宋体" pitchFamily="2" charset="-122"/>
                <a:ea typeface="宋体" pitchFamily="2" charset="-122"/>
              </a:rPr>
              <a:t>在《民报》第</a:t>
            </a:r>
            <a:r>
              <a:rPr lang="en-US" altLang="zh-CN" sz="2000" dirty="0" smtClean="0">
                <a:latin typeface="宋体" pitchFamily="2" charset="-122"/>
                <a:ea typeface="宋体" pitchFamily="2" charset="-122"/>
              </a:rPr>
              <a:t>5</a:t>
            </a:r>
            <a:r>
              <a:rPr lang="zh-CN" altLang="zh-CN" sz="2000" dirty="0" smtClean="0">
                <a:latin typeface="宋体" pitchFamily="2" charset="-122"/>
                <a:ea typeface="宋体" pitchFamily="2" charset="-122"/>
              </a:rPr>
              <a:t>号发表译自日本《社会主义研究》杂志的《万国社会党大会略史》一文，在“叙论”中再次摘译了《共产党宣言》这一段落的内容：</a:t>
            </a:r>
            <a:r>
              <a:rPr lang="zh-CN" altLang="zh-CN" sz="2000" b="1" dirty="0" smtClean="0">
                <a:latin typeface="宋体" pitchFamily="2" charset="-122"/>
                <a:ea typeface="宋体" pitchFamily="2" charset="-122"/>
              </a:rPr>
              <a:t>马尔克</a:t>
            </a:r>
            <a:r>
              <a:rPr lang="en-US" altLang="zh-CN" sz="2000" b="1" dirty="0" smtClean="0">
                <a:latin typeface="宋体" pitchFamily="2" charset="-122"/>
                <a:ea typeface="宋体" pitchFamily="2" charset="-122"/>
              </a:rPr>
              <a:t>(Karl Marx)</a:t>
            </a:r>
            <a:r>
              <a:rPr lang="zh-CN" altLang="zh-CN" sz="2000" b="1" dirty="0" smtClean="0">
                <a:latin typeface="宋体" pitchFamily="2" charset="-122"/>
                <a:ea typeface="宋体" pitchFamily="2" charset="-122"/>
              </a:rPr>
              <a:t>之作共产党宣言</a:t>
            </a:r>
            <a:r>
              <a:rPr lang="en-US" altLang="zh-CN" sz="2000" b="1" dirty="0" smtClean="0">
                <a:latin typeface="宋体" pitchFamily="2" charset="-122"/>
                <a:ea typeface="宋体" pitchFamily="2" charset="-122"/>
              </a:rPr>
              <a:t>(Communist Manifesto)</a:t>
            </a:r>
            <a:r>
              <a:rPr lang="zh-CN" altLang="zh-CN" sz="2000" b="1" dirty="0" smtClean="0">
                <a:latin typeface="宋体" pitchFamily="2" charset="-122"/>
                <a:ea typeface="宋体" pitchFamily="2" charset="-122"/>
              </a:rPr>
              <a:t>也，其末曰</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“吾人之目的，一依颠覆现时一切之社会组织而达者，须使权力阶级战栗恐惧于共产的革命之前，盖平民所决者惟铁锁耳，而所得者则全世界也。”又曰</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“万国劳动者其团结</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a:t>
            </a:r>
            <a:endParaRPr lang="zh-CN" altLang="zh-CN" sz="20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a:bodyPr>
          <a:lstStyle/>
          <a:p>
            <a:pPr marL="0" indent="360000" algn="just">
              <a:spcBef>
                <a:spcPts val="0"/>
              </a:spcBef>
              <a:buFontTx/>
              <a:buNone/>
              <a:defRPr/>
            </a:pPr>
            <a:r>
              <a:rPr lang="en-US" altLang="zh-CN" sz="2100" b="1" dirty="0" smtClean="0">
                <a:latin typeface="宋体" pitchFamily="2" charset="-122"/>
                <a:ea typeface="宋体" pitchFamily="2" charset="-122"/>
              </a:rPr>
              <a:t>1</a:t>
            </a:r>
            <a:r>
              <a:rPr lang="zh-CN" altLang="en-US" sz="2100" b="1" dirty="0" smtClean="0">
                <a:latin typeface="宋体" pitchFamily="2" charset="-122"/>
                <a:ea typeface="宋体" pitchFamily="2" charset="-122"/>
              </a:rPr>
              <a:t>）早期马克思主义在中国的传播</a:t>
            </a:r>
            <a:endParaRPr lang="en-US" altLang="zh-CN" sz="2100" b="1" dirty="0" smtClean="0">
              <a:latin typeface="宋体" pitchFamily="2" charset="-122"/>
              <a:ea typeface="宋体" pitchFamily="2" charset="-122"/>
            </a:endParaRPr>
          </a:p>
          <a:p>
            <a:pPr marL="0" indent="360000" algn="just">
              <a:buNone/>
            </a:pPr>
            <a:r>
              <a:rPr lang="en-US" altLang="zh-CN" sz="2100" dirty="0" smtClean="0">
                <a:latin typeface="宋体" pitchFamily="2" charset="-122"/>
                <a:ea typeface="宋体" pitchFamily="2" charset="-122"/>
              </a:rPr>
              <a:t>1908</a:t>
            </a:r>
            <a:r>
              <a:rPr lang="zh-CN" altLang="zh-CN" sz="2100" dirty="0" smtClean="0">
                <a:latin typeface="宋体" pitchFamily="2" charset="-122"/>
                <a:ea typeface="宋体" pitchFamily="2" charset="-122"/>
              </a:rPr>
              <a:t>年</a:t>
            </a:r>
            <a:r>
              <a:rPr lang="en-US" altLang="zh-CN" sz="2100" dirty="0" smtClean="0">
                <a:latin typeface="宋体" pitchFamily="2" charset="-122"/>
                <a:ea typeface="宋体" pitchFamily="2" charset="-122"/>
              </a:rPr>
              <a:t>1</a:t>
            </a:r>
            <a:r>
              <a:rPr lang="zh-CN" altLang="zh-CN" sz="2100" dirty="0" smtClean="0">
                <a:latin typeface="宋体" pitchFamily="2" charset="-122"/>
                <a:ea typeface="宋体" pitchFamily="2" charset="-122"/>
              </a:rPr>
              <a:t>月，留日学生创办的《天义》报第</a:t>
            </a:r>
            <a:r>
              <a:rPr lang="en-US" altLang="zh-CN" sz="2100" dirty="0" smtClean="0">
                <a:latin typeface="宋体" pitchFamily="2" charset="-122"/>
                <a:ea typeface="宋体" pitchFamily="2" charset="-122"/>
              </a:rPr>
              <a:t>15</a:t>
            </a:r>
            <a:r>
              <a:rPr lang="zh-CN" altLang="zh-CN" sz="2100" dirty="0" smtClean="0">
                <a:latin typeface="宋体" pitchFamily="2" charset="-122"/>
                <a:ea typeface="宋体" pitchFamily="2" charset="-122"/>
              </a:rPr>
              <a:t>期发表</a:t>
            </a:r>
            <a:r>
              <a:rPr lang="zh-CN" altLang="zh-CN" sz="2100" b="1" dirty="0" smtClean="0">
                <a:latin typeface="宋体" pitchFamily="2" charset="-122"/>
                <a:ea typeface="宋体" pitchFamily="2" charset="-122"/>
              </a:rPr>
              <a:t>民鸣</a:t>
            </a:r>
            <a:r>
              <a:rPr lang="zh-CN" altLang="zh-CN" sz="2100" dirty="0" smtClean="0">
                <a:latin typeface="宋体" pitchFamily="2" charset="-122"/>
                <a:ea typeface="宋体" pitchFamily="2" charset="-122"/>
              </a:rPr>
              <a:t>从日文翻译的恩格斯为《共产党宣言》</a:t>
            </a:r>
            <a:r>
              <a:rPr lang="en-US" altLang="zh-CN" sz="2100" dirty="0" smtClean="0">
                <a:latin typeface="宋体" pitchFamily="2" charset="-122"/>
                <a:ea typeface="宋体" pitchFamily="2" charset="-122"/>
              </a:rPr>
              <a:t>1888</a:t>
            </a:r>
            <a:r>
              <a:rPr lang="zh-CN" altLang="zh-CN" sz="2100" dirty="0" smtClean="0">
                <a:latin typeface="宋体" pitchFamily="2" charset="-122"/>
                <a:ea typeface="宋体" pitchFamily="2" charset="-122"/>
              </a:rPr>
              <a:t>年英文版写的序言，同年</a:t>
            </a:r>
            <a:r>
              <a:rPr lang="en-US" altLang="zh-CN" sz="2100" dirty="0" smtClean="0">
                <a:latin typeface="宋体" pitchFamily="2" charset="-122"/>
                <a:ea typeface="宋体" pitchFamily="2" charset="-122"/>
              </a:rPr>
              <a:t>2-5</a:t>
            </a:r>
            <a:r>
              <a:rPr lang="zh-CN" altLang="zh-CN" sz="2100" dirty="0" smtClean="0">
                <a:latin typeface="宋体" pitchFamily="2" charset="-122"/>
                <a:ea typeface="宋体" pitchFamily="2" charset="-122"/>
              </a:rPr>
              <a:t>月该报第</a:t>
            </a:r>
            <a:r>
              <a:rPr lang="en-US" altLang="zh-CN" sz="2100" dirty="0" smtClean="0">
                <a:latin typeface="宋体" pitchFamily="2" charset="-122"/>
                <a:ea typeface="宋体" pitchFamily="2" charset="-122"/>
              </a:rPr>
              <a:t>16-19</a:t>
            </a:r>
            <a:r>
              <a:rPr lang="zh-CN" altLang="zh-CN" sz="2100" dirty="0" smtClean="0">
                <a:latin typeface="宋体" pitchFamily="2" charset="-122"/>
                <a:ea typeface="宋体" pitchFamily="2" charset="-122"/>
              </a:rPr>
              <a:t>期又连载</a:t>
            </a:r>
            <a:r>
              <a:rPr lang="zh-CN" altLang="zh-CN" sz="2100" b="1" dirty="0" smtClean="0">
                <a:latin typeface="宋体" pitchFamily="2" charset="-122"/>
                <a:ea typeface="宋体" pitchFamily="2" charset="-122"/>
              </a:rPr>
              <a:t>民鸣</a:t>
            </a:r>
            <a:r>
              <a:rPr lang="zh-CN" altLang="zh-CN" sz="2100" dirty="0" smtClean="0">
                <a:latin typeface="宋体" pitchFamily="2" charset="-122"/>
                <a:ea typeface="宋体" pitchFamily="2" charset="-122"/>
              </a:rPr>
              <a:t>译《共产党宣言》第一章全文。</a:t>
            </a:r>
            <a:r>
              <a:rPr lang="zh-CN" altLang="zh-CN" sz="2100" b="1" dirty="0" smtClean="0">
                <a:solidFill>
                  <a:srgbClr val="FF0000"/>
                </a:solidFill>
                <a:latin typeface="宋体" pitchFamily="2" charset="-122"/>
                <a:ea typeface="宋体" pitchFamily="2" charset="-122"/>
              </a:rPr>
              <a:t>同年，《天义》报出版了《共产党宣言》中译本</a:t>
            </a:r>
            <a:r>
              <a:rPr lang="zh-CN" altLang="zh-CN" sz="2100" dirty="0" smtClean="0">
                <a:latin typeface="宋体" pitchFamily="2" charset="-122"/>
                <a:ea typeface="宋体" pitchFamily="2" charset="-122"/>
              </a:rPr>
              <a:t>。这些在东京刊出和出版的</a:t>
            </a:r>
            <a:r>
              <a:rPr lang="zh-CN" altLang="zh-CN" sz="2100" b="1" dirty="0" smtClean="0">
                <a:latin typeface="宋体" pitchFamily="2" charset="-122"/>
                <a:ea typeface="宋体" pitchFamily="2" charset="-122"/>
              </a:rPr>
              <a:t>《共产党宣言》</a:t>
            </a:r>
            <a:r>
              <a:rPr lang="zh-CN" altLang="zh-CN" sz="2100" dirty="0" smtClean="0">
                <a:latin typeface="宋体" pitchFamily="2" charset="-122"/>
                <a:ea typeface="宋体" pitchFamily="2" charset="-122"/>
              </a:rPr>
              <a:t>中译文和中译本，在中国知者甚少。 </a:t>
            </a:r>
          </a:p>
          <a:p>
            <a:pPr marL="0" indent="360000" algn="just">
              <a:buNone/>
            </a:pPr>
            <a:r>
              <a:rPr lang="en-US" altLang="zh-CN" sz="2100" dirty="0" smtClean="0">
                <a:latin typeface="宋体" pitchFamily="2" charset="-122"/>
                <a:ea typeface="宋体" pitchFamily="2" charset="-122"/>
              </a:rPr>
              <a:t>1919</a:t>
            </a:r>
            <a:r>
              <a:rPr lang="zh-CN" altLang="zh-CN" sz="2100" dirty="0" smtClean="0">
                <a:latin typeface="宋体" pitchFamily="2" charset="-122"/>
                <a:ea typeface="宋体" pitchFamily="2" charset="-122"/>
              </a:rPr>
              <a:t>年</a:t>
            </a:r>
            <a:r>
              <a:rPr lang="en-US" altLang="zh-CN" sz="2100" dirty="0" smtClean="0">
                <a:latin typeface="宋体" pitchFamily="2" charset="-122"/>
                <a:ea typeface="宋体" pitchFamily="2" charset="-122"/>
              </a:rPr>
              <a:t>5</a:t>
            </a:r>
            <a:r>
              <a:rPr lang="zh-CN" altLang="zh-CN" sz="2100" dirty="0" smtClean="0">
                <a:latin typeface="宋体" pitchFamily="2" charset="-122"/>
                <a:ea typeface="宋体" pitchFamily="2" charset="-122"/>
              </a:rPr>
              <a:t>月</a:t>
            </a:r>
            <a:r>
              <a:rPr lang="en-US" altLang="zh-CN" sz="2100" dirty="0" smtClean="0">
                <a:latin typeface="宋体" pitchFamily="2" charset="-122"/>
                <a:ea typeface="宋体" pitchFamily="2" charset="-122"/>
              </a:rPr>
              <a:t>5</a:t>
            </a:r>
            <a:r>
              <a:rPr lang="zh-CN" altLang="zh-CN" sz="2100" dirty="0" smtClean="0">
                <a:latin typeface="宋体" pitchFamily="2" charset="-122"/>
                <a:ea typeface="宋体" pitchFamily="2" charset="-122"/>
              </a:rPr>
              <a:t>—</a:t>
            </a:r>
            <a:r>
              <a:rPr lang="en-US" altLang="zh-CN" sz="2100" dirty="0" smtClean="0">
                <a:latin typeface="宋体" pitchFamily="2" charset="-122"/>
                <a:ea typeface="宋体" pitchFamily="2" charset="-122"/>
              </a:rPr>
              <a:t>8</a:t>
            </a:r>
            <a:r>
              <a:rPr lang="zh-CN" altLang="zh-CN" sz="2100" dirty="0" smtClean="0">
                <a:latin typeface="宋体" pitchFamily="2" charset="-122"/>
                <a:ea typeface="宋体" pitchFamily="2" charset="-122"/>
              </a:rPr>
              <a:t>日，北京出版的《晨报》连载日本</a:t>
            </a:r>
            <a:r>
              <a:rPr lang="zh-CN" altLang="zh-CN" sz="2100" b="1" dirty="0" smtClean="0">
                <a:latin typeface="宋体" pitchFamily="2" charset="-122"/>
                <a:ea typeface="宋体" pitchFamily="2" charset="-122"/>
              </a:rPr>
              <a:t>河上肇著</a:t>
            </a:r>
            <a:r>
              <a:rPr lang="zh-CN" altLang="zh-CN" sz="2100" dirty="0" smtClean="0">
                <a:latin typeface="宋体" pitchFamily="2" charset="-122"/>
                <a:ea typeface="宋体" pitchFamily="2" charset="-122"/>
              </a:rPr>
              <a:t>、</a:t>
            </a:r>
            <a:r>
              <a:rPr lang="zh-CN" altLang="zh-CN" sz="2100" b="1" dirty="0" smtClean="0">
                <a:latin typeface="宋体" pitchFamily="2" charset="-122"/>
                <a:ea typeface="宋体" pitchFamily="2" charset="-122"/>
              </a:rPr>
              <a:t>渊泉（陈溥贤）</a:t>
            </a:r>
            <a:r>
              <a:rPr lang="zh-CN" altLang="zh-CN" sz="2100" dirty="0" smtClean="0">
                <a:latin typeface="宋体" pitchFamily="2" charset="-122"/>
                <a:ea typeface="宋体" pitchFamily="2" charset="-122"/>
              </a:rPr>
              <a:t>翻译的《马克思的唯物史观》一文，其中引述了《共产党宣言》的若干段落，而结尾段的内容表述如下：</a:t>
            </a:r>
            <a:r>
              <a:rPr lang="zh-CN" altLang="zh-CN" sz="2100" b="1" dirty="0" smtClean="0">
                <a:latin typeface="宋体" pitchFamily="2" charset="-122"/>
                <a:ea typeface="宋体" pitchFamily="2" charset="-122"/>
              </a:rPr>
              <a:t>共产党以隐蔽主义政见，为卑劣的行为。所以我们公然向世人宣言曰：我们能够推倒现时一切的社会组织，我们的目的就可以达到。使他们权利阶级，在共产革命的面前，要发抖。劳动者所丧失的东西，是一条铁链。劳动者所得的东西，是全世界。愿我万国劳动者团结勿懈</a:t>
            </a:r>
            <a:r>
              <a:rPr lang="en-US" altLang="zh-CN" sz="2100" b="1" dirty="0" smtClean="0">
                <a:latin typeface="宋体" pitchFamily="2" charset="-122"/>
                <a:ea typeface="宋体" pitchFamily="2" charset="-122"/>
              </a:rPr>
              <a:t>!</a:t>
            </a:r>
            <a:endParaRPr lang="zh-CN" altLang="zh-CN" sz="21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lnSpcReduction="10000"/>
          </a:bodyPr>
          <a:lstStyle/>
          <a:p>
            <a:pPr marL="0" indent="360000" algn="just">
              <a:spcBef>
                <a:spcPts val="0"/>
              </a:spcBef>
              <a:buFontTx/>
              <a:buNone/>
              <a:defRPr/>
            </a:pPr>
            <a:r>
              <a:rPr lang="en-US" altLang="zh-CN" sz="2000" b="1" dirty="0" smtClean="0">
                <a:latin typeface="宋体" pitchFamily="2" charset="-122"/>
                <a:ea typeface="宋体" pitchFamily="2" charset="-122"/>
              </a:rPr>
              <a:t>2</a:t>
            </a:r>
            <a:r>
              <a:rPr lang="zh-CN" altLang="en-US"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俄国十月</a:t>
            </a:r>
            <a:r>
              <a:rPr lang="zh-CN" altLang="en-US" sz="2000" b="1" dirty="0" smtClean="0">
                <a:latin typeface="宋体" pitchFamily="2" charset="-122"/>
                <a:ea typeface="宋体" pitchFamily="2" charset="-122"/>
              </a:rPr>
              <a:t>革命为我们送来了马克思主义</a:t>
            </a:r>
            <a:endParaRPr lang="en-US" altLang="zh-CN" sz="2000" b="1" dirty="0" smtClean="0">
              <a:latin typeface="宋体" pitchFamily="2" charset="-122"/>
              <a:ea typeface="宋体" pitchFamily="2" charset="-122"/>
            </a:endParaRPr>
          </a:p>
          <a:p>
            <a:pPr marL="0" indent="360000" algn="just">
              <a:spcBef>
                <a:spcPts val="0"/>
              </a:spcBef>
              <a:buNone/>
            </a:pPr>
            <a:r>
              <a:rPr lang="en-US" altLang="zh-CN" sz="2000" dirty="0" smtClean="0">
                <a:latin typeface="宋体" pitchFamily="2" charset="-122"/>
                <a:ea typeface="宋体" pitchFamily="2" charset="-122"/>
              </a:rPr>
              <a:t>1917</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11</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7</a:t>
            </a:r>
            <a:r>
              <a:rPr lang="zh-CN" altLang="zh-CN" sz="2000" dirty="0" smtClean="0">
                <a:latin typeface="宋体" pitchFamily="2" charset="-122"/>
                <a:ea typeface="宋体" pitchFamily="2" charset="-122"/>
              </a:rPr>
              <a:t>日（俄历</a:t>
            </a:r>
            <a:r>
              <a:rPr lang="en-US" altLang="zh-CN" sz="2000" dirty="0" smtClean="0">
                <a:latin typeface="宋体" pitchFamily="2" charset="-122"/>
                <a:ea typeface="宋体" pitchFamily="2" charset="-122"/>
              </a:rPr>
              <a:t>1917</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10</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25</a:t>
            </a:r>
            <a:r>
              <a:rPr lang="zh-CN" altLang="zh-CN" sz="2000" dirty="0" smtClean="0">
                <a:latin typeface="宋体" pitchFamily="2" charset="-122"/>
                <a:ea typeface="宋体" pitchFamily="2" charset="-122"/>
              </a:rPr>
              <a:t>日），以列宁为领导的布尔什维克武装力量向资产阶级临时政府所在地圣彼得堡冬宫发起总攻，推翻了临时政府，建立了苏维埃政权。因发生在俄历</a:t>
            </a:r>
            <a:r>
              <a:rPr lang="en-US" altLang="zh-CN" sz="2000" dirty="0" smtClean="0">
                <a:latin typeface="宋体" pitchFamily="2" charset="-122"/>
                <a:ea typeface="宋体" pitchFamily="2" charset="-122"/>
              </a:rPr>
              <a:t>10</a:t>
            </a:r>
            <a:r>
              <a:rPr lang="zh-CN" altLang="zh-CN" sz="2000" dirty="0" smtClean="0">
                <a:latin typeface="宋体" pitchFamily="2" charset="-122"/>
                <a:ea typeface="宋体" pitchFamily="2" charset="-122"/>
              </a:rPr>
              <a:t>月，故称</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十月革命</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a:t>
            </a:r>
            <a:r>
              <a:rPr lang="zh-CN" altLang="zh-CN" sz="2000" b="1" dirty="0" smtClean="0">
                <a:latin typeface="宋体" pitchFamily="2" charset="-122"/>
                <a:ea typeface="宋体" pitchFamily="2" charset="-122"/>
              </a:rPr>
              <a:t>十月革命的胜利开创</a:t>
            </a:r>
            <a:r>
              <a:rPr lang="zh-CN" altLang="en-US" sz="2000" b="1" dirty="0" smtClean="0">
                <a:latin typeface="宋体" pitchFamily="2" charset="-122"/>
                <a:ea typeface="宋体" pitchFamily="2" charset="-122"/>
              </a:rPr>
              <a:t>了</a:t>
            </a:r>
            <a:r>
              <a:rPr lang="zh-CN" altLang="zh-CN" sz="2000" b="1" dirty="0" smtClean="0">
                <a:latin typeface="宋体" pitchFamily="2" charset="-122"/>
                <a:ea typeface="宋体" pitchFamily="2" charset="-122"/>
              </a:rPr>
              <a:t>人类历史的新纪元，为世界各国无产阶级革命、殖民地和半殖民地的民族解放运动开辟</a:t>
            </a:r>
            <a:r>
              <a:rPr lang="zh-CN" altLang="en-US" sz="2000" b="1" dirty="0" smtClean="0">
                <a:latin typeface="宋体" pitchFamily="2" charset="-122"/>
                <a:ea typeface="宋体" pitchFamily="2" charset="-122"/>
              </a:rPr>
              <a:t>了</a:t>
            </a:r>
            <a:r>
              <a:rPr lang="zh-CN" altLang="zh-CN" sz="2000" b="1" dirty="0" smtClean="0">
                <a:latin typeface="宋体" pitchFamily="2" charset="-122"/>
                <a:ea typeface="宋体" pitchFamily="2" charset="-122"/>
              </a:rPr>
              <a:t>胜利前进的道路</a:t>
            </a:r>
            <a:r>
              <a:rPr lang="zh-CN" altLang="zh-CN" sz="2000" dirty="0" smtClean="0">
                <a:latin typeface="宋体" pitchFamily="2" charset="-122"/>
                <a:ea typeface="宋体" pitchFamily="2" charset="-122"/>
              </a:rPr>
              <a:t>。俄国十月社会主义革命胜利后，《共产党宣言》在中国出现部分中译文。</a:t>
            </a:r>
            <a:endParaRPr lang="en-US" altLang="zh-CN" sz="2000" dirty="0" smtClean="0">
              <a:latin typeface="宋体" pitchFamily="2" charset="-122"/>
              <a:ea typeface="宋体" pitchFamily="2" charset="-122"/>
            </a:endParaRPr>
          </a:p>
          <a:p>
            <a:pPr marL="0" indent="360000" algn="just">
              <a:spcBef>
                <a:spcPts val="0"/>
              </a:spcBef>
              <a:buNone/>
            </a:pPr>
            <a:r>
              <a:rPr lang="zh-CN" altLang="en-US" sz="2000" b="1" dirty="0" smtClean="0">
                <a:solidFill>
                  <a:srgbClr val="FF0000"/>
                </a:solidFill>
                <a:latin typeface="宋体" pitchFamily="2" charset="-122"/>
                <a:ea typeface="宋体" pitchFamily="2" charset="-122"/>
              </a:rPr>
              <a:t>“十月革命”一声炮响，给中国送来了马克思列宁主义。</a:t>
            </a:r>
            <a:endParaRPr lang="zh-CN" altLang="zh-CN" sz="2000" b="1" dirty="0" smtClean="0">
              <a:solidFill>
                <a:srgbClr val="FF0000"/>
              </a:solidFill>
              <a:latin typeface="宋体" pitchFamily="2" charset="-122"/>
              <a:ea typeface="宋体" pitchFamily="2" charset="-122"/>
            </a:endParaRPr>
          </a:p>
          <a:p>
            <a:pPr marL="0" indent="360000" algn="just">
              <a:spcBef>
                <a:spcPts val="0"/>
              </a:spcBef>
              <a:buNone/>
            </a:pPr>
            <a:r>
              <a:rPr lang="en-US" altLang="zh-CN" sz="2000" dirty="0" smtClean="0">
                <a:latin typeface="宋体" pitchFamily="2" charset="-122"/>
                <a:ea typeface="宋体" pitchFamily="2" charset="-122"/>
              </a:rPr>
              <a:t>1919</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4</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6</a:t>
            </a:r>
            <a:r>
              <a:rPr lang="zh-CN" altLang="zh-CN" sz="2000" dirty="0" smtClean="0">
                <a:latin typeface="宋体" pitchFamily="2" charset="-122"/>
                <a:ea typeface="宋体" pitchFamily="2" charset="-122"/>
              </a:rPr>
              <a:t>日，《每周评论》第</a:t>
            </a:r>
            <a:r>
              <a:rPr lang="en-US" altLang="zh-CN" sz="2000" dirty="0" smtClean="0">
                <a:latin typeface="宋体" pitchFamily="2" charset="-122"/>
                <a:ea typeface="宋体" pitchFamily="2" charset="-122"/>
              </a:rPr>
              <a:t>16</a:t>
            </a:r>
            <a:r>
              <a:rPr lang="zh-CN" altLang="zh-CN" sz="2000" dirty="0" smtClean="0">
                <a:latin typeface="宋体" pitchFamily="2" charset="-122"/>
                <a:ea typeface="宋体" pitchFamily="2" charset="-122"/>
              </a:rPr>
              <a:t>号发表</a:t>
            </a:r>
            <a:r>
              <a:rPr lang="zh-CN" altLang="en-US" sz="2000" dirty="0" smtClean="0">
                <a:latin typeface="宋体" pitchFamily="2" charset="-122"/>
                <a:ea typeface="宋体" pitchFamily="2" charset="-122"/>
              </a:rPr>
              <a:t>“</a:t>
            </a:r>
            <a:r>
              <a:rPr lang="zh-CN" altLang="zh-CN" sz="2000" dirty="0" smtClean="0">
                <a:latin typeface="宋体" pitchFamily="2" charset="-122"/>
                <a:ea typeface="宋体" pitchFamily="2" charset="-122"/>
              </a:rPr>
              <a:t>成舍我</a:t>
            </a:r>
            <a:r>
              <a:rPr lang="zh-CN" altLang="en-US" sz="2000" dirty="0" smtClean="0">
                <a:latin typeface="宋体" pitchFamily="2" charset="-122"/>
                <a:ea typeface="宋体" pitchFamily="2" charset="-122"/>
              </a:rPr>
              <a:t>”</a:t>
            </a:r>
            <a:r>
              <a:rPr lang="zh-CN" altLang="zh-CN" sz="2000" dirty="0" smtClean="0">
                <a:latin typeface="宋体" pitchFamily="2" charset="-122"/>
                <a:ea typeface="宋体" pitchFamily="2" charset="-122"/>
              </a:rPr>
              <a:t>摘译的《共产党宣言》第二章最后部分，同年</a:t>
            </a:r>
            <a:r>
              <a:rPr lang="en-US" altLang="zh-CN" sz="2000" dirty="0" smtClean="0">
                <a:latin typeface="宋体" pitchFamily="2" charset="-122"/>
                <a:ea typeface="宋体" pitchFamily="2" charset="-122"/>
              </a:rPr>
              <a:t>11</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a:t>
            </a:r>
            <a:r>
              <a:rPr lang="zh-CN" altLang="zh-CN" sz="2000" dirty="0" smtClean="0">
                <a:latin typeface="宋体" pitchFamily="2" charset="-122"/>
                <a:ea typeface="宋体" pitchFamily="2" charset="-122"/>
              </a:rPr>
              <a:t>日出版的《国民》杂志第</a:t>
            </a:r>
            <a:r>
              <a:rPr lang="en-US" altLang="zh-CN" sz="2000" dirty="0" smtClean="0">
                <a:latin typeface="宋体" pitchFamily="2" charset="-122"/>
                <a:ea typeface="宋体" pitchFamily="2" charset="-122"/>
              </a:rPr>
              <a:t>2</a:t>
            </a:r>
            <a:r>
              <a:rPr lang="zh-CN" altLang="zh-CN" sz="2000" dirty="0" smtClean="0">
                <a:latin typeface="宋体" pitchFamily="2" charset="-122"/>
                <a:ea typeface="宋体" pitchFamily="2" charset="-122"/>
              </a:rPr>
              <a:t>卷第</a:t>
            </a:r>
            <a:r>
              <a:rPr lang="en-US" altLang="zh-CN" sz="2000" dirty="0" smtClean="0">
                <a:latin typeface="宋体" pitchFamily="2" charset="-122"/>
                <a:ea typeface="宋体" pitchFamily="2" charset="-122"/>
              </a:rPr>
              <a:t>1</a:t>
            </a:r>
            <a:r>
              <a:rPr lang="zh-CN" altLang="zh-CN" sz="2000" dirty="0" smtClean="0">
                <a:latin typeface="宋体" pitchFamily="2" charset="-122"/>
                <a:ea typeface="宋体" pitchFamily="2" charset="-122"/>
              </a:rPr>
              <a:t>号刊出</a:t>
            </a:r>
            <a:r>
              <a:rPr lang="zh-CN" altLang="zh-CN" sz="2000" b="1" dirty="0" smtClean="0">
                <a:latin typeface="宋体" pitchFamily="2" charset="-122"/>
                <a:ea typeface="宋体" pitchFamily="2" charset="-122"/>
              </a:rPr>
              <a:t>李泽彰</a:t>
            </a:r>
            <a:r>
              <a:rPr lang="zh-CN" altLang="zh-CN" sz="2000" dirty="0" smtClean="0">
                <a:latin typeface="宋体" pitchFamily="2" charset="-122"/>
                <a:ea typeface="宋体" pitchFamily="2" charset="-122"/>
              </a:rPr>
              <a:t>摘译的《共产党宣言》第一章，年底北大学生</a:t>
            </a:r>
            <a:r>
              <a:rPr lang="zh-CN" altLang="zh-CN" sz="2000" b="1" dirty="0" smtClean="0">
                <a:latin typeface="宋体" pitchFamily="2" charset="-122"/>
                <a:ea typeface="宋体" pitchFamily="2" charset="-122"/>
              </a:rPr>
              <a:t>罗章龙</a:t>
            </a:r>
            <a:r>
              <a:rPr lang="zh-CN" altLang="zh-CN" sz="2000" dirty="0" smtClean="0">
                <a:latin typeface="宋体" pitchFamily="2" charset="-122"/>
                <a:ea typeface="宋体" pitchFamily="2" charset="-122"/>
              </a:rPr>
              <a:t>从德文译的《共产党宣言》节本曾经</a:t>
            </a:r>
            <a:r>
              <a:rPr lang="zh-CN" altLang="en-US" sz="2000" dirty="0" smtClean="0">
                <a:latin typeface="宋体" pitchFamily="2" charset="-122"/>
                <a:ea typeface="宋体" pitchFamily="2" charset="-122"/>
              </a:rPr>
              <a:t>以</a:t>
            </a:r>
            <a:r>
              <a:rPr lang="zh-CN" altLang="zh-CN" sz="2000" dirty="0" smtClean="0">
                <a:latin typeface="宋体" pitchFamily="2" charset="-122"/>
                <a:ea typeface="宋体" pitchFamily="2" charset="-122"/>
              </a:rPr>
              <a:t>油印本流传。</a:t>
            </a:r>
          </a:p>
          <a:p>
            <a:pPr marL="0" indent="360000" algn="just">
              <a:spcBef>
                <a:spcPts val="0"/>
              </a:spcBef>
              <a:buNone/>
            </a:pPr>
            <a:r>
              <a:rPr lang="en-US" altLang="zh-CN" sz="2000" b="1" dirty="0" smtClean="0">
                <a:solidFill>
                  <a:srgbClr val="FF0000"/>
                </a:solidFill>
                <a:latin typeface="宋体" pitchFamily="2" charset="-122"/>
                <a:ea typeface="宋体" pitchFamily="2" charset="-122"/>
              </a:rPr>
              <a:t>1920</a:t>
            </a:r>
            <a:r>
              <a:rPr lang="zh-CN" altLang="zh-CN" sz="2000" b="1" dirty="0" smtClean="0">
                <a:solidFill>
                  <a:srgbClr val="FF0000"/>
                </a:solidFill>
                <a:latin typeface="宋体" pitchFamily="2" charset="-122"/>
                <a:ea typeface="宋体" pitchFamily="2" charset="-122"/>
              </a:rPr>
              <a:t>年</a:t>
            </a:r>
            <a:r>
              <a:rPr lang="en-US" altLang="zh-CN" sz="2000" b="1" dirty="0" smtClean="0">
                <a:solidFill>
                  <a:srgbClr val="FF0000"/>
                </a:solidFill>
                <a:latin typeface="宋体" pitchFamily="2" charset="-122"/>
                <a:ea typeface="宋体" pitchFamily="2" charset="-122"/>
              </a:rPr>
              <a:t>8</a:t>
            </a:r>
            <a:r>
              <a:rPr lang="zh-CN" altLang="zh-CN" sz="2000" b="1" dirty="0" smtClean="0">
                <a:solidFill>
                  <a:srgbClr val="FF0000"/>
                </a:solidFill>
                <a:latin typeface="宋体" pitchFamily="2" charset="-122"/>
                <a:ea typeface="宋体" pitchFamily="2" charset="-122"/>
              </a:rPr>
              <a:t>月，上海的社会主义研究社出版了</a:t>
            </a:r>
            <a:r>
              <a:rPr lang="zh-CN" altLang="zh-CN" sz="2000" b="1" dirty="0" smtClean="0">
                <a:latin typeface="宋体" pitchFamily="2" charset="-122"/>
                <a:ea typeface="宋体" pitchFamily="2" charset="-122"/>
              </a:rPr>
              <a:t>陈望道</a:t>
            </a:r>
            <a:r>
              <a:rPr lang="zh-CN" altLang="zh-CN" sz="2000" b="1" dirty="0" smtClean="0">
                <a:solidFill>
                  <a:srgbClr val="FF0000"/>
                </a:solidFill>
                <a:latin typeface="宋体" pitchFamily="2" charset="-122"/>
                <a:ea typeface="宋体" pitchFamily="2" charset="-122"/>
              </a:rPr>
              <a:t>从日文本并且参照英文本翻译的《共产党宣言》全译本</a:t>
            </a:r>
            <a:r>
              <a:rPr lang="zh-CN" altLang="en-US" sz="2000" b="1" dirty="0" smtClean="0">
                <a:latin typeface="宋体" pitchFamily="2" charset="-122"/>
                <a:ea typeface="宋体" pitchFamily="2" charset="-122"/>
              </a:rPr>
              <a:t>（中国境内第一个全译本）</a:t>
            </a:r>
            <a:r>
              <a:rPr lang="zh-CN" altLang="zh-CN" sz="2000" b="1" dirty="0" smtClean="0">
                <a:solidFill>
                  <a:srgbClr val="FF0000"/>
                </a:solidFill>
                <a:latin typeface="宋体" pitchFamily="2" charset="-122"/>
                <a:ea typeface="宋体" pitchFamily="2" charset="-122"/>
              </a:rPr>
              <a:t>，两个月之内就印刷两次，迅即售缺。随后多处翻印，广为流传，快速促进了马克思主义在中国的传播和中国共产党的诞生。</a:t>
            </a:r>
            <a:r>
              <a:rPr lang="zh-CN" altLang="en-US" sz="2000" b="1" dirty="0" smtClean="0">
                <a:solidFill>
                  <a:srgbClr val="FF0000"/>
                </a:solidFill>
                <a:latin typeface="宋体" pitchFamily="2" charset="-122"/>
                <a:ea typeface="宋体" pitchFamily="2" charset="-122"/>
              </a:rPr>
              <a:t>以后，</a:t>
            </a:r>
            <a:r>
              <a:rPr lang="zh-CN" altLang="zh-CN" sz="2000" b="1" dirty="0" smtClean="0">
                <a:solidFill>
                  <a:srgbClr val="FF0000"/>
                </a:solidFill>
                <a:latin typeface="宋体" pitchFamily="2" charset="-122"/>
                <a:ea typeface="宋体" pitchFamily="2" charset="-122"/>
              </a:rPr>
              <a:t>《共产党宣言》</a:t>
            </a:r>
            <a:r>
              <a:rPr lang="zh-CN" altLang="en-US" sz="2000" b="1" dirty="0" smtClean="0">
                <a:solidFill>
                  <a:srgbClr val="FF0000"/>
                </a:solidFill>
                <a:latin typeface="宋体" pitchFamily="2" charset="-122"/>
                <a:ea typeface="宋体" pitchFamily="2" charset="-122"/>
              </a:rPr>
              <a:t>又出过许多版本。</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2</a:t>
            </a:r>
            <a:r>
              <a:rPr lang="zh-CN" altLang="en-US" sz="2600" b="1" dirty="0" smtClean="0">
                <a:latin typeface="华文琥珀" pitchFamily="2" charset="-122"/>
                <a:ea typeface="华文琥珀" pitchFamily="2" charset="-122"/>
              </a:rPr>
              <a:t>、马克思主义的传播为中国共产党的创立提供了理论准备</a:t>
            </a:r>
            <a:endParaRPr lang="zh-CN" altLang="en-US" sz="2600" b="1" dirty="0">
              <a:latin typeface="华文琥珀" pitchFamily="2" charset="-122"/>
              <a:ea typeface="华文琥珀" pitchFamily="2" charset="-122"/>
            </a:endParaRPr>
          </a:p>
        </p:txBody>
      </p:sp>
      <p:pic>
        <p:nvPicPr>
          <p:cNvPr id="8" name="img_35502993" descr="共产党宣言中文版封面"/>
          <p:cNvPicPr/>
          <p:nvPr/>
        </p:nvPicPr>
        <p:blipFill>
          <a:blip r:embed="rId4" cstate="print"/>
          <a:srcRect/>
          <a:stretch>
            <a:fillRect/>
          </a:stretch>
        </p:blipFill>
        <p:spPr bwMode="auto">
          <a:xfrm>
            <a:off x="2123728" y="0"/>
            <a:ext cx="468052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116633"/>
            <a:ext cx="6768752" cy="1008112"/>
          </a:xfrm>
        </p:spPr>
        <p:txBody>
          <a:bodyPr>
            <a:normAutofit/>
          </a:bodyPr>
          <a:lstStyle/>
          <a:p>
            <a:pPr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92500" lnSpcReduction="10000"/>
          </a:bodyPr>
          <a:lstStyle/>
          <a:p>
            <a:pPr marL="0" indent="360000" algn="just">
              <a:lnSpc>
                <a:spcPct val="110000"/>
              </a:lnSpc>
              <a:spcBef>
                <a:spcPts val="0"/>
              </a:spcBef>
              <a:buFontTx/>
              <a:buNone/>
              <a:defRPr/>
            </a:pPr>
            <a:r>
              <a:rPr lang="en-US" altLang="zh-CN" sz="2000" b="1" dirty="0" smtClean="0">
                <a:latin typeface="宋体" pitchFamily="2" charset="-122"/>
                <a:ea typeface="宋体" pitchFamily="2" charset="-122"/>
              </a:rPr>
              <a:t>1</a:t>
            </a:r>
            <a:r>
              <a:rPr lang="zh-CN" altLang="en-US" sz="2000" b="1" dirty="0" smtClean="0">
                <a:latin typeface="宋体" pitchFamily="2" charset="-122"/>
                <a:ea typeface="宋体" pitchFamily="2" charset="-122"/>
              </a:rPr>
              <a:t>）五四运动</a:t>
            </a:r>
            <a:endParaRPr lang="en-US" altLang="zh-CN" sz="2000" b="1" dirty="0" smtClean="0">
              <a:latin typeface="宋体" pitchFamily="2" charset="-122"/>
              <a:ea typeface="宋体" pitchFamily="2" charset="-122"/>
            </a:endParaRPr>
          </a:p>
          <a:p>
            <a:pPr marL="0" indent="360000" algn="just">
              <a:lnSpc>
                <a:spcPct val="110000"/>
              </a:lnSpc>
              <a:buNone/>
            </a:pPr>
            <a:r>
              <a:rPr lang="en-US" altLang="zh-CN" sz="2000" dirty="0" smtClean="0">
                <a:solidFill>
                  <a:srgbClr val="C00000"/>
                </a:solidFill>
                <a:latin typeface="宋体" pitchFamily="2" charset="-122"/>
                <a:ea typeface="宋体" pitchFamily="2" charset="-122"/>
              </a:rPr>
              <a:t>1919</a:t>
            </a:r>
            <a:r>
              <a:rPr lang="zh-CN" altLang="zh-CN" sz="2000" dirty="0" smtClean="0">
                <a:solidFill>
                  <a:srgbClr val="C00000"/>
                </a:solidFill>
                <a:latin typeface="宋体" pitchFamily="2" charset="-122"/>
                <a:ea typeface="宋体" pitchFamily="2" charset="-122"/>
              </a:rPr>
              <a:t>年</a:t>
            </a:r>
            <a:r>
              <a:rPr lang="en-US" altLang="zh-CN" sz="2000" dirty="0" smtClean="0">
                <a:solidFill>
                  <a:srgbClr val="C00000"/>
                </a:solidFill>
                <a:latin typeface="宋体" pitchFamily="2" charset="-122"/>
                <a:ea typeface="宋体" pitchFamily="2" charset="-122"/>
              </a:rPr>
              <a:t>1</a:t>
            </a:r>
            <a:r>
              <a:rPr lang="zh-CN" altLang="zh-CN" sz="2000" dirty="0" smtClean="0">
                <a:solidFill>
                  <a:srgbClr val="C00000"/>
                </a:solidFill>
                <a:latin typeface="宋体" pitchFamily="2" charset="-122"/>
                <a:ea typeface="宋体" pitchFamily="2" charset="-122"/>
              </a:rPr>
              <a:t>月</a:t>
            </a:r>
            <a:r>
              <a:rPr lang="en-US" altLang="zh-CN" sz="2000" dirty="0" smtClean="0">
                <a:solidFill>
                  <a:srgbClr val="C00000"/>
                </a:solidFill>
                <a:latin typeface="宋体" pitchFamily="2" charset="-122"/>
                <a:ea typeface="宋体" pitchFamily="2" charset="-122"/>
              </a:rPr>
              <a:t>18</a:t>
            </a:r>
            <a:r>
              <a:rPr lang="zh-CN" altLang="zh-CN" sz="2000" dirty="0" smtClean="0">
                <a:solidFill>
                  <a:srgbClr val="C00000"/>
                </a:solidFill>
                <a:latin typeface="宋体" pitchFamily="2" charset="-122"/>
                <a:ea typeface="宋体" pitchFamily="2" charset="-122"/>
              </a:rPr>
              <a:t>日，第一次世界大战</a:t>
            </a:r>
            <a:r>
              <a:rPr lang="en-US" altLang="zh-CN" sz="2000" dirty="0" smtClean="0">
                <a:solidFill>
                  <a:srgbClr val="C00000"/>
                </a:solidFill>
                <a:latin typeface="宋体" pitchFamily="2" charset="-122"/>
                <a:ea typeface="宋体" pitchFamily="2" charset="-122"/>
              </a:rPr>
              <a:t>27</a:t>
            </a:r>
            <a:r>
              <a:rPr lang="zh-CN" altLang="zh-CN" sz="2000" dirty="0" smtClean="0">
                <a:solidFill>
                  <a:srgbClr val="C00000"/>
                </a:solidFill>
                <a:latin typeface="宋体" pitchFamily="2" charset="-122"/>
                <a:ea typeface="宋体" pitchFamily="2" charset="-122"/>
              </a:rPr>
              <a:t>个战胜国的代表</a:t>
            </a:r>
            <a:r>
              <a:rPr lang="en-US" altLang="zh-CN" sz="2000" dirty="0" smtClean="0">
                <a:solidFill>
                  <a:srgbClr val="C00000"/>
                </a:solidFill>
                <a:latin typeface="宋体" pitchFamily="2" charset="-122"/>
                <a:ea typeface="宋体" pitchFamily="2" charset="-122"/>
              </a:rPr>
              <a:t>1000</a:t>
            </a:r>
            <a:r>
              <a:rPr lang="zh-CN" altLang="zh-CN" sz="2000" dirty="0" smtClean="0">
                <a:solidFill>
                  <a:srgbClr val="C00000"/>
                </a:solidFill>
                <a:latin typeface="宋体" pitchFamily="2" charset="-122"/>
                <a:ea typeface="宋体" pitchFamily="2" charset="-122"/>
              </a:rPr>
              <a:t>人在巴黎凡尔赛宫参加召开的战后协约会议</a:t>
            </a:r>
            <a:r>
              <a:rPr lang="zh-CN" altLang="zh-CN" sz="2000" dirty="0" smtClean="0">
                <a:latin typeface="宋体" pitchFamily="2" charset="-122"/>
                <a:ea typeface="宋体" pitchFamily="2" charset="-122"/>
              </a:rPr>
              <a:t>，</a:t>
            </a:r>
            <a:r>
              <a:rPr lang="zh-CN" altLang="zh-CN" sz="2000" b="1" dirty="0" smtClean="0">
                <a:latin typeface="宋体" pitchFamily="2" charset="-122"/>
                <a:ea typeface="宋体" pitchFamily="2" charset="-122"/>
              </a:rPr>
              <a:t>中国作为第一次世界大战战胜国之一，参加了会议</a:t>
            </a:r>
            <a:r>
              <a:rPr lang="zh-CN" altLang="zh-CN" sz="2000" dirty="0" smtClean="0">
                <a:latin typeface="宋体" pitchFamily="2" charset="-122"/>
                <a:ea typeface="宋体" pitchFamily="2" charset="-122"/>
              </a:rPr>
              <a:t>，</a:t>
            </a:r>
            <a:r>
              <a:rPr lang="zh-CN" altLang="zh-CN" sz="2000" b="1" dirty="0" smtClean="0">
                <a:solidFill>
                  <a:srgbClr val="FF0000"/>
                </a:solidFill>
                <a:latin typeface="宋体" pitchFamily="2" charset="-122"/>
                <a:ea typeface="宋体" pitchFamily="2" charset="-122"/>
              </a:rPr>
              <a:t>中国代表在和会上提出</a:t>
            </a:r>
            <a:r>
              <a:rPr lang="zh-CN" altLang="zh-CN" sz="2000" b="1" dirty="0" smtClean="0">
                <a:solidFill>
                  <a:srgbClr val="C00000"/>
                </a:solidFill>
                <a:latin typeface="宋体" pitchFamily="2" charset="-122"/>
                <a:ea typeface="宋体" pitchFamily="2" charset="-122"/>
              </a:rPr>
              <a:t>废除外国在中国的势力范围、撤退外国在中国的军队和取消</a:t>
            </a:r>
            <a:r>
              <a:rPr lang="en-US" altLang="zh-CN" sz="2000" b="1" dirty="0" smtClean="0">
                <a:solidFill>
                  <a:srgbClr val="C00000"/>
                </a:solidFill>
                <a:latin typeface="宋体" pitchFamily="2" charset="-122"/>
                <a:ea typeface="宋体" pitchFamily="2" charset="-122"/>
              </a:rPr>
              <a:t>“</a:t>
            </a:r>
            <a:r>
              <a:rPr lang="zh-CN" altLang="zh-CN" sz="2000" b="1" dirty="0" smtClean="0">
                <a:solidFill>
                  <a:srgbClr val="C00000"/>
                </a:solidFill>
                <a:latin typeface="宋体" pitchFamily="2" charset="-122"/>
                <a:ea typeface="宋体" pitchFamily="2" charset="-122"/>
              </a:rPr>
              <a:t>二十一条</a:t>
            </a:r>
            <a:r>
              <a:rPr lang="en-US" altLang="zh-CN" sz="2000" b="1" dirty="0" smtClean="0">
                <a:solidFill>
                  <a:srgbClr val="C00000"/>
                </a:solidFill>
                <a:latin typeface="宋体" pitchFamily="2" charset="-122"/>
                <a:ea typeface="宋体" pitchFamily="2" charset="-122"/>
              </a:rPr>
              <a:t>”</a:t>
            </a:r>
            <a:r>
              <a:rPr lang="zh-CN" altLang="zh-CN" sz="2000" b="1" dirty="0" smtClean="0">
                <a:solidFill>
                  <a:srgbClr val="C00000"/>
                </a:solidFill>
                <a:latin typeface="宋体" pitchFamily="2" charset="-122"/>
                <a:ea typeface="宋体" pitchFamily="2" charset="-122"/>
              </a:rPr>
              <a:t>（日本帝国主义与袁世凯订立二十一条无理要求）</a:t>
            </a:r>
            <a:r>
              <a:rPr lang="zh-CN" altLang="zh-CN" sz="2000" b="1" dirty="0" smtClean="0">
                <a:solidFill>
                  <a:srgbClr val="FF0000"/>
                </a:solidFill>
                <a:latin typeface="宋体" pitchFamily="2" charset="-122"/>
                <a:ea typeface="宋体" pitchFamily="2" charset="-122"/>
              </a:rPr>
              <a:t>等正义要求</a:t>
            </a:r>
            <a:r>
              <a:rPr lang="zh-CN" altLang="zh-CN" sz="2000" dirty="0" smtClean="0">
                <a:latin typeface="宋体" pitchFamily="2" charset="-122"/>
                <a:ea typeface="宋体" pitchFamily="2" charset="-122"/>
              </a:rPr>
              <a:t>，但巴黎和会不顾中国也是战胜国之一，拒绝了中国代表提出的要求，竟然决定</a:t>
            </a:r>
            <a:r>
              <a:rPr lang="zh-CN" altLang="zh-CN" sz="2000" b="1" dirty="0" smtClean="0">
                <a:latin typeface="宋体" pitchFamily="2" charset="-122"/>
                <a:ea typeface="宋体" pitchFamily="2" charset="-122"/>
              </a:rPr>
              <a:t>将战前德国在山东的特权转交给</a:t>
            </a:r>
            <a:r>
              <a:rPr lang="zh-CN" altLang="zh-CN" sz="2100" b="1" dirty="0" smtClean="0">
                <a:latin typeface="宋体" pitchFamily="2" charset="-122"/>
                <a:ea typeface="宋体" pitchFamily="2" charset="-122"/>
              </a:rPr>
              <a:t>日本，严重损害了中国的利益</a:t>
            </a:r>
            <a:r>
              <a:rPr lang="zh-CN" altLang="zh-CN" sz="2000" dirty="0" smtClean="0">
                <a:latin typeface="宋体" pitchFamily="2" charset="-122"/>
                <a:ea typeface="宋体" pitchFamily="2" charset="-122"/>
              </a:rPr>
              <a:t>。此消息传到中国后，北京学生群情激愤，学生、工商业者、教育界和许多爱国团体纷纷通电，斥责日本的无礼行径，并且要求中国政府坚持国家主权。</a:t>
            </a:r>
          </a:p>
          <a:p>
            <a:pPr marL="0" indent="360000" algn="just">
              <a:lnSpc>
                <a:spcPct val="110000"/>
              </a:lnSpc>
              <a:buNone/>
            </a:pPr>
            <a:r>
              <a:rPr lang="en-US" altLang="zh-CN" sz="2000" b="1" dirty="0" smtClean="0">
                <a:latin typeface="宋体" pitchFamily="2" charset="-122"/>
                <a:ea typeface="宋体" pitchFamily="2" charset="-122"/>
              </a:rPr>
              <a:t>1919</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5</a:t>
            </a:r>
            <a:r>
              <a:rPr lang="zh-CN" altLang="zh-CN" sz="2000" b="1" dirty="0" smtClean="0">
                <a:latin typeface="宋体" pitchFamily="2" charset="-122"/>
                <a:ea typeface="宋体" pitchFamily="2" charset="-122"/>
              </a:rPr>
              <a:t>月</a:t>
            </a:r>
            <a:r>
              <a:rPr lang="en-US" altLang="zh-CN" sz="2000" b="1" dirty="0" smtClean="0">
                <a:latin typeface="宋体" pitchFamily="2" charset="-122"/>
                <a:ea typeface="宋体" pitchFamily="2" charset="-122"/>
              </a:rPr>
              <a:t>1</a:t>
            </a:r>
            <a:r>
              <a:rPr lang="zh-CN" altLang="zh-CN" sz="2000" b="1" dirty="0" smtClean="0">
                <a:latin typeface="宋体" pitchFamily="2" charset="-122"/>
                <a:ea typeface="宋体" pitchFamily="2" charset="-122"/>
              </a:rPr>
              <a:t>日，北京大学的一些学生获悉巴黎和会拒绝中国要求的消息。当天，学生代表就在北大西斋饭厅召开紧急会议，决定</a:t>
            </a:r>
            <a:r>
              <a:rPr lang="en-US" altLang="zh-CN" sz="2000" b="1" dirty="0" smtClean="0">
                <a:latin typeface="宋体" pitchFamily="2" charset="-122"/>
                <a:ea typeface="宋体" pitchFamily="2" charset="-122"/>
              </a:rPr>
              <a:t>1919</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5</a:t>
            </a:r>
            <a:r>
              <a:rPr lang="zh-CN" altLang="zh-CN" sz="2000" b="1" dirty="0" smtClean="0">
                <a:latin typeface="宋体" pitchFamily="2" charset="-122"/>
                <a:ea typeface="宋体" pitchFamily="2" charset="-122"/>
              </a:rPr>
              <a:t>月</a:t>
            </a:r>
            <a:r>
              <a:rPr lang="en-US" altLang="zh-CN" sz="2000" b="1" dirty="0" smtClean="0">
                <a:latin typeface="宋体" pitchFamily="2" charset="-122"/>
                <a:ea typeface="宋体" pitchFamily="2" charset="-122"/>
              </a:rPr>
              <a:t>3</a:t>
            </a:r>
            <a:r>
              <a:rPr lang="zh-CN" altLang="zh-CN" sz="2000" b="1" dirty="0" smtClean="0">
                <a:latin typeface="宋体" pitchFamily="2" charset="-122"/>
                <a:ea typeface="宋体" pitchFamily="2" charset="-122"/>
              </a:rPr>
              <a:t>日在北大法科大礼堂举行全体学生临时大会</a:t>
            </a:r>
            <a:r>
              <a:rPr lang="zh-CN" altLang="zh-CN" sz="2000" dirty="0" smtClean="0">
                <a:latin typeface="宋体" pitchFamily="2" charset="-122"/>
                <a:ea typeface="宋体" pitchFamily="2" charset="-122"/>
              </a:rPr>
              <a:t>。</a:t>
            </a:r>
            <a:r>
              <a:rPr lang="en-US" altLang="zh-CN" sz="2000" b="1" dirty="0" smtClean="0">
                <a:solidFill>
                  <a:srgbClr val="C00000"/>
                </a:solidFill>
                <a:latin typeface="宋体" pitchFamily="2" charset="-122"/>
                <a:ea typeface="宋体" pitchFamily="2" charset="-122"/>
              </a:rPr>
              <a:t>1919</a:t>
            </a:r>
            <a:r>
              <a:rPr lang="zh-CN" altLang="zh-CN" sz="2000" b="1" dirty="0" smtClean="0">
                <a:solidFill>
                  <a:srgbClr val="C00000"/>
                </a:solidFill>
                <a:latin typeface="宋体" pitchFamily="2" charset="-122"/>
                <a:ea typeface="宋体" pitchFamily="2" charset="-122"/>
              </a:rPr>
              <a:t>年</a:t>
            </a:r>
            <a:r>
              <a:rPr lang="en-US" altLang="zh-CN" sz="2000" b="1" dirty="0" smtClean="0">
                <a:solidFill>
                  <a:srgbClr val="C00000"/>
                </a:solidFill>
                <a:latin typeface="宋体" pitchFamily="2" charset="-122"/>
                <a:ea typeface="宋体" pitchFamily="2" charset="-122"/>
              </a:rPr>
              <a:t>5</a:t>
            </a:r>
            <a:r>
              <a:rPr lang="zh-CN" altLang="zh-CN" sz="2000" b="1" dirty="0" smtClean="0">
                <a:solidFill>
                  <a:srgbClr val="C00000"/>
                </a:solidFill>
                <a:latin typeface="宋体" pitchFamily="2" charset="-122"/>
                <a:ea typeface="宋体" pitchFamily="2" charset="-122"/>
              </a:rPr>
              <a:t>月</a:t>
            </a:r>
            <a:r>
              <a:rPr lang="en-US" altLang="zh-CN" sz="2000" b="1" dirty="0" smtClean="0">
                <a:solidFill>
                  <a:srgbClr val="C00000"/>
                </a:solidFill>
                <a:latin typeface="宋体" pitchFamily="2" charset="-122"/>
                <a:ea typeface="宋体" pitchFamily="2" charset="-122"/>
              </a:rPr>
              <a:t>3</a:t>
            </a:r>
            <a:r>
              <a:rPr lang="zh-CN" altLang="zh-CN" sz="2000" b="1" dirty="0" smtClean="0">
                <a:solidFill>
                  <a:srgbClr val="C00000"/>
                </a:solidFill>
                <a:latin typeface="宋体" pitchFamily="2" charset="-122"/>
                <a:ea typeface="宋体" pitchFamily="2" charset="-122"/>
              </a:rPr>
              <a:t>日晚，北京大学学生举行大会，北京高等师范学校、法政专门学校、高等工业学校等学校也有代表参加。学生代表发言，情绪激昂，号召大家奋起救国</a:t>
            </a:r>
            <a:r>
              <a:rPr lang="zh-CN" altLang="zh-CN" sz="2000" dirty="0" smtClean="0">
                <a:latin typeface="宋体" pitchFamily="2" charset="-122"/>
                <a:ea typeface="宋体" pitchFamily="2" charset="-122"/>
              </a:rPr>
              <a:t>。</a:t>
            </a:r>
            <a:endParaRPr lang="zh-CN" altLang="en-US" sz="20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3</a:t>
            </a:r>
            <a:r>
              <a:rPr lang="zh-CN" altLang="en-US" sz="2600" b="1" dirty="0" smtClean="0">
                <a:latin typeface="华文琥珀" pitchFamily="2" charset="-122"/>
                <a:ea typeface="华文琥珀" pitchFamily="2" charset="-122"/>
              </a:rPr>
              <a:t>、</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五四运动</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直接影响了中国共产党的诞生和发展</a:t>
            </a:r>
            <a:endParaRPr lang="zh-CN" altLang="en-US" sz="2600" b="1" dirty="0" smtClean="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lnSpc>
                <a:spcPct val="110000"/>
              </a:lnSpc>
              <a:spcBef>
                <a:spcPts val="0"/>
              </a:spcBef>
              <a:buFontTx/>
              <a:buNone/>
              <a:defRPr/>
            </a:pPr>
            <a:r>
              <a:rPr lang="en-US" altLang="zh-CN" sz="1800" b="1" dirty="0" smtClean="0">
                <a:latin typeface="宋体" pitchFamily="2" charset="-122"/>
                <a:ea typeface="宋体" pitchFamily="2" charset="-122"/>
              </a:rPr>
              <a:t>1</a:t>
            </a:r>
            <a:r>
              <a:rPr lang="zh-CN" altLang="en-US" sz="1800" b="1" dirty="0" smtClean="0">
                <a:latin typeface="宋体" pitchFamily="2" charset="-122"/>
                <a:ea typeface="宋体" pitchFamily="2" charset="-122"/>
              </a:rPr>
              <a:t>）五四运动</a:t>
            </a:r>
            <a:endParaRPr lang="en-US" altLang="zh-CN" sz="1800" b="1" dirty="0" smtClean="0">
              <a:latin typeface="宋体" pitchFamily="2" charset="-122"/>
              <a:ea typeface="宋体" pitchFamily="2" charset="-122"/>
            </a:endParaRPr>
          </a:p>
          <a:p>
            <a:pPr marL="0" indent="360000" algn="just">
              <a:lnSpc>
                <a:spcPct val="110000"/>
              </a:lnSpc>
              <a:spcBef>
                <a:spcPts val="0"/>
              </a:spcBef>
              <a:buNone/>
            </a:pPr>
            <a:r>
              <a:rPr lang="en-US" altLang="zh-CN" sz="1800" dirty="0" smtClean="0">
                <a:latin typeface="宋体" pitchFamily="2" charset="-122"/>
                <a:ea typeface="宋体" pitchFamily="2" charset="-122"/>
              </a:rPr>
              <a:t>1919</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5</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4</a:t>
            </a:r>
            <a:r>
              <a:rPr lang="zh-CN" altLang="zh-CN" sz="1800" dirty="0" smtClean="0">
                <a:latin typeface="宋体" pitchFamily="2" charset="-122"/>
                <a:ea typeface="宋体" pitchFamily="2" charset="-122"/>
              </a:rPr>
              <a:t>日下午，北京三所高校的</a:t>
            </a:r>
            <a:r>
              <a:rPr lang="en-US" altLang="zh-CN" sz="1800" dirty="0" smtClean="0">
                <a:latin typeface="宋体" pitchFamily="2" charset="-122"/>
                <a:ea typeface="宋体" pitchFamily="2" charset="-122"/>
              </a:rPr>
              <a:t>3000</a:t>
            </a:r>
            <a:r>
              <a:rPr lang="zh-CN" altLang="zh-CN" sz="1800" dirty="0" smtClean="0">
                <a:latin typeface="宋体" pitchFamily="2" charset="-122"/>
                <a:ea typeface="宋体" pitchFamily="2" charset="-122"/>
              </a:rPr>
              <a:t>多名学生代表冲破军警阻挠，云集天安门，北京高等师范学校最早到达天安门。他们打出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誓死力争，还我青岛</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收回山东权利</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拒绝在巴黎和约上签字</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废除二十一条</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抵制日货</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宁肯玉碎，勿为瓦全</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外争主权，内除国贼</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等口号，并且要求惩办交通总长曹汝霖、币制局总裁陆宗舆、驻日公使章宗祥，学生游行队伍移至曹宅，痛打了章宗祥，北京高等师范学校数理部的</a:t>
            </a:r>
            <a:r>
              <a:rPr lang="zh-CN" altLang="zh-CN" sz="1800" b="1" dirty="0" smtClean="0">
                <a:latin typeface="宋体" pitchFamily="2" charset="-122"/>
                <a:ea typeface="宋体" pitchFamily="2" charset="-122"/>
              </a:rPr>
              <a:t>匡互生</a:t>
            </a:r>
            <a:r>
              <a:rPr lang="zh-CN" altLang="zh-CN" sz="1800" dirty="0" smtClean="0">
                <a:latin typeface="宋体" pitchFamily="2" charset="-122"/>
                <a:ea typeface="宋体" pitchFamily="2" charset="-122"/>
              </a:rPr>
              <a:t>第一个冲进曹宅，并带头火烧曹宅，引发</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火烧赵家楼</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事件。</a:t>
            </a:r>
            <a:r>
              <a:rPr lang="zh-CN" altLang="zh-CN" sz="1800" b="1" dirty="0" smtClean="0">
                <a:latin typeface="宋体" pitchFamily="2" charset="-122"/>
                <a:ea typeface="宋体" pitchFamily="2" charset="-122"/>
              </a:rPr>
              <a:t>随后，军警出面控制事态，并逮捕了学生代表</a:t>
            </a:r>
            <a:r>
              <a:rPr lang="en-US" altLang="zh-CN" sz="1800" b="1" dirty="0" smtClean="0">
                <a:latin typeface="宋体" pitchFamily="2" charset="-122"/>
                <a:ea typeface="宋体" pitchFamily="2" charset="-122"/>
              </a:rPr>
              <a:t>32</a:t>
            </a:r>
            <a:r>
              <a:rPr lang="zh-CN" altLang="zh-CN" sz="1800" b="1" dirty="0" smtClean="0">
                <a:latin typeface="宋体" pitchFamily="2" charset="-122"/>
                <a:ea typeface="宋体" pitchFamily="2" charset="-122"/>
              </a:rPr>
              <a:t>人</a:t>
            </a:r>
            <a:r>
              <a:rPr lang="zh-CN" altLang="zh-CN" sz="1800" dirty="0" smtClean="0">
                <a:latin typeface="宋体" pitchFamily="2" charset="-122"/>
                <a:ea typeface="宋体" pitchFamily="2" charset="-122"/>
              </a:rPr>
              <a:t>。随后天津、上海、南京、杭州、重庆、南昌、武汉、长沙、厦门、济南、开封、太原等地学生、工人也给予支持。截至</a:t>
            </a:r>
            <a:r>
              <a:rPr lang="en-US" altLang="zh-CN" sz="1800" dirty="0" smtClean="0">
                <a:latin typeface="宋体" pitchFamily="2" charset="-122"/>
                <a:ea typeface="宋体" pitchFamily="2" charset="-122"/>
              </a:rPr>
              <a:t>6</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4</a:t>
            </a:r>
            <a:r>
              <a:rPr lang="zh-CN" altLang="zh-CN" sz="1800" dirty="0" smtClean="0">
                <a:latin typeface="宋体" pitchFamily="2" charset="-122"/>
                <a:ea typeface="宋体" pitchFamily="2" charset="-122"/>
              </a:rPr>
              <a:t>日，逮捕学生</a:t>
            </a:r>
            <a:r>
              <a:rPr lang="en-US" altLang="zh-CN" sz="1800" dirty="0" smtClean="0">
                <a:latin typeface="宋体" pitchFamily="2" charset="-122"/>
                <a:ea typeface="宋体" pitchFamily="2" charset="-122"/>
              </a:rPr>
              <a:t>800</a:t>
            </a:r>
            <a:r>
              <a:rPr lang="zh-CN" altLang="zh-CN" sz="1800" dirty="0" smtClean="0">
                <a:latin typeface="宋体" pitchFamily="2" charset="-122"/>
                <a:ea typeface="宋体" pitchFamily="2" charset="-122"/>
              </a:rPr>
              <a:t>余人，由此引发了新一轮的大规模抗议活动。</a:t>
            </a:r>
          </a:p>
          <a:p>
            <a:pPr marL="0" indent="360000" algn="just">
              <a:lnSpc>
                <a:spcPct val="110000"/>
              </a:lnSpc>
              <a:spcBef>
                <a:spcPts val="0"/>
              </a:spcBef>
              <a:buNone/>
            </a:pPr>
            <a:r>
              <a:rPr lang="en-US" altLang="zh-CN" sz="1800" b="1" dirty="0" smtClean="0">
                <a:latin typeface="宋体" pitchFamily="2" charset="-122"/>
                <a:ea typeface="宋体" pitchFamily="2" charset="-122"/>
              </a:rPr>
              <a:t>1919</a:t>
            </a:r>
            <a:r>
              <a:rPr lang="zh-CN" altLang="zh-CN" sz="1800" b="1" dirty="0" smtClean="0">
                <a:latin typeface="宋体" pitchFamily="2" charset="-122"/>
                <a:ea typeface="宋体" pitchFamily="2" charset="-122"/>
              </a:rPr>
              <a:t>年</a:t>
            </a:r>
            <a:r>
              <a:rPr lang="en-US" altLang="zh-CN" sz="1800" b="1" dirty="0" smtClean="0">
                <a:latin typeface="宋体" pitchFamily="2" charset="-122"/>
                <a:ea typeface="宋体" pitchFamily="2" charset="-122"/>
              </a:rPr>
              <a:t>5</a:t>
            </a:r>
            <a:r>
              <a:rPr lang="zh-CN" altLang="zh-CN" sz="1800" b="1" dirty="0" smtClean="0">
                <a:latin typeface="宋体" pitchFamily="2" charset="-122"/>
                <a:ea typeface="宋体" pitchFamily="2" charset="-122"/>
              </a:rPr>
              <a:t>月</a:t>
            </a:r>
            <a:r>
              <a:rPr lang="en-US" altLang="zh-CN" sz="1800" b="1" dirty="0" smtClean="0">
                <a:latin typeface="宋体" pitchFamily="2" charset="-122"/>
                <a:ea typeface="宋体" pitchFamily="2" charset="-122"/>
              </a:rPr>
              <a:t>4</a:t>
            </a:r>
            <a:r>
              <a:rPr lang="zh-CN" altLang="zh-CN" sz="1800" b="1" dirty="0" smtClean="0">
                <a:latin typeface="宋体" pitchFamily="2" charset="-122"/>
                <a:ea typeface="宋体" pitchFamily="2" charset="-122"/>
              </a:rPr>
              <a:t>日，在北京发生的一场以青年学生为主，广大群众、市民、工商人士等阶层共同参与的，通过示威游行、请愿、演讲、罢课、罢工、暴力对抗政府等多种形式进行的爱国运动，</a:t>
            </a:r>
            <a:r>
              <a:rPr lang="zh-CN" altLang="zh-CN" sz="1800" b="1" dirty="0" smtClean="0">
                <a:solidFill>
                  <a:srgbClr val="FF0000"/>
                </a:solidFill>
                <a:latin typeface="宋体" pitchFamily="2" charset="-122"/>
                <a:ea typeface="宋体" pitchFamily="2" charset="-122"/>
              </a:rPr>
              <a:t>这是中国人民彻底的反对帝国主义、封建主义的爱国运动，称</a:t>
            </a:r>
            <a:r>
              <a:rPr lang="en-US" altLang="zh-CN" sz="1800" b="1" dirty="0" smtClean="0">
                <a:solidFill>
                  <a:srgbClr val="FF0000"/>
                </a:solidFill>
                <a:latin typeface="宋体" pitchFamily="2" charset="-122"/>
                <a:ea typeface="宋体" pitchFamily="2" charset="-122"/>
              </a:rPr>
              <a:t>“</a:t>
            </a:r>
            <a:r>
              <a:rPr lang="zh-CN" altLang="zh-CN" sz="1800" b="1" dirty="0" smtClean="0">
                <a:solidFill>
                  <a:srgbClr val="FF0000"/>
                </a:solidFill>
                <a:latin typeface="宋体" pitchFamily="2" charset="-122"/>
                <a:ea typeface="宋体" pitchFamily="2" charset="-122"/>
              </a:rPr>
              <a:t>五四运动</a:t>
            </a:r>
            <a:r>
              <a:rPr lang="en-US" altLang="zh-CN" sz="1800" b="1" dirty="0" smtClean="0">
                <a:solidFill>
                  <a:srgbClr val="FF0000"/>
                </a:solidFill>
                <a:latin typeface="宋体" pitchFamily="2" charset="-122"/>
                <a:ea typeface="宋体" pitchFamily="2" charset="-122"/>
              </a:rPr>
              <a:t>”</a:t>
            </a:r>
            <a:r>
              <a:rPr lang="zh-CN" altLang="zh-CN" sz="1800" b="1" dirty="0" smtClean="0">
                <a:latin typeface="宋体" pitchFamily="2" charset="-122"/>
                <a:ea typeface="宋体" pitchFamily="2" charset="-122"/>
              </a:rPr>
              <a:t>。</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3</a:t>
            </a:r>
            <a:r>
              <a:rPr lang="zh-CN" altLang="en-US" sz="2600" b="1" dirty="0" smtClean="0">
                <a:latin typeface="华文琥珀" pitchFamily="2" charset="-122"/>
                <a:ea typeface="华文琥珀" pitchFamily="2" charset="-122"/>
              </a:rPr>
              <a:t>、</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五四运动</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直接影响了中国共产党的诞生和发展</a:t>
            </a:r>
            <a:endParaRPr lang="zh-CN" altLang="en-US" sz="2600" b="1" dirty="0" smtClean="0">
              <a:latin typeface="华文琥珀" pitchFamily="2" charset="-122"/>
              <a:ea typeface="华文琥珀" pitchFamily="2" charset="-122"/>
            </a:endParaRPr>
          </a:p>
        </p:txBody>
      </p:sp>
      <p:sp>
        <p:nvSpPr>
          <p:cNvPr id="9" name="Rectangle 4"/>
          <p:cNvSpPr txBox="1">
            <a:spLocks noChangeArrowheads="1"/>
          </p:cNvSpPr>
          <p:nvPr/>
        </p:nvSpPr>
        <p:spPr>
          <a:xfrm>
            <a:off x="2195736" y="116633"/>
            <a:ext cx="6768752" cy="864096"/>
          </a:xfrm>
          <a:prstGeom prst="rect">
            <a:avLst/>
          </a:prstGeom>
        </p:spPr>
        <p:txBody>
          <a:bodyPr vert="horz" anchor="b">
            <a:normAutofit fontScale="97500"/>
          </a:bodyPr>
          <a:lstStyle/>
          <a:p>
            <a:pPr lvl="0" algn="just">
              <a:spcBef>
                <a:spcPct val="0"/>
              </a:spcBef>
              <a:defRPr/>
            </a:pPr>
            <a:r>
              <a:rPr lang="zh-CN" altLang="en-US" sz="3600" b="1" dirty="0" smtClean="0">
                <a:effectLst>
                  <a:outerShdw blurRad="53975" dist="22860" dir="5400000" algn="tl" rotWithShape="0">
                    <a:srgbClr val="000000">
                      <a:alpha val="55000"/>
                    </a:srgbClr>
                  </a:outerShdw>
                </a:effectLst>
                <a:latin typeface="+mj-ea"/>
                <a:ea typeface="+mj-ea"/>
                <a:cs typeface="+mj-cs"/>
              </a:rPr>
              <a:t>一、</a:t>
            </a:r>
            <a:r>
              <a:rPr lang="zh-CN" altLang="zh-CN" sz="3600" b="1" dirty="0" smtClean="0">
                <a:effectLst>
                  <a:outerShdw blurRad="53975" dist="22860" dir="5400000" algn="tl" rotWithShape="0">
                    <a:srgbClr val="000000">
                      <a:alpha val="55000"/>
                    </a:srgbClr>
                  </a:outerShdw>
                </a:effectLst>
                <a:latin typeface="+mj-ea"/>
                <a:ea typeface="+mj-ea"/>
                <a:cs typeface="+mj-cs"/>
              </a:rPr>
              <a:t>时代呼唤一个伟大的政党</a:t>
            </a:r>
            <a:endParaRPr lang="zh-CN" altLang="en-US" sz="3600" b="1" dirty="0" smtClean="0">
              <a:effectLst>
                <a:outerShdw blurRad="53975" dist="22860" dir="5400000" algn="tl" rotWithShape="0">
                  <a:srgbClr val="000000">
                    <a:alpha val="55000"/>
                  </a:srgbClr>
                </a:outerShdw>
              </a:effectLst>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536503"/>
          </a:xfrm>
        </p:spPr>
        <p:txBody>
          <a:bodyPr>
            <a:normAutofit/>
          </a:bodyPr>
          <a:lstStyle/>
          <a:p>
            <a:pPr marL="0" indent="360000" algn="just">
              <a:buFontTx/>
              <a:buNone/>
              <a:defRPr/>
            </a:pPr>
            <a:r>
              <a:rPr lang="en-US" altLang="zh-CN" sz="2200" b="1" dirty="0" smtClean="0">
                <a:latin typeface="宋体" pitchFamily="2" charset="-122"/>
                <a:ea typeface="宋体" pitchFamily="2" charset="-122"/>
              </a:rPr>
              <a:t>2</a:t>
            </a:r>
            <a:r>
              <a:rPr lang="zh-CN" altLang="en-US" sz="2200" b="1" dirty="0" smtClean="0">
                <a:latin typeface="宋体" pitchFamily="2" charset="-122"/>
                <a:ea typeface="宋体" pitchFamily="2" charset="-122"/>
              </a:rPr>
              <a:t>）五四运动主要成员</a:t>
            </a:r>
            <a:endParaRPr lang="en-US" altLang="zh-CN" sz="2200" b="1" dirty="0" smtClean="0">
              <a:latin typeface="宋体" pitchFamily="2" charset="-122"/>
              <a:ea typeface="宋体" pitchFamily="2" charset="-122"/>
            </a:endParaRPr>
          </a:p>
          <a:p>
            <a:pPr marL="0" indent="360000" algn="just">
              <a:buNone/>
            </a:pPr>
            <a:r>
              <a:rPr lang="en-US" altLang="zh-CN" sz="2200" b="1" dirty="0" smtClean="0">
                <a:latin typeface="宋体" pitchFamily="2" charset="-122"/>
                <a:ea typeface="宋体" pitchFamily="2" charset="-122"/>
              </a:rPr>
              <a:t>A.</a:t>
            </a:r>
            <a:r>
              <a:rPr lang="zh-CN" altLang="en-US" sz="2200" b="1" dirty="0" smtClean="0">
                <a:latin typeface="宋体" pitchFamily="2" charset="-122"/>
                <a:ea typeface="宋体" pitchFamily="2" charset="-122"/>
              </a:rPr>
              <a:t>重要领导成员</a:t>
            </a:r>
            <a:endParaRPr lang="en-US" altLang="zh-CN" sz="2200" b="1" dirty="0" smtClean="0">
              <a:latin typeface="宋体" pitchFamily="2" charset="-122"/>
              <a:ea typeface="宋体" pitchFamily="2" charset="-122"/>
            </a:endParaRPr>
          </a:p>
          <a:p>
            <a:pPr marL="0" indent="360000" algn="just">
              <a:buNone/>
            </a:pPr>
            <a:r>
              <a:rPr lang="zh-CN" altLang="zh-CN" sz="2200" b="1" dirty="0" smtClean="0">
                <a:latin typeface="宋体" pitchFamily="2" charset="-122"/>
                <a:ea typeface="宋体" pitchFamily="2" charset="-122"/>
              </a:rPr>
              <a:t>胡</a:t>
            </a:r>
            <a:r>
              <a:rPr lang="en-US" altLang="zh-CN" sz="2200" b="1" dirty="0" smtClean="0">
                <a:latin typeface="宋体" pitchFamily="2" charset="-122"/>
                <a:ea typeface="宋体" pitchFamily="2" charset="-122"/>
              </a:rPr>
              <a:t>  </a:t>
            </a:r>
            <a:r>
              <a:rPr lang="zh-CN" altLang="zh-CN" sz="2200" b="1" dirty="0" smtClean="0">
                <a:latin typeface="宋体" pitchFamily="2" charset="-122"/>
                <a:ea typeface="宋体" pitchFamily="2" charset="-122"/>
              </a:rPr>
              <a:t>适</a:t>
            </a:r>
            <a:r>
              <a:rPr lang="zh-CN" altLang="zh-CN" sz="2200" dirty="0" smtClean="0">
                <a:latin typeface="宋体" pitchFamily="2" charset="-122"/>
                <a:ea typeface="宋体" pitchFamily="2" charset="-122"/>
              </a:rPr>
              <a:t>（</a:t>
            </a:r>
            <a:r>
              <a:rPr lang="en-US" altLang="zh-CN" sz="2200" dirty="0" smtClean="0">
                <a:latin typeface="宋体" pitchFamily="2" charset="-122"/>
                <a:ea typeface="宋体" pitchFamily="2" charset="-122"/>
              </a:rPr>
              <a:t>1891-1962</a:t>
            </a:r>
            <a:r>
              <a:rPr lang="zh-CN" altLang="zh-CN" sz="2200" dirty="0" smtClean="0">
                <a:latin typeface="宋体" pitchFamily="2" charset="-122"/>
                <a:ea typeface="宋体" pitchFamily="2" charset="-122"/>
              </a:rPr>
              <a:t>），中国近代著名学者、诗人、历史家、文学家，哲学家。因提倡文学革命而成为新文化运动的领袖之一。</a:t>
            </a:r>
          </a:p>
          <a:p>
            <a:pPr marL="0" indent="360000" algn="just">
              <a:buNone/>
            </a:pPr>
            <a:r>
              <a:rPr lang="zh-CN" altLang="zh-CN" sz="2200" b="1" dirty="0" smtClean="0">
                <a:latin typeface="宋体" pitchFamily="2" charset="-122"/>
                <a:ea typeface="宋体" pitchFamily="2" charset="-122"/>
              </a:rPr>
              <a:t>梁启超</a:t>
            </a:r>
            <a:r>
              <a:rPr lang="zh-CN" altLang="zh-CN" sz="2200" dirty="0" smtClean="0">
                <a:latin typeface="宋体" pitchFamily="2" charset="-122"/>
                <a:ea typeface="宋体" pitchFamily="2" charset="-122"/>
              </a:rPr>
              <a:t>（</a:t>
            </a:r>
            <a:r>
              <a:rPr lang="en-US" altLang="zh-CN" sz="2200" dirty="0" smtClean="0">
                <a:latin typeface="宋体" pitchFamily="2" charset="-122"/>
                <a:ea typeface="宋体" pitchFamily="2" charset="-122"/>
              </a:rPr>
              <a:t>1873-1929</a:t>
            </a:r>
            <a:r>
              <a:rPr lang="zh-CN" altLang="zh-CN" sz="2200" dirty="0" smtClean="0">
                <a:latin typeface="宋体" pitchFamily="2" charset="-122"/>
                <a:ea typeface="宋体" pitchFamily="2" charset="-122"/>
              </a:rPr>
              <a:t>），中国近代民主维新人士。</a:t>
            </a:r>
          </a:p>
          <a:p>
            <a:pPr marL="0" indent="360000" algn="just">
              <a:buNone/>
            </a:pPr>
            <a:r>
              <a:rPr lang="zh-CN" altLang="zh-CN" sz="2200" b="1" dirty="0" smtClean="0">
                <a:solidFill>
                  <a:srgbClr val="FF0000"/>
                </a:solidFill>
                <a:latin typeface="宋体" pitchFamily="2" charset="-122"/>
                <a:ea typeface="宋体" pitchFamily="2" charset="-122"/>
              </a:rPr>
              <a:t>陈独秀（</a:t>
            </a:r>
            <a:r>
              <a:rPr lang="en-US" altLang="zh-CN" sz="2200" b="1" dirty="0" smtClean="0">
                <a:solidFill>
                  <a:srgbClr val="FF0000"/>
                </a:solidFill>
                <a:latin typeface="宋体" pitchFamily="2" charset="-122"/>
                <a:ea typeface="宋体" pitchFamily="2" charset="-122"/>
              </a:rPr>
              <a:t>1879-1942</a:t>
            </a:r>
            <a:r>
              <a:rPr lang="zh-CN" altLang="zh-CN" sz="2200" b="1" dirty="0" smtClean="0">
                <a:solidFill>
                  <a:srgbClr val="FF0000"/>
                </a:solidFill>
                <a:latin typeface="宋体" pitchFamily="2" charset="-122"/>
                <a:ea typeface="宋体" pitchFamily="2" charset="-122"/>
              </a:rPr>
              <a:t>），新文化运动的倡导者之一，中国共产党的创始人和早期的主要领导人之一。</a:t>
            </a:r>
          </a:p>
          <a:p>
            <a:pPr marL="0" indent="360000" algn="just">
              <a:buNone/>
            </a:pPr>
            <a:r>
              <a:rPr lang="zh-CN" altLang="zh-CN" sz="2200" b="1" dirty="0" smtClean="0">
                <a:latin typeface="宋体" pitchFamily="2" charset="-122"/>
                <a:ea typeface="宋体" pitchFamily="2" charset="-122"/>
              </a:rPr>
              <a:t>林长民</a:t>
            </a:r>
            <a:r>
              <a:rPr lang="zh-CN" altLang="zh-CN" sz="2200" dirty="0" smtClean="0">
                <a:latin typeface="宋体" pitchFamily="2" charset="-122"/>
                <a:ea typeface="宋体" pitchFamily="2" charset="-122"/>
              </a:rPr>
              <a:t>（</a:t>
            </a:r>
            <a:r>
              <a:rPr lang="en-US" altLang="zh-CN" sz="2200" dirty="0" smtClean="0">
                <a:latin typeface="宋体" pitchFamily="2" charset="-122"/>
                <a:ea typeface="宋体" pitchFamily="2" charset="-122"/>
              </a:rPr>
              <a:t>1876-1925</a:t>
            </a:r>
            <a:r>
              <a:rPr lang="zh-CN" altLang="zh-CN" sz="2200" dirty="0" smtClean="0">
                <a:latin typeface="宋体" pitchFamily="2" charset="-122"/>
                <a:ea typeface="宋体" pitchFamily="2" charset="-122"/>
              </a:rPr>
              <a:t>），国民外交协会理事。</a:t>
            </a:r>
          </a:p>
          <a:p>
            <a:pPr marL="0" indent="360000" algn="just">
              <a:buNone/>
            </a:pPr>
            <a:r>
              <a:rPr lang="zh-CN" altLang="zh-CN" sz="2200" b="1" dirty="0" smtClean="0">
                <a:solidFill>
                  <a:srgbClr val="FF0000"/>
                </a:solidFill>
                <a:latin typeface="宋体" pitchFamily="2" charset="-122"/>
                <a:ea typeface="宋体" pitchFamily="2" charset="-122"/>
              </a:rPr>
              <a:t>李大钊（</a:t>
            </a:r>
            <a:r>
              <a:rPr lang="en-US" altLang="zh-CN" sz="2200" b="1" dirty="0" smtClean="0">
                <a:solidFill>
                  <a:srgbClr val="FF0000"/>
                </a:solidFill>
                <a:latin typeface="宋体" pitchFamily="2" charset="-122"/>
                <a:ea typeface="宋体" pitchFamily="2" charset="-122"/>
              </a:rPr>
              <a:t>1889-1927</a:t>
            </a:r>
            <a:r>
              <a:rPr lang="zh-CN" altLang="zh-CN" sz="2200" b="1" dirty="0" smtClean="0">
                <a:solidFill>
                  <a:srgbClr val="FF0000"/>
                </a:solidFill>
                <a:latin typeface="宋体" pitchFamily="2" charset="-122"/>
                <a:ea typeface="宋体" pitchFamily="2" charset="-122"/>
              </a:rPr>
              <a:t>），新文化运动的倡导者之一，中国共产党的创始人和早期的主要领导人之一。</a:t>
            </a:r>
          </a:p>
          <a:p>
            <a:pPr marL="0" indent="360000" algn="just">
              <a:buNone/>
            </a:pPr>
            <a:r>
              <a:rPr lang="zh-CN" altLang="zh-CN" sz="2200" b="1" dirty="0" smtClean="0">
                <a:latin typeface="宋体" pitchFamily="2" charset="-122"/>
                <a:ea typeface="宋体" pitchFamily="2" charset="-122"/>
              </a:rPr>
              <a:t>蔡元培</a:t>
            </a:r>
            <a:r>
              <a:rPr lang="zh-CN" altLang="zh-CN" sz="2200" dirty="0" smtClean="0">
                <a:latin typeface="宋体" pitchFamily="2" charset="-122"/>
                <a:ea typeface="宋体" pitchFamily="2" charset="-122"/>
              </a:rPr>
              <a:t>（</a:t>
            </a:r>
            <a:r>
              <a:rPr lang="en-US" altLang="zh-CN" sz="2200" dirty="0" smtClean="0">
                <a:latin typeface="宋体" pitchFamily="2" charset="-122"/>
                <a:ea typeface="宋体" pitchFamily="2" charset="-122"/>
              </a:rPr>
              <a:t>1868-1940</a:t>
            </a:r>
            <a:r>
              <a:rPr lang="zh-CN" altLang="zh-CN" sz="2200" dirty="0" smtClean="0">
                <a:latin typeface="宋体" pitchFamily="2" charset="-122"/>
                <a:ea typeface="宋体" pitchFamily="2" charset="-122"/>
              </a:rPr>
              <a:t>），民主主义革命家和教育家，北京大学时任校长。</a:t>
            </a:r>
          </a:p>
          <a:p>
            <a:pPr marL="0" indent="360000" algn="just">
              <a:lnSpc>
                <a:spcPct val="110000"/>
              </a:lnSpc>
              <a:buNone/>
            </a:pPr>
            <a:endParaRPr lang="zh-CN" altLang="en-US" sz="20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3</a:t>
            </a:r>
            <a:r>
              <a:rPr lang="zh-CN" altLang="en-US" sz="2600" b="1" dirty="0" smtClean="0">
                <a:latin typeface="华文琥珀" pitchFamily="2" charset="-122"/>
                <a:ea typeface="华文琥珀" pitchFamily="2" charset="-122"/>
              </a:rPr>
              <a:t>、</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五四运动</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直接影响了中国共产党的诞生和发展</a:t>
            </a:r>
            <a:endParaRPr lang="zh-CN" altLang="en-US" sz="2600" b="1" dirty="0" smtClean="0">
              <a:latin typeface="华文琥珀" pitchFamily="2" charset="-122"/>
              <a:ea typeface="华文琥珀" pitchFamily="2" charset="-122"/>
            </a:endParaRPr>
          </a:p>
        </p:txBody>
      </p:sp>
      <p:sp>
        <p:nvSpPr>
          <p:cNvPr id="9" name="Rectangle 4"/>
          <p:cNvSpPr txBox="1">
            <a:spLocks noChangeArrowheads="1"/>
          </p:cNvSpPr>
          <p:nvPr/>
        </p:nvSpPr>
        <p:spPr>
          <a:xfrm>
            <a:off x="2195736" y="116633"/>
            <a:ext cx="6768752" cy="792088"/>
          </a:xfrm>
          <a:prstGeom prst="rect">
            <a:avLst/>
          </a:prstGeom>
        </p:spPr>
        <p:txBody>
          <a:bodyPr vert="horz" anchor="b">
            <a:normAutofit fontScale="97500"/>
          </a:bodyPr>
          <a:lstStyle/>
          <a:p>
            <a:pPr lvl="0" algn="just">
              <a:spcBef>
                <a:spcPct val="0"/>
              </a:spcBef>
              <a:defRPr/>
            </a:pPr>
            <a:r>
              <a:rPr lang="zh-CN" altLang="en-US" sz="3500" b="1" dirty="0" smtClean="0">
                <a:effectLst>
                  <a:outerShdw blurRad="53975" dist="22860" dir="5400000" algn="tl" rotWithShape="0">
                    <a:srgbClr val="000000">
                      <a:alpha val="55000"/>
                    </a:srgbClr>
                  </a:outerShdw>
                </a:effectLst>
                <a:latin typeface="+mj-ea"/>
                <a:ea typeface="+mj-ea"/>
                <a:cs typeface="+mj-cs"/>
              </a:rPr>
              <a:t>一、</a:t>
            </a:r>
            <a:r>
              <a:rPr lang="zh-CN" altLang="zh-CN" sz="3500" b="1" dirty="0" smtClean="0">
                <a:effectLst>
                  <a:outerShdw blurRad="53975" dist="22860" dir="5400000" algn="tl" rotWithShape="0">
                    <a:srgbClr val="000000">
                      <a:alpha val="55000"/>
                    </a:srgbClr>
                  </a:outerShdw>
                </a:effectLst>
                <a:latin typeface="+mj-ea"/>
                <a:ea typeface="+mj-ea"/>
                <a:cs typeface="+mj-cs"/>
              </a:rPr>
              <a:t>时代呼唤一个伟大的政党</a:t>
            </a:r>
            <a:endParaRPr lang="zh-CN" altLang="en-US" sz="3500" b="1" dirty="0" smtClean="0">
              <a:effectLst>
                <a:outerShdw blurRad="53975" dist="22860" dir="5400000" algn="tl" rotWithShape="0">
                  <a:srgbClr val="000000">
                    <a:alpha val="55000"/>
                  </a:srgbClr>
                </a:outerShdw>
              </a:effectLst>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608512"/>
          </a:xfrm>
        </p:spPr>
        <p:txBody>
          <a:bodyPr>
            <a:noAutofit/>
          </a:bodyPr>
          <a:lstStyle/>
          <a:p>
            <a:pPr marL="0" indent="360000" algn="just">
              <a:lnSpc>
                <a:spcPts val="1400"/>
              </a:lnSpc>
              <a:spcBef>
                <a:spcPts val="0"/>
              </a:spcBef>
              <a:buFontTx/>
              <a:buNone/>
              <a:defRPr/>
            </a:pPr>
            <a:r>
              <a:rPr lang="en-US" altLang="zh-CN" sz="1200" b="1" dirty="0" smtClean="0">
                <a:latin typeface="宋体" pitchFamily="2" charset="-122"/>
                <a:ea typeface="宋体" pitchFamily="2" charset="-122"/>
              </a:rPr>
              <a:t>2</a:t>
            </a:r>
            <a:r>
              <a:rPr lang="zh-CN" altLang="en-US" sz="1200" b="1" dirty="0" smtClean="0">
                <a:latin typeface="宋体" pitchFamily="2" charset="-122"/>
                <a:ea typeface="宋体" pitchFamily="2" charset="-122"/>
              </a:rPr>
              <a:t>）五四运动主要成员</a:t>
            </a:r>
            <a:endParaRPr lang="en-US" altLang="zh-CN" sz="1200" b="1" dirty="0" smtClean="0">
              <a:latin typeface="宋体" pitchFamily="2" charset="-122"/>
              <a:ea typeface="宋体" pitchFamily="2" charset="-122"/>
            </a:endParaRPr>
          </a:p>
          <a:p>
            <a:pPr marL="0" indent="360000" algn="just">
              <a:lnSpc>
                <a:spcPts val="1400"/>
              </a:lnSpc>
              <a:spcBef>
                <a:spcPts val="0"/>
              </a:spcBef>
              <a:buNone/>
            </a:pPr>
            <a:r>
              <a:rPr lang="en-US" altLang="zh-CN" sz="1200" b="1" dirty="0" smtClean="0">
                <a:latin typeface="宋体" pitchFamily="2" charset="-122"/>
                <a:ea typeface="宋体" pitchFamily="2" charset="-122"/>
              </a:rPr>
              <a:t>B.</a:t>
            </a:r>
            <a:r>
              <a:rPr lang="zh-CN" altLang="en-US" sz="1200" b="1" dirty="0" smtClean="0">
                <a:latin typeface="宋体" pitchFamily="2" charset="-122"/>
                <a:ea typeface="宋体" pitchFamily="2" charset="-122"/>
              </a:rPr>
              <a:t>主要成员</a:t>
            </a:r>
            <a:endParaRPr lang="en-US" altLang="zh-CN" sz="1200" b="1" dirty="0" smtClean="0">
              <a:latin typeface="宋体" pitchFamily="2" charset="-122"/>
              <a:ea typeface="宋体" pitchFamily="2" charset="-122"/>
            </a:endParaRPr>
          </a:p>
          <a:p>
            <a:pPr marL="0" indent="360000" algn="just">
              <a:lnSpc>
                <a:spcPts val="1400"/>
              </a:lnSpc>
              <a:spcBef>
                <a:spcPts val="0"/>
              </a:spcBef>
              <a:buNone/>
            </a:pPr>
            <a:r>
              <a:rPr lang="zh-CN" altLang="zh-CN" sz="1200" dirty="0" smtClean="0">
                <a:latin typeface="宋体" pitchFamily="2" charset="-122"/>
                <a:ea typeface="宋体" pitchFamily="2" charset="-122"/>
              </a:rPr>
              <a:t>傅斯年（</a:t>
            </a:r>
            <a:r>
              <a:rPr lang="en-US" altLang="zh-CN" sz="1200" dirty="0" smtClean="0">
                <a:latin typeface="宋体" pitchFamily="2" charset="-122"/>
                <a:ea typeface="宋体" pitchFamily="2" charset="-122"/>
              </a:rPr>
              <a:t>1896-1950</a:t>
            </a:r>
            <a:r>
              <a:rPr lang="zh-CN" altLang="zh-CN" sz="1200" dirty="0" smtClean="0">
                <a:latin typeface="宋体" pitchFamily="2" charset="-122"/>
                <a:ea typeface="宋体" pitchFamily="2" charset="-122"/>
              </a:rPr>
              <a:t>）。北京大学学生，五四游行总指挥。五四后游学柏林、伦敦等地。归国后致力于学术研究。曾任台湾大学校长。</a:t>
            </a:r>
          </a:p>
          <a:p>
            <a:pPr marL="0" indent="360000" algn="just">
              <a:lnSpc>
                <a:spcPts val="1400"/>
              </a:lnSpc>
              <a:spcBef>
                <a:spcPts val="0"/>
              </a:spcBef>
              <a:buNone/>
            </a:pPr>
            <a:r>
              <a:rPr lang="zh-CN" altLang="zh-CN" sz="1200" dirty="0" smtClean="0">
                <a:latin typeface="宋体" pitchFamily="2" charset="-122"/>
                <a:ea typeface="宋体" pitchFamily="2" charset="-122"/>
              </a:rPr>
              <a:t>罗家伦（</a:t>
            </a:r>
            <a:r>
              <a:rPr lang="en-US" altLang="zh-CN" sz="1200" dirty="0" smtClean="0">
                <a:latin typeface="宋体" pitchFamily="2" charset="-122"/>
                <a:ea typeface="宋体" pitchFamily="2" charset="-122"/>
              </a:rPr>
              <a:t>1896-1969</a:t>
            </a:r>
            <a:r>
              <a:rPr lang="zh-CN" altLang="zh-CN" sz="1200" dirty="0" smtClean="0">
                <a:latin typeface="宋体" pitchFamily="2" charset="-122"/>
                <a:ea typeface="宋体" pitchFamily="2" charset="-122"/>
              </a:rPr>
              <a:t>），北京大学学生，《北京学界全体宣言》起草人。倡导新文化运动、白话文运动。五四后留学海外，后来担任过国立中央大学校长、清华大学校长。逝世于台北。</a:t>
            </a:r>
          </a:p>
          <a:p>
            <a:pPr marL="0" indent="360000" algn="just">
              <a:lnSpc>
                <a:spcPts val="1400"/>
              </a:lnSpc>
              <a:spcBef>
                <a:spcPts val="0"/>
              </a:spcBef>
              <a:buNone/>
            </a:pPr>
            <a:r>
              <a:rPr lang="zh-CN" altLang="zh-CN" sz="1200" b="1" dirty="0" smtClean="0">
                <a:latin typeface="宋体" pitchFamily="2" charset="-122"/>
                <a:ea typeface="宋体" pitchFamily="2" charset="-122"/>
              </a:rPr>
              <a:t>张国焘</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1897-1979</a:t>
            </a:r>
            <a:r>
              <a:rPr lang="zh-CN" altLang="zh-CN" sz="1200" dirty="0" smtClean="0">
                <a:latin typeface="宋体" pitchFamily="2" charset="-122"/>
                <a:ea typeface="宋体" pitchFamily="2" charset="-122"/>
              </a:rPr>
              <a:t>），北京大学学生，北京学生联合会讲演部部长。后参与创建中国共产党，是中国共产党第一次全国代表大会代表。</a:t>
            </a:r>
          </a:p>
          <a:p>
            <a:pPr marL="0" indent="360000" algn="just">
              <a:lnSpc>
                <a:spcPts val="1400"/>
              </a:lnSpc>
              <a:spcBef>
                <a:spcPts val="0"/>
              </a:spcBef>
              <a:buNone/>
            </a:pPr>
            <a:r>
              <a:rPr lang="zh-CN" altLang="zh-CN" sz="1200" b="1" dirty="0" smtClean="0">
                <a:latin typeface="宋体" pitchFamily="2" charset="-122"/>
                <a:ea typeface="宋体" pitchFamily="2" charset="-122"/>
              </a:rPr>
              <a:t>瞿秋白</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1899-1935</a:t>
            </a:r>
            <a:r>
              <a:rPr lang="zh-CN" altLang="zh-CN" sz="1200" dirty="0" smtClean="0">
                <a:latin typeface="宋体" pitchFamily="2" charset="-122"/>
                <a:ea typeface="宋体" pitchFamily="2" charset="-122"/>
              </a:rPr>
              <a:t>），后来曾两度担任中国共产党最高领导人。</a:t>
            </a:r>
          </a:p>
          <a:p>
            <a:pPr marL="0" indent="360000" algn="just">
              <a:lnSpc>
                <a:spcPts val="1400"/>
              </a:lnSpc>
              <a:spcBef>
                <a:spcPts val="0"/>
              </a:spcBef>
              <a:buNone/>
            </a:pPr>
            <a:r>
              <a:rPr lang="zh-CN" altLang="zh-CN" sz="1200" b="1" dirty="0" smtClean="0">
                <a:latin typeface="宋体" pitchFamily="2" charset="-122"/>
                <a:ea typeface="宋体" pitchFamily="2" charset="-122"/>
              </a:rPr>
              <a:t>周恩来</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1898-1976</a:t>
            </a:r>
            <a:r>
              <a:rPr lang="zh-CN" altLang="zh-CN" sz="1200" dirty="0" smtClean="0">
                <a:latin typeface="宋体" pitchFamily="2" charset="-122"/>
                <a:ea typeface="宋体" pitchFamily="2" charset="-122"/>
              </a:rPr>
              <a:t>），南开大学学生，天津觉悟社领导人。后来成为中国共产党重要领导人，曾长期担任中华人民共和国国务院总理。</a:t>
            </a:r>
          </a:p>
          <a:p>
            <a:pPr marL="0" indent="360000" algn="just">
              <a:lnSpc>
                <a:spcPts val="1400"/>
              </a:lnSpc>
              <a:spcBef>
                <a:spcPts val="0"/>
              </a:spcBef>
              <a:buNone/>
            </a:pPr>
            <a:r>
              <a:rPr lang="zh-CN" altLang="zh-CN" sz="1200" b="1" dirty="0" smtClean="0">
                <a:latin typeface="宋体" pitchFamily="2" charset="-122"/>
                <a:ea typeface="宋体" pitchFamily="2" charset="-122"/>
              </a:rPr>
              <a:t>张闻天</a:t>
            </a:r>
            <a:r>
              <a:rPr lang="zh-CN" altLang="zh-CN" sz="1200" dirty="0" smtClean="0">
                <a:latin typeface="宋体" pitchFamily="2" charset="-122"/>
                <a:ea typeface="宋体" pitchFamily="2" charset="-122"/>
              </a:rPr>
              <a:t>杰出的无产阶级革命家和理论家，曾在短期内当过党的总负责人（亦称总书记）。</a:t>
            </a:r>
          </a:p>
          <a:p>
            <a:pPr marL="0" indent="360000" algn="just">
              <a:lnSpc>
                <a:spcPts val="1400"/>
              </a:lnSpc>
              <a:spcBef>
                <a:spcPts val="0"/>
              </a:spcBef>
              <a:buNone/>
            </a:pPr>
            <a:r>
              <a:rPr lang="zh-CN" altLang="zh-CN" sz="1200" b="1" dirty="0" smtClean="0">
                <a:latin typeface="宋体" pitchFamily="2" charset="-122"/>
                <a:ea typeface="宋体" pitchFamily="2" charset="-122"/>
              </a:rPr>
              <a:t>沈泽民</a:t>
            </a:r>
            <a:r>
              <a:rPr lang="zh-CN" altLang="zh-CN" sz="1200" dirty="0" smtClean="0">
                <a:latin typeface="宋体" pitchFamily="2" charset="-122"/>
                <a:ea typeface="宋体" pitchFamily="2" charset="-122"/>
              </a:rPr>
              <a:t>中国共产党早期杰出的党员之一，作家。</a:t>
            </a:r>
          </a:p>
          <a:p>
            <a:pPr marL="0" indent="360000" algn="just">
              <a:lnSpc>
                <a:spcPts val="1400"/>
              </a:lnSpc>
              <a:spcBef>
                <a:spcPts val="0"/>
              </a:spcBef>
              <a:buNone/>
            </a:pPr>
            <a:r>
              <a:rPr lang="zh-CN" altLang="zh-CN" sz="1200" b="1" dirty="0" smtClean="0">
                <a:latin typeface="宋体" pitchFamily="2" charset="-122"/>
                <a:ea typeface="宋体" pitchFamily="2" charset="-122"/>
              </a:rPr>
              <a:t>高君宇</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1896-1925</a:t>
            </a:r>
            <a:r>
              <a:rPr lang="zh-CN" altLang="zh-CN" sz="1200" dirty="0" smtClean="0">
                <a:latin typeface="宋体" pitchFamily="2" charset="-122"/>
                <a:ea typeface="宋体" pitchFamily="2" charset="-122"/>
              </a:rPr>
              <a:t>）。北京大学学生。后成为中国共产党高级领导人。</a:t>
            </a:r>
          </a:p>
          <a:p>
            <a:pPr marL="0" indent="360000" algn="just">
              <a:lnSpc>
                <a:spcPts val="1400"/>
              </a:lnSpc>
              <a:spcBef>
                <a:spcPts val="0"/>
              </a:spcBef>
              <a:buNone/>
            </a:pPr>
            <a:r>
              <a:rPr lang="zh-CN" altLang="zh-CN" sz="1200" b="1" dirty="0" smtClean="0">
                <a:latin typeface="宋体" pitchFamily="2" charset="-122"/>
                <a:ea typeface="宋体" pitchFamily="2" charset="-122"/>
              </a:rPr>
              <a:t>陈潭秋</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1896-1943</a:t>
            </a:r>
            <a:r>
              <a:rPr lang="zh-CN" altLang="zh-CN" sz="1200" dirty="0" smtClean="0">
                <a:latin typeface="宋体" pitchFamily="2" charset="-122"/>
                <a:ea typeface="宋体" pitchFamily="2" charset="-122"/>
              </a:rPr>
              <a:t>），中共创始人之一。</a:t>
            </a:r>
          </a:p>
          <a:p>
            <a:pPr marL="0" indent="360000" algn="just">
              <a:lnSpc>
                <a:spcPts val="1400"/>
              </a:lnSpc>
              <a:spcBef>
                <a:spcPts val="0"/>
              </a:spcBef>
              <a:buNone/>
            </a:pPr>
            <a:r>
              <a:rPr lang="zh-CN" altLang="zh-CN" sz="1200" b="1" dirty="0" smtClean="0">
                <a:latin typeface="宋体" pitchFamily="2" charset="-122"/>
                <a:ea typeface="宋体" pitchFamily="2" charset="-122"/>
              </a:rPr>
              <a:t>邓中夏</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1894-1933</a:t>
            </a:r>
            <a:r>
              <a:rPr lang="zh-CN" altLang="zh-CN" sz="1200" dirty="0" smtClean="0">
                <a:latin typeface="宋体" pitchFamily="2" charset="-122"/>
                <a:ea typeface="宋体" pitchFamily="2" charset="-122"/>
              </a:rPr>
              <a:t>），北京大学学生，北京学生联合会总务干事，参与火烧赵家楼行动。后成为中国共产党创始人之一，长期担任中共高级领导人。被中国国民党逮捕后杀害于南京。</a:t>
            </a:r>
          </a:p>
          <a:p>
            <a:pPr marL="0" indent="360000" algn="just">
              <a:lnSpc>
                <a:spcPts val="1400"/>
              </a:lnSpc>
              <a:spcBef>
                <a:spcPts val="0"/>
              </a:spcBef>
              <a:buNone/>
            </a:pPr>
            <a:r>
              <a:rPr lang="zh-CN" altLang="zh-CN" sz="1200" dirty="0" smtClean="0">
                <a:latin typeface="宋体" pitchFamily="2" charset="-122"/>
                <a:ea typeface="宋体" pitchFamily="2" charset="-122"/>
              </a:rPr>
              <a:t>许德珩（</a:t>
            </a:r>
            <a:r>
              <a:rPr lang="en-US" altLang="zh-CN" sz="1200" dirty="0" smtClean="0">
                <a:latin typeface="宋体" pitchFamily="2" charset="-122"/>
                <a:ea typeface="宋体" pitchFamily="2" charset="-122"/>
              </a:rPr>
              <a:t>1890-1990</a:t>
            </a:r>
            <a:r>
              <a:rPr lang="zh-CN" altLang="zh-CN" sz="1200" dirty="0" smtClean="0">
                <a:latin typeface="宋体" pitchFamily="2" charset="-122"/>
                <a:ea typeface="宋体" pitchFamily="2" charset="-122"/>
              </a:rPr>
              <a:t>），北京大学学生。后创立九三学社，任主席。曾任全国人大常委会副委员长。病逝于北京。</a:t>
            </a:r>
          </a:p>
          <a:p>
            <a:pPr marL="0" indent="360000" algn="just">
              <a:lnSpc>
                <a:spcPts val="1400"/>
              </a:lnSpc>
              <a:spcBef>
                <a:spcPts val="0"/>
              </a:spcBef>
              <a:buNone/>
            </a:pPr>
            <a:r>
              <a:rPr lang="zh-CN" altLang="zh-CN" sz="1200" b="1" dirty="0" smtClean="0">
                <a:latin typeface="宋体" pitchFamily="2" charset="-122"/>
                <a:ea typeface="宋体" pitchFamily="2" charset="-122"/>
              </a:rPr>
              <a:t>罗章龙</a:t>
            </a:r>
            <a:r>
              <a:rPr lang="zh-CN" altLang="zh-CN" sz="1200" dirty="0" smtClean="0">
                <a:latin typeface="宋体" pitchFamily="2" charset="-122"/>
                <a:ea typeface="宋体" pitchFamily="2" charset="-122"/>
              </a:rPr>
              <a:t>。北京大学学生。后成为中国共产党高级领导人。</a:t>
            </a:r>
          </a:p>
          <a:p>
            <a:pPr marL="0" indent="360000" algn="just">
              <a:lnSpc>
                <a:spcPts val="1400"/>
              </a:lnSpc>
              <a:spcBef>
                <a:spcPts val="0"/>
              </a:spcBef>
              <a:buNone/>
            </a:pPr>
            <a:r>
              <a:rPr lang="zh-CN" altLang="zh-CN" sz="1200" dirty="0" smtClean="0">
                <a:latin typeface="宋体" pitchFamily="2" charset="-122"/>
                <a:ea typeface="宋体" pitchFamily="2" charset="-122"/>
              </a:rPr>
              <a:t>罗隆基（</a:t>
            </a:r>
            <a:r>
              <a:rPr lang="en-US" altLang="zh-CN" sz="1200" dirty="0" smtClean="0">
                <a:latin typeface="宋体" pitchFamily="2" charset="-122"/>
                <a:ea typeface="宋体" pitchFamily="2" charset="-122"/>
              </a:rPr>
              <a:t>1896-1965</a:t>
            </a:r>
            <a:r>
              <a:rPr lang="zh-CN" altLang="zh-CN" sz="1200" dirty="0" smtClean="0">
                <a:latin typeface="宋体" pitchFamily="2" charset="-122"/>
                <a:ea typeface="宋体" pitchFamily="2" charset="-122"/>
              </a:rPr>
              <a:t>），清华大学学生。后为中国民主同盟主要领导人之一。</a:t>
            </a:r>
          </a:p>
          <a:p>
            <a:pPr marL="0" indent="360000" algn="just">
              <a:lnSpc>
                <a:spcPts val="1400"/>
              </a:lnSpc>
              <a:spcBef>
                <a:spcPts val="0"/>
              </a:spcBef>
              <a:buNone/>
            </a:pPr>
            <a:r>
              <a:rPr lang="zh-CN" altLang="zh-CN" sz="1200" b="1" dirty="0" smtClean="0">
                <a:latin typeface="宋体" pitchFamily="2" charset="-122"/>
                <a:ea typeface="宋体" pitchFamily="2" charset="-122"/>
              </a:rPr>
              <a:t>闻一多</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1899-1946</a:t>
            </a:r>
            <a:r>
              <a:rPr lang="zh-CN" altLang="zh-CN" sz="1200" dirty="0" smtClean="0">
                <a:latin typeface="宋体" pitchFamily="2" charset="-122"/>
                <a:ea typeface="宋体" pitchFamily="2" charset="-122"/>
              </a:rPr>
              <a:t>），清华大学学生。全国学生联合会清华大学代表。在昆明发表演讲时被特务暗杀。</a:t>
            </a:r>
          </a:p>
          <a:p>
            <a:pPr marL="0" indent="360000" algn="just">
              <a:lnSpc>
                <a:spcPts val="1400"/>
              </a:lnSpc>
              <a:spcBef>
                <a:spcPts val="0"/>
              </a:spcBef>
              <a:buNone/>
            </a:pPr>
            <a:r>
              <a:rPr lang="zh-CN" altLang="zh-CN" sz="1200" b="1" dirty="0" smtClean="0">
                <a:latin typeface="宋体" pitchFamily="2" charset="-122"/>
                <a:ea typeface="宋体" pitchFamily="2" charset="-122"/>
              </a:rPr>
              <a:t>张太雷</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1898-1928</a:t>
            </a:r>
            <a:r>
              <a:rPr lang="zh-CN" altLang="zh-CN" sz="1200" dirty="0" smtClean="0">
                <a:latin typeface="宋体" pitchFamily="2" charset="-122"/>
                <a:ea typeface="宋体" pitchFamily="2" charset="-122"/>
              </a:rPr>
              <a:t>），北洋大学（现天津大学）学生，天津学生联合会评议部部长。中国共产党早期领导人，后来领导了中国共产党的广州起义。但在起义中被暗杀。</a:t>
            </a:r>
          </a:p>
          <a:p>
            <a:pPr marL="0" indent="360000" algn="just">
              <a:lnSpc>
                <a:spcPts val="1400"/>
              </a:lnSpc>
              <a:spcBef>
                <a:spcPts val="0"/>
              </a:spcBef>
              <a:buNone/>
            </a:pPr>
            <a:r>
              <a:rPr lang="zh-CN" altLang="zh-CN" sz="1200" b="1" dirty="0" smtClean="0">
                <a:latin typeface="宋体" pitchFamily="2" charset="-122"/>
                <a:ea typeface="宋体" pitchFamily="2" charset="-122"/>
              </a:rPr>
              <a:t>于方舟</a:t>
            </a:r>
            <a:r>
              <a:rPr lang="en-US" altLang="zh-CN" sz="1200" dirty="0" smtClean="0">
                <a:latin typeface="宋体" pitchFamily="2" charset="-122"/>
                <a:ea typeface="宋体" pitchFamily="2" charset="-122"/>
              </a:rPr>
              <a:t>(1900-1928)</a:t>
            </a:r>
            <a:r>
              <a:rPr lang="zh-CN" altLang="zh-CN" sz="1200" dirty="0" smtClean="0">
                <a:latin typeface="宋体" pitchFamily="2" charset="-122"/>
                <a:ea typeface="宋体" pitchFamily="2" charset="-122"/>
              </a:rPr>
              <a:t>，天津各界联合会学生代表。后为中共天津市委创始人之一。</a:t>
            </a:r>
          </a:p>
          <a:p>
            <a:pPr marL="0" indent="360000" algn="just">
              <a:lnSpc>
                <a:spcPts val="1400"/>
              </a:lnSpc>
              <a:spcBef>
                <a:spcPts val="0"/>
              </a:spcBef>
              <a:buNone/>
            </a:pPr>
            <a:r>
              <a:rPr lang="zh-CN" altLang="zh-CN" sz="1200" b="1" dirty="0" smtClean="0">
                <a:latin typeface="宋体" pitchFamily="2" charset="-122"/>
                <a:ea typeface="宋体" pitchFamily="2" charset="-122"/>
              </a:rPr>
              <a:t>马</a:t>
            </a:r>
            <a:r>
              <a:rPr lang="en-US" altLang="zh-CN" sz="1200" b="1" dirty="0" smtClean="0">
                <a:latin typeface="宋体" pitchFamily="2" charset="-122"/>
                <a:ea typeface="宋体" pitchFamily="2" charset="-122"/>
              </a:rPr>
              <a:t>  </a:t>
            </a:r>
            <a:r>
              <a:rPr lang="zh-CN" altLang="zh-CN" sz="1200" b="1" dirty="0" smtClean="0">
                <a:latin typeface="宋体" pitchFamily="2" charset="-122"/>
                <a:ea typeface="宋体" pitchFamily="2" charset="-122"/>
              </a:rPr>
              <a:t>骏</a:t>
            </a:r>
            <a:r>
              <a:rPr lang="zh-CN" altLang="zh-CN" sz="1200" dirty="0" smtClean="0">
                <a:latin typeface="宋体" pitchFamily="2" charset="-122"/>
                <a:ea typeface="宋体" pitchFamily="2" charset="-122"/>
              </a:rPr>
              <a:t>（</a:t>
            </a:r>
            <a:r>
              <a:rPr lang="en-US" altLang="zh-CN" sz="1200" dirty="0" smtClean="0">
                <a:latin typeface="宋体" pitchFamily="2" charset="-122"/>
                <a:ea typeface="宋体" pitchFamily="2" charset="-122"/>
              </a:rPr>
              <a:t>1895-1928</a:t>
            </a:r>
            <a:r>
              <a:rPr lang="zh-CN" altLang="zh-CN" sz="1200" dirty="0" smtClean="0">
                <a:latin typeface="宋体" pitchFamily="2" charset="-122"/>
                <a:ea typeface="宋体" pitchFamily="2" charset="-122"/>
              </a:rPr>
              <a:t>），天津学生联合会副主席。后为中国共产党早期领导人。</a:t>
            </a:r>
            <a:endParaRPr lang="zh-CN" altLang="zh-CN" sz="12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3</a:t>
            </a:r>
            <a:r>
              <a:rPr lang="zh-CN" altLang="en-US" sz="2600" b="1" dirty="0" smtClean="0">
                <a:latin typeface="华文琥珀" pitchFamily="2" charset="-122"/>
                <a:ea typeface="华文琥珀" pitchFamily="2" charset="-122"/>
              </a:rPr>
              <a:t>、</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五四运动</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直接影响了中国共产党的诞生和发展</a:t>
            </a:r>
            <a:endParaRPr lang="zh-CN" altLang="en-US" sz="2600" b="1" dirty="0" smtClean="0">
              <a:latin typeface="华文琥珀" pitchFamily="2" charset="-122"/>
              <a:ea typeface="华文琥珀" pitchFamily="2" charset="-122"/>
            </a:endParaRPr>
          </a:p>
        </p:txBody>
      </p:sp>
      <p:sp>
        <p:nvSpPr>
          <p:cNvPr id="9" name="Rectangle 4"/>
          <p:cNvSpPr txBox="1">
            <a:spLocks noChangeArrowheads="1"/>
          </p:cNvSpPr>
          <p:nvPr/>
        </p:nvSpPr>
        <p:spPr>
          <a:xfrm>
            <a:off x="2195736" y="116633"/>
            <a:ext cx="6768752" cy="864096"/>
          </a:xfrm>
          <a:prstGeom prst="rect">
            <a:avLst/>
          </a:prstGeom>
        </p:spPr>
        <p:txBody>
          <a:bodyPr vert="horz" anchor="b">
            <a:normAutofit fontScale="97500"/>
          </a:bodyPr>
          <a:lstStyle/>
          <a:p>
            <a:pPr algn="just">
              <a:spcBef>
                <a:spcPct val="0"/>
              </a:spcBef>
              <a:defRPr/>
            </a:pPr>
            <a:r>
              <a:rPr lang="zh-CN" altLang="en-US" sz="3400" b="1" dirty="0" smtClean="0">
                <a:effectLst>
                  <a:outerShdw blurRad="53975" dist="22860" dir="5400000" algn="tl" rotWithShape="0">
                    <a:srgbClr val="000000">
                      <a:alpha val="55000"/>
                    </a:srgbClr>
                  </a:outerShdw>
                </a:effectLst>
                <a:latin typeface="+mj-ea"/>
                <a:ea typeface="+mj-ea"/>
                <a:cs typeface="+mj-cs"/>
              </a:rPr>
              <a:t>一、</a:t>
            </a:r>
            <a:r>
              <a:rPr lang="zh-CN" altLang="zh-CN" sz="3400" b="1" dirty="0" smtClean="0">
                <a:effectLst>
                  <a:outerShdw blurRad="53975" dist="22860" dir="5400000" algn="tl" rotWithShape="0">
                    <a:srgbClr val="000000">
                      <a:alpha val="55000"/>
                    </a:srgbClr>
                  </a:outerShdw>
                </a:effectLst>
                <a:latin typeface="+mj-ea"/>
                <a:ea typeface="+mj-ea"/>
                <a:cs typeface="+mj-cs"/>
              </a:rPr>
              <a:t>时代呼唤一个伟大的政党</a:t>
            </a:r>
            <a:endParaRPr lang="zh-CN" altLang="en-US" sz="3400" b="1" dirty="0" smtClean="0">
              <a:effectLst>
                <a:outerShdw blurRad="53975" dist="22860" dir="5400000" algn="tl" rotWithShape="0">
                  <a:srgbClr val="000000">
                    <a:alpha val="55000"/>
                  </a:srgbClr>
                </a:outerShdw>
              </a:effectLst>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536503"/>
          </a:xfrm>
        </p:spPr>
        <p:txBody>
          <a:bodyPr>
            <a:normAutofit fontScale="92500" lnSpcReduction="20000"/>
          </a:bodyPr>
          <a:lstStyle/>
          <a:p>
            <a:pPr marL="0" indent="360000" algn="just">
              <a:lnSpc>
                <a:spcPct val="110000"/>
              </a:lnSpc>
              <a:spcBef>
                <a:spcPts val="0"/>
              </a:spcBef>
              <a:buFontTx/>
              <a:buNone/>
              <a:defRPr/>
            </a:pPr>
            <a:r>
              <a:rPr lang="en-US" altLang="zh-CN" sz="2000" b="1" dirty="0" smtClean="0">
                <a:latin typeface="宋体" pitchFamily="2" charset="-122"/>
                <a:ea typeface="宋体" pitchFamily="2" charset="-122"/>
              </a:rPr>
              <a:t>3</a:t>
            </a:r>
            <a:r>
              <a:rPr lang="zh-CN" altLang="en-US" sz="2000" b="1" dirty="0" smtClean="0">
                <a:latin typeface="宋体" pitchFamily="2" charset="-122"/>
                <a:ea typeface="宋体" pitchFamily="2" charset="-122"/>
              </a:rPr>
              <a:t>）五四运动的意义</a:t>
            </a:r>
            <a:endParaRPr lang="en-US" altLang="zh-CN" sz="2000" b="1" dirty="0" smtClean="0">
              <a:latin typeface="宋体" pitchFamily="2" charset="-122"/>
              <a:ea typeface="宋体" pitchFamily="2" charset="-122"/>
            </a:endParaRPr>
          </a:p>
          <a:p>
            <a:pPr marL="0" indent="360000" algn="just">
              <a:lnSpc>
                <a:spcPct val="110000"/>
              </a:lnSpc>
              <a:buNone/>
            </a:pPr>
            <a:r>
              <a:rPr lang="zh-CN" altLang="en-US" sz="2000" dirty="0" smtClean="0">
                <a:latin typeface="宋体" pitchFamily="2" charset="-122"/>
                <a:ea typeface="宋体" pitchFamily="2" charset="-122"/>
              </a:rPr>
              <a:t>“五四运动”形成的“五四精神”是</a:t>
            </a:r>
            <a:r>
              <a:rPr lang="zh-CN" altLang="zh-CN" sz="2000" b="1" dirty="0" smtClean="0">
                <a:latin typeface="宋体" pitchFamily="2" charset="-122"/>
                <a:ea typeface="宋体" pitchFamily="2" charset="-122"/>
              </a:rPr>
              <a:t>忧国忧民、热爱祖国、积极创新、探索科学</a:t>
            </a:r>
            <a:r>
              <a:rPr lang="zh-CN" altLang="zh-CN" sz="2000" dirty="0" smtClean="0">
                <a:latin typeface="宋体" pitchFamily="2" charset="-122"/>
                <a:ea typeface="宋体" pitchFamily="2" charset="-122"/>
              </a:rPr>
              <a:t>的</a:t>
            </a:r>
            <a:r>
              <a:rPr lang="zh-CN" altLang="zh-CN" sz="2000" b="1" dirty="0" smtClean="0">
                <a:solidFill>
                  <a:srgbClr val="FF0000"/>
                </a:solidFill>
                <a:latin typeface="宋体" pitchFamily="2" charset="-122"/>
                <a:ea typeface="宋体" pitchFamily="2" charset="-122"/>
              </a:rPr>
              <a:t>爱国主义精神</a:t>
            </a:r>
            <a:r>
              <a:rPr lang="zh-CN" altLang="en-US" sz="2000" dirty="0" smtClean="0">
                <a:latin typeface="宋体" pitchFamily="2" charset="-122"/>
                <a:ea typeface="宋体" pitchFamily="2" charset="-122"/>
              </a:rPr>
              <a:t>，</a:t>
            </a:r>
            <a:r>
              <a:rPr lang="zh-CN" altLang="zh-CN" sz="2000" dirty="0" smtClean="0">
                <a:latin typeface="宋体" pitchFamily="2" charset="-122"/>
                <a:ea typeface="宋体" pitchFamily="2" charset="-122"/>
              </a:rPr>
              <a:t>其核心内容为</a:t>
            </a:r>
            <a:r>
              <a:rPr lang="en-US" altLang="zh-CN" sz="2000" dirty="0" smtClean="0">
                <a:latin typeface="宋体" pitchFamily="2" charset="-122"/>
                <a:ea typeface="宋体" pitchFamily="2" charset="-122"/>
              </a:rPr>
              <a:t>“</a:t>
            </a:r>
            <a:r>
              <a:rPr lang="zh-CN" altLang="zh-CN" sz="2000" b="1" dirty="0" smtClean="0">
                <a:latin typeface="宋体" pitchFamily="2" charset="-122"/>
                <a:ea typeface="宋体" pitchFamily="2" charset="-122"/>
              </a:rPr>
              <a:t>爱国、进步、民主、科学</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a:p>
            <a:pPr marL="0" indent="360000" algn="just">
              <a:lnSpc>
                <a:spcPct val="110000"/>
              </a:lnSpc>
              <a:buNone/>
            </a:pPr>
            <a:r>
              <a:rPr lang="en-US" altLang="zh-CN" sz="2000" b="1" dirty="0" smtClean="0">
                <a:solidFill>
                  <a:srgbClr val="FF0000"/>
                </a:solidFill>
                <a:latin typeface="宋体" pitchFamily="2" charset="-122"/>
                <a:ea typeface="宋体" pitchFamily="2" charset="-122"/>
              </a:rPr>
              <a:t>“</a:t>
            </a:r>
            <a:r>
              <a:rPr lang="zh-CN" altLang="zh-CN" sz="2000" b="1" dirty="0" smtClean="0">
                <a:solidFill>
                  <a:srgbClr val="FF0000"/>
                </a:solidFill>
                <a:latin typeface="宋体" pitchFamily="2" charset="-122"/>
                <a:ea typeface="宋体" pitchFamily="2" charset="-122"/>
              </a:rPr>
              <a:t>五四运动</a:t>
            </a:r>
            <a:r>
              <a:rPr lang="en-US" altLang="zh-CN" sz="2000" b="1" dirty="0" smtClean="0">
                <a:solidFill>
                  <a:srgbClr val="FF0000"/>
                </a:solidFill>
                <a:latin typeface="宋体" pitchFamily="2" charset="-122"/>
                <a:ea typeface="宋体" pitchFamily="2" charset="-122"/>
              </a:rPr>
              <a:t>”</a:t>
            </a:r>
            <a:r>
              <a:rPr lang="zh-CN" altLang="zh-CN" sz="2000" b="1" dirty="0" smtClean="0">
                <a:solidFill>
                  <a:srgbClr val="FF0000"/>
                </a:solidFill>
                <a:latin typeface="宋体" pitchFamily="2" charset="-122"/>
                <a:ea typeface="宋体" pitchFamily="2" charset="-122"/>
              </a:rPr>
              <a:t>具有伟大的历史意义</a:t>
            </a:r>
            <a:r>
              <a:rPr lang="zh-CN" altLang="zh-CN" sz="2000" dirty="0" smtClean="0">
                <a:latin typeface="宋体" pitchFamily="2" charset="-122"/>
                <a:ea typeface="宋体" pitchFamily="2" charset="-122"/>
              </a:rPr>
              <a:t>。</a:t>
            </a:r>
            <a:r>
              <a:rPr lang="zh-CN" altLang="zh-CN" sz="2000" b="1" dirty="0" smtClean="0">
                <a:solidFill>
                  <a:srgbClr val="C00000"/>
                </a:solidFill>
                <a:latin typeface="宋体" pitchFamily="2" charset="-122"/>
                <a:ea typeface="宋体" pitchFamily="2" charset="-122"/>
              </a:rPr>
              <a:t>第一，它是一场伟大的群众爱国运动。</a:t>
            </a:r>
            <a:r>
              <a:rPr lang="zh-CN" altLang="zh-CN" sz="2000" dirty="0" smtClean="0">
                <a:latin typeface="宋体" pitchFamily="2" charset="-122"/>
                <a:ea typeface="宋体" pitchFamily="2" charset="-122"/>
              </a:rPr>
              <a:t>它的斗争对象直指帝国主义和北洋军阀政府，表现出的反帝反封建的彻底性是史上前所未有的。它充分发动了群众，工、商、学联合起来，农民也有部分参加了，实际上揭开了全民族进行彻底的反帝反封建斗争的序幕。</a:t>
            </a:r>
            <a:r>
              <a:rPr lang="zh-CN" altLang="zh-CN" sz="2000" b="1" dirty="0" smtClean="0">
                <a:solidFill>
                  <a:srgbClr val="C00000"/>
                </a:solidFill>
                <a:latin typeface="宋体" pitchFamily="2" charset="-122"/>
                <a:ea typeface="宋体" pitchFamily="2" charset="-122"/>
              </a:rPr>
              <a:t>第二，它是一场深刻的思想解放运动。</a:t>
            </a:r>
            <a:r>
              <a:rPr lang="zh-CN" altLang="zh-CN" sz="2000" dirty="0" smtClean="0">
                <a:latin typeface="宋体" pitchFamily="2" charset="-122"/>
                <a:ea typeface="宋体" pitchFamily="2" charset="-122"/>
              </a:rPr>
              <a:t>它使中国人民进一步认识到帝国主义侵略的本质和军阀统治的黑暗，同时进一步提高了中国人民反帝反封建的决心和觉悟；促进了全国人民对改造中国的问题的反思和探索，也促进了新思潮的蓬勃兴起和马克思主义的传播。</a:t>
            </a:r>
            <a:r>
              <a:rPr lang="zh-CN" altLang="zh-CN" sz="2000" dirty="0" smtClean="0">
                <a:solidFill>
                  <a:srgbClr val="C00000"/>
                </a:solidFill>
                <a:latin typeface="宋体" pitchFamily="2" charset="-122"/>
                <a:ea typeface="宋体" pitchFamily="2" charset="-122"/>
              </a:rPr>
              <a:t>第</a:t>
            </a:r>
            <a:r>
              <a:rPr lang="zh-CN" altLang="zh-CN" sz="2000" b="1" dirty="0" smtClean="0">
                <a:solidFill>
                  <a:srgbClr val="C00000"/>
                </a:solidFill>
                <a:latin typeface="宋体" pitchFamily="2" charset="-122"/>
                <a:ea typeface="宋体" pitchFamily="2" charset="-122"/>
              </a:rPr>
              <a:t>三，它开创了中国新民主主义革命的开端。</a:t>
            </a:r>
            <a:r>
              <a:rPr lang="zh-CN" altLang="zh-CN" sz="2000" dirty="0" smtClean="0">
                <a:latin typeface="宋体" pitchFamily="2" charset="-122"/>
                <a:ea typeface="宋体" pitchFamily="2" charset="-122"/>
              </a:rPr>
              <a:t>从此，无产阶级登上了政治舞台，民众的力量得到了广泛的发动。</a:t>
            </a:r>
            <a:endParaRPr lang="en-US" altLang="zh-CN" sz="2000" b="1" dirty="0" smtClean="0">
              <a:latin typeface="宋体" pitchFamily="2" charset="-122"/>
              <a:ea typeface="宋体" pitchFamily="2" charset="-122"/>
            </a:endParaRPr>
          </a:p>
          <a:p>
            <a:pPr marL="0" indent="360000" algn="just">
              <a:lnSpc>
                <a:spcPct val="110000"/>
              </a:lnSpc>
              <a:buNone/>
            </a:pPr>
            <a:r>
              <a:rPr lang="zh-CN" altLang="zh-CN" sz="2000" b="1" dirty="0" smtClean="0">
                <a:latin typeface="宋体" pitchFamily="2" charset="-122"/>
                <a:ea typeface="宋体" pitchFamily="2" charset="-122"/>
              </a:rPr>
              <a:t>中国共产党党史将</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五四运动</a:t>
            </a:r>
            <a:r>
              <a:rPr lang="en-US" altLang="zh-CN"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定义为</a:t>
            </a:r>
            <a:r>
              <a:rPr lang="zh-CN" altLang="en-US"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反帝反封建的爱国运动</a:t>
            </a:r>
            <a:r>
              <a:rPr lang="zh-CN" altLang="en-US" sz="2000" b="1" dirty="0" smtClean="0">
                <a:latin typeface="宋体" pitchFamily="2" charset="-122"/>
                <a:ea typeface="宋体" pitchFamily="2" charset="-122"/>
              </a:rPr>
              <a:t>”</a:t>
            </a:r>
            <a:r>
              <a:rPr lang="zh-CN" altLang="zh-CN" sz="2000" b="1" dirty="0" smtClean="0">
                <a:latin typeface="宋体" pitchFamily="2" charset="-122"/>
                <a:ea typeface="宋体" pitchFamily="2" charset="-122"/>
              </a:rPr>
              <a:t>，并以此运动作为</a:t>
            </a:r>
            <a:r>
              <a:rPr lang="zh-CN" altLang="zh-CN" sz="2000" b="1" dirty="0" smtClean="0">
                <a:solidFill>
                  <a:srgbClr val="FF0000"/>
                </a:solidFill>
                <a:latin typeface="宋体" pitchFamily="2" charset="-122"/>
                <a:ea typeface="宋体" pitchFamily="2" charset="-122"/>
              </a:rPr>
              <a:t>旧民主主义革命</a:t>
            </a:r>
            <a:r>
              <a:rPr lang="zh-CN" altLang="zh-CN" sz="2000" b="1" dirty="0" smtClean="0">
                <a:latin typeface="宋体" pitchFamily="2" charset="-122"/>
                <a:ea typeface="宋体" pitchFamily="2" charset="-122"/>
              </a:rPr>
              <a:t>和</a:t>
            </a:r>
            <a:r>
              <a:rPr lang="zh-CN" altLang="zh-CN" sz="2000" b="1" dirty="0" smtClean="0">
                <a:solidFill>
                  <a:srgbClr val="FF0000"/>
                </a:solidFill>
                <a:latin typeface="宋体" pitchFamily="2" charset="-122"/>
                <a:ea typeface="宋体" pitchFamily="2" charset="-122"/>
              </a:rPr>
              <a:t>新民主主义革命</a:t>
            </a:r>
            <a:r>
              <a:rPr lang="zh-CN" altLang="zh-CN" sz="2000" b="1" dirty="0" smtClean="0">
                <a:latin typeface="宋体" pitchFamily="2" charset="-122"/>
                <a:ea typeface="宋体" pitchFamily="2" charset="-122"/>
              </a:rPr>
              <a:t>的分水岭。同时，</a:t>
            </a:r>
            <a:r>
              <a:rPr lang="zh-CN" altLang="zh-CN" sz="2000" b="1" dirty="0" smtClean="0">
                <a:solidFill>
                  <a:srgbClr val="C00000"/>
                </a:solidFill>
                <a:latin typeface="宋体" pitchFamily="2" charset="-122"/>
                <a:ea typeface="宋体" pitchFamily="2" charset="-122"/>
              </a:rPr>
              <a:t>它也促进了马克思主义在中国的传播及其与工人运动相结合，从而为中国共产党的成立作了</a:t>
            </a:r>
            <a:r>
              <a:rPr lang="zh-CN" altLang="en-US" sz="2000" b="1" dirty="0" smtClean="0">
                <a:solidFill>
                  <a:srgbClr val="C00000"/>
                </a:solidFill>
                <a:latin typeface="宋体" pitchFamily="2" charset="-122"/>
                <a:ea typeface="宋体" pitchFamily="2" charset="-122"/>
              </a:rPr>
              <a:t>阶级上、</a:t>
            </a:r>
            <a:r>
              <a:rPr lang="zh-CN" altLang="zh-CN" sz="2000" b="1" dirty="0" smtClean="0">
                <a:solidFill>
                  <a:srgbClr val="C00000"/>
                </a:solidFill>
                <a:latin typeface="宋体" pitchFamily="2" charset="-122"/>
                <a:ea typeface="宋体" pitchFamily="2" charset="-122"/>
              </a:rPr>
              <a:t>思想上和干部上的准备</a:t>
            </a:r>
            <a:r>
              <a:rPr lang="zh-CN" altLang="en-US" sz="2000" b="1" dirty="0" smtClean="0">
                <a:solidFill>
                  <a:srgbClr val="C00000"/>
                </a:solidFill>
                <a:latin typeface="宋体" pitchFamily="2" charset="-122"/>
                <a:ea typeface="宋体" pitchFamily="2" charset="-122"/>
              </a:rPr>
              <a:t>，</a:t>
            </a:r>
            <a:r>
              <a:rPr lang="zh-CN" altLang="zh-CN" sz="2000" b="1" dirty="0" smtClean="0">
                <a:solidFill>
                  <a:srgbClr val="C00000"/>
                </a:solidFill>
                <a:latin typeface="宋体" pitchFamily="2" charset="-122"/>
                <a:ea typeface="宋体" pitchFamily="2" charset="-122"/>
              </a:rPr>
              <a:t>直接影响了中国共产党的诞生和发展</a:t>
            </a:r>
            <a:r>
              <a:rPr lang="zh-CN" altLang="zh-CN" sz="2000" b="1" dirty="0" smtClean="0">
                <a:latin typeface="宋体" pitchFamily="2" charset="-122"/>
                <a:ea typeface="宋体" pitchFamily="2" charset="-122"/>
              </a:rPr>
              <a:t>。</a:t>
            </a:r>
            <a:endParaRPr lang="zh-CN" altLang="en-US" sz="2000" b="1" dirty="0" smtClean="0">
              <a:latin typeface="宋体" pitchFamily="2" charset="-122"/>
              <a:ea typeface="宋体" pitchFamily="2" charset="-122"/>
            </a:endParaRPr>
          </a:p>
          <a:p>
            <a:pPr marL="0" indent="360000" algn="just">
              <a:lnSpc>
                <a:spcPct val="110000"/>
              </a:lnSpc>
              <a:buNone/>
            </a:pPr>
            <a:endParaRPr lang="zh-CN" altLang="en-US" sz="20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492443"/>
          </a:xfrm>
          <a:prstGeom prst="rect">
            <a:avLst/>
          </a:prstGeom>
          <a:noFill/>
          <a:ln w="9525">
            <a:noFill/>
            <a:miter lim="800000"/>
            <a:headEnd/>
            <a:tailEnd/>
          </a:ln>
        </p:spPr>
        <p:txBody>
          <a:bodyPr wrap="square">
            <a:spAutoFit/>
          </a:bodyPr>
          <a:lstStyle/>
          <a:p>
            <a:pPr algn="just">
              <a:spcBef>
                <a:spcPct val="50000"/>
              </a:spcBef>
            </a:pPr>
            <a:r>
              <a:rPr lang="en-US" altLang="zh-CN" sz="2600" b="1" dirty="0" smtClean="0">
                <a:latin typeface="华文琥珀" pitchFamily="2" charset="-122"/>
                <a:ea typeface="华文琥珀" pitchFamily="2" charset="-122"/>
              </a:rPr>
              <a:t>3</a:t>
            </a:r>
            <a:r>
              <a:rPr lang="zh-CN" altLang="en-US" sz="2600" b="1" dirty="0" smtClean="0">
                <a:latin typeface="华文琥珀" pitchFamily="2" charset="-122"/>
                <a:ea typeface="华文琥珀" pitchFamily="2" charset="-122"/>
              </a:rPr>
              <a:t>、</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五四运动</a:t>
            </a:r>
            <a:r>
              <a:rPr lang="en-US" altLang="zh-CN" sz="2600" b="1" dirty="0" smtClean="0">
                <a:latin typeface="华文琥珀" pitchFamily="2" charset="-122"/>
                <a:ea typeface="华文琥珀" pitchFamily="2" charset="-122"/>
              </a:rPr>
              <a:t>”</a:t>
            </a:r>
            <a:r>
              <a:rPr lang="zh-CN" altLang="zh-CN" sz="2600" b="1" dirty="0" smtClean="0">
                <a:latin typeface="华文琥珀" pitchFamily="2" charset="-122"/>
                <a:ea typeface="华文琥珀" pitchFamily="2" charset="-122"/>
              </a:rPr>
              <a:t>直接影响了中国共产党的诞生和发展</a:t>
            </a:r>
            <a:endParaRPr lang="zh-CN" altLang="en-US" sz="2600" b="1" dirty="0" smtClean="0">
              <a:latin typeface="华文琥珀" pitchFamily="2" charset="-122"/>
              <a:ea typeface="华文琥珀" pitchFamily="2" charset="-122"/>
            </a:endParaRPr>
          </a:p>
        </p:txBody>
      </p:sp>
      <p:sp>
        <p:nvSpPr>
          <p:cNvPr id="9" name="Rectangle 4"/>
          <p:cNvSpPr txBox="1">
            <a:spLocks noChangeArrowheads="1"/>
          </p:cNvSpPr>
          <p:nvPr/>
        </p:nvSpPr>
        <p:spPr>
          <a:xfrm>
            <a:off x="2123728" y="116632"/>
            <a:ext cx="6840760" cy="936103"/>
          </a:xfrm>
          <a:prstGeom prst="rect">
            <a:avLst/>
          </a:prstGeom>
        </p:spPr>
        <p:txBody>
          <a:bodyPr vert="horz" anchor="b">
            <a:normAutofit fontScale="97500"/>
          </a:bodyPr>
          <a:lstStyle/>
          <a:p>
            <a:pPr lvl="0" algn="just">
              <a:spcBef>
                <a:spcPct val="0"/>
              </a:spcBef>
              <a:defRPr/>
            </a:pPr>
            <a:r>
              <a:rPr lang="zh-CN" altLang="en-US" sz="3300" b="1" dirty="0" smtClean="0">
                <a:effectLst>
                  <a:outerShdw blurRad="53975" dist="22860" dir="5400000" algn="tl" rotWithShape="0">
                    <a:srgbClr val="000000">
                      <a:alpha val="55000"/>
                    </a:srgbClr>
                  </a:outerShdw>
                </a:effectLst>
                <a:latin typeface="+mj-ea"/>
                <a:ea typeface="+mj-ea"/>
                <a:cs typeface="+mj-cs"/>
              </a:rPr>
              <a:t>一、</a:t>
            </a:r>
            <a:r>
              <a:rPr lang="zh-CN" altLang="zh-CN" sz="3300" b="1" dirty="0" smtClean="0">
                <a:effectLst>
                  <a:outerShdw blurRad="53975" dist="22860" dir="5400000" algn="tl" rotWithShape="0">
                    <a:srgbClr val="000000">
                      <a:alpha val="55000"/>
                    </a:srgbClr>
                  </a:outerShdw>
                </a:effectLst>
                <a:latin typeface="+mj-ea"/>
                <a:ea typeface="+mj-ea"/>
                <a:cs typeface="+mj-cs"/>
              </a:rPr>
              <a:t>时代呼唤一个伟大的政党</a:t>
            </a:r>
            <a:endParaRPr lang="zh-CN" altLang="en-US" sz="3300" b="1" dirty="0" smtClean="0">
              <a:effectLst>
                <a:outerShdw blurRad="53975" dist="22860" dir="5400000" algn="tl" rotWithShape="0">
                  <a:srgbClr val="000000">
                    <a:alpha val="55000"/>
                  </a:srgbClr>
                </a:outerShdw>
              </a:effectLst>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536503"/>
          </a:xfrm>
        </p:spPr>
        <p:txBody>
          <a:bodyPr>
            <a:noAutofit/>
          </a:bodyPr>
          <a:lstStyle/>
          <a:p>
            <a:pPr marL="0" indent="360000" algn="just">
              <a:spcBef>
                <a:spcPts val="0"/>
              </a:spcBef>
              <a:buNone/>
            </a:pPr>
            <a:r>
              <a:rPr lang="en-US" altLang="zh-CN" sz="1500" dirty="0" smtClean="0">
                <a:latin typeface="宋体" pitchFamily="2" charset="-122"/>
                <a:ea typeface="宋体" pitchFamily="2" charset="-122"/>
              </a:rPr>
              <a:t>1915</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9</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15</a:t>
            </a:r>
            <a:r>
              <a:rPr lang="zh-CN" altLang="zh-CN" sz="1500" dirty="0" smtClean="0">
                <a:latin typeface="宋体" pitchFamily="2" charset="-122"/>
                <a:ea typeface="宋体" pitchFamily="2" charset="-122"/>
              </a:rPr>
              <a:t>日由陈独秀在上海创立，群益书社发行的《新青年》，是在</a:t>
            </a:r>
            <a:r>
              <a:rPr lang="en-US" altLang="zh-CN" sz="1500" dirty="0" smtClean="0">
                <a:latin typeface="宋体" pitchFamily="2" charset="-122"/>
                <a:ea typeface="宋体" pitchFamily="2" charset="-122"/>
              </a:rPr>
              <a:t>20</a:t>
            </a:r>
            <a:r>
              <a:rPr lang="zh-CN" altLang="zh-CN" sz="1500" dirty="0" smtClean="0">
                <a:latin typeface="宋体" pitchFamily="2" charset="-122"/>
                <a:ea typeface="宋体" pitchFamily="2" charset="-122"/>
              </a:rPr>
              <a:t>世纪</a:t>
            </a:r>
            <a:r>
              <a:rPr lang="en-US" altLang="zh-CN" sz="1500" dirty="0" smtClean="0">
                <a:latin typeface="宋体" pitchFamily="2" charset="-122"/>
                <a:ea typeface="宋体" pitchFamily="2" charset="-122"/>
              </a:rPr>
              <a:t>20</a:t>
            </a:r>
            <a:r>
              <a:rPr lang="zh-CN" altLang="zh-CN" sz="1500" dirty="0" smtClean="0">
                <a:latin typeface="宋体" pitchFamily="2" charset="-122"/>
                <a:ea typeface="宋体" pitchFamily="2" charset="-122"/>
              </a:rPr>
              <a:t>年代中国一份具有影响力的革命杂志，原名《青年杂志》，第二卷起改称《新青年》。</a:t>
            </a:r>
            <a:r>
              <a:rPr lang="en-US" altLang="zh-CN" sz="1500" dirty="0" smtClean="0">
                <a:latin typeface="宋体" pitchFamily="2" charset="-122"/>
                <a:ea typeface="宋体" pitchFamily="2" charset="-122"/>
              </a:rPr>
              <a:t>1917</a:t>
            </a:r>
            <a:r>
              <a:rPr lang="zh-CN" altLang="zh-CN" sz="1500" dirty="0" smtClean="0">
                <a:latin typeface="宋体" pitchFamily="2" charset="-122"/>
                <a:ea typeface="宋体" pitchFamily="2" charset="-122"/>
              </a:rPr>
              <a:t>年，陈独秀应蔡元培之聘，担任北京大学文科学长，《新青年》编辑部随之迁往北京，并得以扩大。</a:t>
            </a:r>
            <a:r>
              <a:rPr lang="zh-CN" altLang="zh-CN" sz="1500" b="1" dirty="0" smtClean="0">
                <a:latin typeface="宋体" pitchFamily="2" charset="-122"/>
                <a:ea typeface="宋体" pitchFamily="2" charset="-122"/>
              </a:rPr>
              <a:t>李大钊、鲁迅、钱玄同、高一涵、胡适、沈尹默等先后成为《新青年》的编辑或主要撰稿人</a:t>
            </a:r>
            <a:r>
              <a:rPr lang="zh-CN" altLang="zh-CN" sz="1500" dirty="0" smtClean="0">
                <a:latin typeface="宋体" pitchFamily="2" charset="-122"/>
                <a:ea typeface="宋体" pitchFamily="2" charset="-122"/>
              </a:rPr>
              <a:t>，陈独秀仍担任主编，因此早期的《新青年》主要反映了陈独秀当时的认识和观点。《新青年》创刊伊始就揭起民主和科学的大旗，向封建主义及其意识形态发起猛攻。在创刊号上，陈独秀发表《敬告青年》一文，提出政治民主、信仰民主、经济民主、社会民主、伦理民主和用科学与理性制定事物的主张，号召青年人“战胜恶社会，而不可为恶社会所征服”，成为《新青年》上第一篇纲领性文章。</a:t>
            </a:r>
            <a:r>
              <a:rPr lang="zh-CN" altLang="zh-CN" sz="1500" b="1" dirty="0" smtClean="0">
                <a:latin typeface="宋体" pitchFamily="2" charset="-122"/>
                <a:ea typeface="宋体" pitchFamily="2" charset="-122"/>
              </a:rPr>
              <a:t>他大张旗鼓地宣传民主和科学，这是陈独秀的一大贡献</a:t>
            </a:r>
            <a:r>
              <a:rPr lang="zh-CN" altLang="zh-CN" sz="1500" dirty="0" smtClean="0">
                <a:latin typeface="宋体" pitchFamily="2" charset="-122"/>
                <a:ea typeface="宋体" pitchFamily="2" charset="-122"/>
              </a:rPr>
              <a:t>。</a:t>
            </a:r>
          </a:p>
          <a:p>
            <a:pPr marL="0" indent="360000" algn="just">
              <a:spcBef>
                <a:spcPts val="0"/>
              </a:spcBef>
              <a:buNone/>
            </a:pPr>
            <a:r>
              <a:rPr lang="zh-CN" altLang="zh-CN" sz="1500" dirty="0" smtClean="0">
                <a:latin typeface="宋体" pitchFamily="2" charset="-122"/>
                <a:ea typeface="宋体" pitchFamily="2" charset="-122"/>
              </a:rPr>
              <a:t>《新青年》是中国近代史上最重要的革命报刊之一，它从</a:t>
            </a:r>
            <a:r>
              <a:rPr lang="en-US" altLang="zh-CN" sz="1500" dirty="0" smtClean="0">
                <a:latin typeface="宋体" pitchFamily="2" charset="-122"/>
                <a:ea typeface="宋体" pitchFamily="2" charset="-122"/>
              </a:rPr>
              <a:t>1915</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9</a:t>
            </a:r>
            <a:r>
              <a:rPr lang="zh-CN" altLang="zh-CN" sz="1500" dirty="0" smtClean="0">
                <a:latin typeface="宋体" pitchFamily="2" charset="-122"/>
                <a:ea typeface="宋体" pitchFamily="2" charset="-122"/>
              </a:rPr>
              <a:t>月</a:t>
            </a:r>
            <a:r>
              <a:rPr lang="en-US" altLang="zh-CN" sz="1500" dirty="0" smtClean="0">
                <a:latin typeface="宋体" pitchFamily="2" charset="-122"/>
                <a:ea typeface="宋体" pitchFamily="2" charset="-122"/>
              </a:rPr>
              <a:t>15</a:t>
            </a:r>
            <a:r>
              <a:rPr lang="zh-CN" altLang="zh-CN" sz="1500" dirty="0" smtClean="0">
                <a:latin typeface="宋体" pitchFamily="2" charset="-122"/>
                <a:ea typeface="宋体" pitchFamily="2" charset="-122"/>
              </a:rPr>
              <a:t>日创刊号至</a:t>
            </a:r>
            <a:r>
              <a:rPr lang="en-US" altLang="zh-CN" sz="1500" dirty="0" smtClean="0">
                <a:latin typeface="宋体" pitchFamily="2" charset="-122"/>
                <a:ea typeface="宋体" pitchFamily="2" charset="-122"/>
              </a:rPr>
              <a:t>1926</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7</a:t>
            </a:r>
            <a:r>
              <a:rPr lang="zh-CN" altLang="zh-CN" sz="1500" dirty="0" smtClean="0">
                <a:latin typeface="宋体" pitchFamily="2" charset="-122"/>
                <a:ea typeface="宋体" pitchFamily="2" charset="-122"/>
              </a:rPr>
              <a:t>月终刊，历经十年，共出</a:t>
            </a:r>
            <a:r>
              <a:rPr lang="en-US" altLang="zh-CN" sz="1500" dirty="0" smtClean="0">
                <a:latin typeface="宋体" pitchFamily="2" charset="-122"/>
                <a:ea typeface="宋体" pitchFamily="2" charset="-122"/>
              </a:rPr>
              <a:t>9</a:t>
            </a:r>
            <a:r>
              <a:rPr lang="zh-CN" altLang="zh-CN" sz="1500" dirty="0" smtClean="0">
                <a:latin typeface="宋体" pitchFamily="2" charset="-122"/>
                <a:ea typeface="宋体" pitchFamily="2" charset="-122"/>
              </a:rPr>
              <a:t>卷</a:t>
            </a:r>
            <a:r>
              <a:rPr lang="en-US" altLang="zh-CN" sz="1500" dirty="0" smtClean="0">
                <a:latin typeface="宋体" pitchFamily="2" charset="-122"/>
                <a:ea typeface="宋体" pitchFamily="2" charset="-122"/>
              </a:rPr>
              <a:t>54</a:t>
            </a:r>
            <a:r>
              <a:rPr lang="zh-CN" altLang="zh-CN" sz="1500" dirty="0" smtClean="0">
                <a:latin typeface="宋体" pitchFamily="2" charset="-122"/>
                <a:ea typeface="宋体" pitchFamily="2" charset="-122"/>
              </a:rPr>
              <a:t>号，始终是中国新文化运动的旗手和新思想宣传的主要阵地。作为其创办者和主要撰稿人的陈独秀，也因此声誉鹊起，成为近代史上风云一时的人物。</a:t>
            </a:r>
          </a:p>
          <a:p>
            <a:pPr marL="0" indent="360000" algn="just">
              <a:spcBef>
                <a:spcPts val="0"/>
              </a:spcBef>
              <a:buNone/>
            </a:pPr>
            <a:r>
              <a:rPr lang="en-US" altLang="zh-CN" sz="1500" dirty="0" smtClean="0">
                <a:latin typeface="宋体" pitchFamily="2" charset="-122"/>
                <a:ea typeface="宋体" pitchFamily="2" charset="-122"/>
              </a:rPr>
              <a:t>1919</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1</a:t>
            </a:r>
            <a:r>
              <a:rPr lang="zh-CN" altLang="zh-CN" sz="1500" dirty="0" smtClean="0">
                <a:latin typeface="宋体" pitchFamily="2" charset="-122"/>
                <a:ea typeface="宋体" pitchFamily="2" charset="-122"/>
              </a:rPr>
              <a:t>月，《新青年》成立编辑委员会，由具有初步共产主义思想的知识分子、小资产阶级知识分子和资产阶级知识分子三部分人组成，实行轮流编辑制。</a:t>
            </a:r>
            <a:r>
              <a:rPr lang="zh-CN" altLang="zh-CN" sz="1500" b="1" dirty="0" smtClean="0">
                <a:latin typeface="宋体" pitchFamily="2" charset="-122"/>
                <a:ea typeface="宋体" pitchFamily="2" charset="-122"/>
              </a:rPr>
              <a:t>李大钊利用他负责</a:t>
            </a:r>
            <a:r>
              <a:rPr lang="en-US" altLang="zh-CN" sz="1500" b="1" dirty="0" smtClean="0">
                <a:latin typeface="宋体" pitchFamily="2" charset="-122"/>
                <a:ea typeface="宋体" pitchFamily="2" charset="-122"/>
              </a:rPr>
              <a:t>6</a:t>
            </a:r>
            <a:r>
              <a:rPr lang="zh-CN" altLang="zh-CN" sz="1500" b="1" dirty="0" smtClean="0">
                <a:latin typeface="宋体" pitchFamily="2" charset="-122"/>
                <a:ea typeface="宋体" pitchFamily="2" charset="-122"/>
              </a:rPr>
              <a:t>卷</a:t>
            </a:r>
            <a:r>
              <a:rPr lang="en-US" altLang="zh-CN" sz="1500" b="1" dirty="0" smtClean="0">
                <a:latin typeface="宋体" pitchFamily="2" charset="-122"/>
                <a:ea typeface="宋体" pitchFamily="2" charset="-122"/>
              </a:rPr>
              <a:t>5</a:t>
            </a:r>
            <a:r>
              <a:rPr lang="zh-CN" altLang="zh-CN" sz="1500" b="1" dirty="0" smtClean="0">
                <a:latin typeface="宋体" pitchFamily="2" charset="-122"/>
                <a:ea typeface="宋体" pitchFamily="2" charset="-122"/>
              </a:rPr>
              <a:t>号编辑的机会编成了“马克思研究专号”。从此，《新青年》逐渐转变为宣传马克思主义的刊物</a:t>
            </a:r>
            <a:r>
              <a:rPr lang="zh-CN" altLang="zh-CN" sz="1500" dirty="0" smtClean="0">
                <a:latin typeface="宋体" pitchFamily="2" charset="-122"/>
                <a:ea typeface="宋体" pitchFamily="2" charset="-122"/>
              </a:rPr>
              <a:t>。在五四运动期间起到重要作用。</a:t>
            </a:r>
          </a:p>
          <a:p>
            <a:pPr marL="0" indent="360000" algn="just">
              <a:spcBef>
                <a:spcPts val="0"/>
              </a:spcBef>
              <a:buNone/>
            </a:pPr>
            <a:r>
              <a:rPr lang="en-US" altLang="zh-CN" sz="1500" dirty="0" smtClean="0">
                <a:latin typeface="宋体" pitchFamily="2" charset="-122"/>
                <a:ea typeface="宋体" pitchFamily="2" charset="-122"/>
              </a:rPr>
              <a:t>1919</a:t>
            </a:r>
            <a:r>
              <a:rPr lang="zh-CN" altLang="zh-CN" sz="1500" dirty="0" smtClean="0">
                <a:latin typeface="宋体" pitchFamily="2" charset="-122"/>
                <a:ea typeface="宋体" pitchFamily="2" charset="-122"/>
              </a:rPr>
              <a:t>年</a:t>
            </a:r>
            <a:r>
              <a:rPr lang="en-US" altLang="zh-CN" sz="1500" dirty="0" smtClean="0">
                <a:latin typeface="宋体" pitchFamily="2" charset="-122"/>
                <a:ea typeface="宋体" pitchFamily="2" charset="-122"/>
              </a:rPr>
              <a:t>12</a:t>
            </a:r>
            <a:r>
              <a:rPr lang="zh-CN" altLang="zh-CN" sz="1500" dirty="0" smtClean="0">
                <a:latin typeface="宋体" pitchFamily="2" charset="-122"/>
                <a:ea typeface="宋体" pitchFamily="2" charset="-122"/>
              </a:rPr>
              <a:t>月，陈独秀在《新青年》</a:t>
            </a:r>
            <a:r>
              <a:rPr lang="en-US" altLang="zh-CN" sz="1500" dirty="0" smtClean="0">
                <a:latin typeface="宋体" pitchFamily="2" charset="-122"/>
                <a:ea typeface="宋体" pitchFamily="2" charset="-122"/>
              </a:rPr>
              <a:t>7</a:t>
            </a:r>
            <a:r>
              <a:rPr lang="zh-CN" altLang="zh-CN" sz="1500" dirty="0" smtClean="0">
                <a:latin typeface="宋体" pitchFamily="2" charset="-122"/>
                <a:ea typeface="宋体" pitchFamily="2" charset="-122"/>
              </a:rPr>
              <a:t>卷</a:t>
            </a:r>
            <a:r>
              <a:rPr lang="en-US" altLang="zh-CN" sz="1500" dirty="0" smtClean="0">
                <a:latin typeface="宋体" pitchFamily="2" charset="-122"/>
                <a:ea typeface="宋体" pitchFamily="2" charset="-122"/>
              </a:rPr>
              <a:t>1</a:t>
            </a:r>
            <a:r>
              <a:rPr lang="zh-CN" altLang="zh-CN" sz="1500" dirty="0" smtClean="0">
                <a:latin typeface="宋体" pitchFamily="2" charset="-122"/>
                <a:ea typeface="宋体" pitchFamily="2" charset="-122"/>
              </a:rPr>
              <a:t>号发表《本志宣言》，继承了过去《新青年》的民主主义精神，又确立了社会主义的办刊方向。</a:t>
            </a:r>
            <a:r>
              <a:rPr lang="en-US" altLang="zh-CN" sz="1500" b="1" dirty="0" smtClean="0">
                <a:latin typeface="宋体" pitchFamily="2" charset="-122"/>
                <a:ea typeface="宋体" pitchFamily="2" charset="-122"/>
              </a:rPr>
              <a:t>1920</a:t>
            </a:r>
            <a:r>
              <a:rPr lang="zh-CN" altLang="zh-CN" sz="1500" b="1" dirty="0" smtClean="0">
                <a:latin typeface="宋体" pitchFamily="2" charset="-122"/>
                <a:ea typeface="宋体" pitchFamily="2" charset="-122"/>
              </a:rPr>
              <a:t>年</a:t>
            </a:r>
            <a:r>
              <a:rPr lang="en-US" altLang="zh-CN" sz="1500" b="1" dirty="0" smtClean="0">
                <a:latin typeface="宋体" pitchFamily="2" charset="-122"/>
                <a:ea typeface="宋体" pitchFamily="2" charset="-122"/>
              </a:rPr>
              <a:t>9</a:t>
            </a:r>
            <a:r>
              <a:rPr lang="zh-CN" altLang="zh-CN" sz="1500" b="1" dirty="0" smtClean="0">
                <a:latin typeface="宋体" pitchFamily="2" charset="-122"/>
                <a:ea typeface="宋体" pitchFamily="2" charset="-122"/>
              </a:rPr>
              <a:t>月，《新青年》从</a:t>
            </a:r>
            <a:r>
              <a:rPr lang="en-US" altLang="zh-CN" sz="1500" b="1" dirty="0" smtClean="0">
                <a:latin typeface="宋体" pitchFamily="2" charset="-122"/>
                <a:ea typeface="宋体" pitchFamily="2" charset="-122"/>
              </a:rPr>
              <a:t>8</a:t>
            </a:r>
            <a:r>
              <a:rPr lang="zh-CN" altLang="zh-CN" sz="1500" b="1" dirty="0" smtClean="0">
                <a:latin typeface="宋体" pitchFamily="2" charset="-122"/>
                <a:ea typeface="宋体" pitchFamily="2" charset="-122"/>
              </a:rPr>
              <a:t>卷</a:t>
            </a:r>
            <a:r>
              <a:rPr lang="en-US" altLang="zh-CN" sz="1500" b="1" dirty="0" smtClean="0">
                <a:latin typeface="宋体" pitchFamily="2" charset="-122"/>
                <a:ea typeface="宋体" pitchFamily="2" charset="-122"/>
              </a:rPr>
              <a:t>1</a:t>
            </a:r>
            <a:r>
              <a:rPr lang="zh-CN" altLang="zh-CN" sz="1500" b="1" dirty="0" smtClean="0">
                <a:latin typeface="宋体" pitchFamily="2" charset="-122"/>
                <a:ea typeface="宋体" pitchFamily="2" charset="-122"/>
              </a:rPr>
              <a:t>号起，改组为中国共产党上海发起组的机关刊物，陈独秀在这一号上发表《谈政治》一文，从此开始积极宣传马克思主义</a:t>
            </a:r>
            <a:r>
              <a:rPr lang="zh-CN" altLang="zh-CN" sz="1500" dirty="0" smtClean="0">
                <a:latin typeface="宋体" pitchFamily="2" charset="-122"/>
                <a:ea typeface="宋体" pitchFamily="2" charset="-122"/>
              </a:rPr>
              <a:t>。</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、成立中国共产党的理论和干部准备</a:t>
            </a:r>
            <a:endParaRPr lang="zh-CN" altLang="en-US" sz="2800" dirty="0">
              <a:latin typeface="华文琥珀" pitchFamily="2" charset="-122"/>
              <a:ea typeface="华文琥珀" pitchFamily="2" charset="-122"/>
            </a:endParaRPr>
          </a:p>
        </p:txBody>
      </p:sp>
      <p:pic>
        <p:nvPicPr>
          <p:cNvPr id="8" name="图片 7" descr="https://staticzujuan.xkw.com/quesimg/Upload/2020-08/27/89aef16f-653c-4973-b05c-1267a42c142d/paper.files/image001.png"/>
          <p:cNvPicPr/>
          <p:nvPr/>
        </p:nvPicPr>
        <p:blipFill>
          <a:blip r:embed="rId4" cstate="print"/>
          <a:srcRect/>
          <a:stretch>
            <a:fillRect/>
          </a:stretch>
        </p:blipFill>
        <p:spPr bwMode="auto">
          <a:xfrm>
            <a:off x="0" y="1988840"/>
            <a:ext cx="3491880" cy="4725144"/>
          </a:xfrm>
          <a:prstGeom prst="rect">
            <a:avLst/>
          </a:prstGeom>
          <a:noFill/>
          <a:ln w="9525">
            <a:noFill/>
            <a:miter lim="800000"/>
            <a:headEnd/>
            <a:tailEnd/>
          </a:ln>
        </p:spPr>
      </p:pic>
      <p:pic>
        <p:nvPicPr>
          <p:cNvPr id="9" name="图片 8" descr="https://p1.ssl.qhimg.com/dr/270_500_/t0197520a614ef5c78c.jpg?size=268x385"/>
          <p:cNvPicPr/>
          <p:nvPr/>
        </p:nvPicPr>
        <p:blipFill>
          <a:blip r:embed="rId5" cstate="print"/>
          <a:srcRect/>
          <a:stretch>
            <a:fillRect/>
          </a:stretch>
        </p:blipFill>
        <p:spPr bwMode="auto">
          <a:xfrm>
            <a:off x="3707904" y="2132856"/>
            <a:ext cx="3672408" cy="4725144"/>
          </a:xfrm>
          <a:prstGeom prst="rect">
            <a:avLst/>
          </a:prstGeom>
          <a:noFill/>
          <a:ln w="9525">
            <a:noFill/>
            <a:miter lim="800000"/>
            <a:headEnd/>
            <a:tailEnd/>
          </a:ln>
        </p:spPr>
      </p:pic>
      <p:pic>
        <p:nvPicPr>
          <p:cNvPr id="10" name="图片 9" descr="https://p1.ssl.qhimg.com/dr/270_500_/t0191866fcb6b929562.jpg?size=161x220"/>
          <p:cNvPicPr/>
          <p:nvPr/>
        </p:nvPicPr>
        <p:blipFill>
          <a:blip r:embed="rId6" cstate="print"/>
          <a:srcRect/>
          <a:stretch>
            <a:fillRect/>
          </a:stretch>
        </p:blipFill>
        <p:spPr bwMode="auto">
          <a:xfrm>
            <a:off x="251520" y="1052736"/>
            <a:ext cx="3960440" cy="5112568"/>
          </a:xfrm>
          <a:prstGeom prst="rect">
            <a:avLst/>
          </a:prstGeom>
          <a:noFill/>
          <a:ln w="9525">
            <a:noFill/>
            <a:miter lim="800000"/>
            <a:headEnd/>
            <a:tailEnd/>
          </a:ln>
        </p:spPr>
      </p:pic>
      <p:pic>
        <p:nvPicPr>
          <p:cNvPr id="11" name="图片 10" descr="https://p1.ssl.qhimg.com/dr/270_500_/t01df783ecbd6ff0d8e.png?size=358x445"/>
          <p:cNvPicPr/>
          <p:nvPr/>
        </p:nvPicPr>
        <p:blipFill>
          <a:blip r:embed="rId7" cstate="print"/>
          <a:srcRect/>
          <a:stretch>
            <a:fillRect/>
          </a:stretch>
        </p:blipFill>
        <p:spPr bwMode="auto">
          <a:xfrm>
            <a:off x="5436096" y="1124744"/>
            <a:ext cx="3600400" cy="5112568"/>
          </a:xfrm>
          <a:prstGeom prst="rect">
            <a:avLst/>
          </a:prstGeom>
          <a:noFill/>
          <a:ln w="9525">
            <a:noFill/>
            <a:miter lim="800000"/>
            <a:headEnd/>
            <a:tailEnd/>
          </a:ln>
        </p:spPr>
      </p:pic>
      <p:sp>
        <p:nvSpPr>
          <p:cNvPr id="13" name="Rectangle 4"/>
          <p:cNvSpPr txBox="1">
            <a:spLocks noChangeArrowheads="1"/>
          </p:cNvSpPr>
          <p:nvPr/>
        </p:nvSpPr>
        <p:spPr>
          <a:xfrm>
            <a:off x="2123728" y="116633"/>
            <a:ext cx="6840760" cy="720080"/>
          </a:xfrm>
          <a:prstGeom prst="rect">
            <a:avLst/>
          </a:prstGeom>
        </p:spPr>
        <p:txBody>
          <a:bodyPr vert="horz" anchor="b">
            <a:normAutofit fontScale="97500"/>
          </a:bodyPr>
          <a:lstStyle/>
          <a:p>
            <a:pPr lvl="0" algn="just">
              <a:spcBef>
                <a:spcPct val="0"/>
              </a:spcBef>
              <a:defRPr/>
            </a:pPr>
            <a:r>
              <a:rPr lang="zh-CN" altLang="en-US" sz="3400" dirty="0" smtClean="0">
                <a:latin typeface="+mj-ea"/>
              </a:rPr>
              <a:t>一、</a:t>
            </a:r>
            <a:r>
              <a:rPr lang="zh-CN" altLang="zh-CN" sz="3400" dirty="0" smtClean="0">
                <a:latin typeface="+mj-ea"/>
              </a:rPr>
              <a:t>时代呼唤一个伟大的政党</a:t>
            </a:r>
            <a:endParaRPr kumimoji="0" lang="zh-CN" altLang="en-US" sz="3400" b="1" i="0" u="none" strike="noStrike" kern="1200" cap="none" spc="0" normalizeH="0" baseline="0" noProof="0" dirty="0" smtClean="0">
              <a:ln>
                <a:noFill/>
              </a:ln>
              <a:solidFill>
                <a:schemeClr val="tx1"/>
              </a:solidFill>
              <a:effectLst>
                <a:outerShdw blurRad="53975" dist="22860" dir="5400000" algn="tl" rotWithShape="0">
                  <a:srgbClr val="000000">
                    <a:alpha val="55000"/>
                  </a:srgbClr>
                </a:outerShdw>
              </a:effectLst>
              <a:uLnTx/>
              <a:uFillTx/>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988840"/>
            <a:ext cx="8785101" cy="4536503"/>
          </a:xfrm>
        </p:spPr>
        <p:txBody>
          <a:bodyPr>
            <a:noAutofit/>
          </a:bodyPr>
          <a:lstStyle/>
          <a:p>
            <a:pPr marL="0" indent="540000" algn="just">
              <a:spcBef>
                <a:spcPts val="600"/>
              </a:spcBef>
              <a:buFontTx/>
              <a:buNone/>
              <a:defRPr/>
            </a:pP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新青年</a:t>
            </a: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的编辑出版，对</a:t>
            </a:r>
            <a:r>
              <a:rPr lang="en-US" altLang="zh-CN" sz="2200" dirty="0" smtClean="0">
                <a:latin typeface="宋体" pitchFamily="2" charset="-122"/>
                <a:ea typeface="宋体" pitchFamily="2" charset="-122"/>
              </a:rPr>
              <a:t>19</a:t>
            </a:r>
            <a:r>
              <a:rPr lang="zh-CN" altLang="zh-CN" sz="2200" dirty="0" smtClean="0">
                <a:latin typeface="宋体" pitchFamily="2" charset="-122"/>
                <a:ea typeface="宋体" pitchFamily="2" charset="-122"/>
              </a:rPr>
              <a:t>世纪</a:t>
            </a:r>
            <a:r>
              <a:rPr lang="en-US" altLang="zh-CN" sz="2200" dirty="0" smtClean="0">
                <a:latin typeface="宋体" pitchFamily="2" charset="-122"/>
                <a:ea typeface="宋体" pitchFamily="2" charset="-122"/>
              </a:rPr>
              <a:t>80</a:t>
            </a:r>
            <a:r>
              <a:rPr lang="zh-CN" altLang="en-US" sz="2200" dirty="0" smtClean="0">
                <a:latin typeface="宋体" pitchFamily="2" charset="-122"/>
                <a:ea typeface="宋体" pitchFamily="2" charset="-122"/>
              </a:rPr>
              <a:t>、</a:t>
            </a:r>
            <a:r>
              <a:rPr lang="en-US" altLang="zh-CN" sz="2200" dirty="0" smtClean="0">
                <a:latin typeface="宋体" pitchFamily="2" charset="-122"/>
                <a:ea typeface="宋体" pitchFamily="2" charset="-122"/>
              </a:rPr>
              <a:t>90</a:t>
            </a:r>
            <a:r>
              <a:rPr lang="zh-CN" altLang="en-US" sz="2200" dirty="0" smtClean="0">
                <a:latin typeface="宋体" pitchFamily="2" charset="-122"/>
                <a:ea typeface="宋体" pitchFamily="2" charset="-122"/>
              </a:rPr>
              <a:t>年代和</a:t>
            </a:r>
            <a:r>
              <a:rPr lang="en-US" altLang="zh-CN" sz="2200" dirty="0" smtClean="0">
                <a:latin typeface="宋体" pitchFamily="2" charset="-122"/>
                <a:ea typeface="宋体" pitchFamily="2" charset="-122"/>
              </a:rPr>
              <a:t>20</a:t>
            </a:r>
            <a:r>
              <a:rPr lang="zh-CN" altLang="zh-CN" sz="2200" dirty="0" smtClean="0">
                <a:latin typeface="宋体" pitchFamily="2" charset="-122"/>
                <a:ea typeface="宋体" pitchFamily="2" charset="-122"/>
              </a:rPr>
              <a:t>世纪</a:t>
            </a:r>
            <a:r>
              <a:rPr lang="en-US" altLang="zh-CN" sz="2200" dirty="0" smtClean="0">
                <a:latin typeface="宋体" pitchFamily="2" charset="-122"/>
                <a:ea typeface="宋体" pitchFamily="2" charset="-122"/>
              </a:rPr>
              <a:t>00</a:t>
            </a:r>
            <a:r>
              <a:rPr lang="zh-CN" altLang="en-US" sz="2200" dirty="0" smtClean="0">
                <a:latin typeface="宋体" pitchFamily="2" charset="-122"/>
                <a:ea typeface="宋体" pitchFamily="2" charset="-122"/>
              </a:rPr>
              <a:t>、</a:t>
            </a:r>
            <a:r>
              <a:rPr lang="en-US" altLang="zh-CN" sz="2200" dirty="0" smtClean="0">
                <a:latin typeface="宋体" pitchFamily="2" charset="-122"/>
                <a:ea typeface="宋体" pitchFamily="2" charset="-122"/>
              </a:rPr>
              <a:t>10</a:t>
            </a:r>
            <a:r>
              <a:rPr lang="zh-CN" altLang="en-US" sz="2200" dirty="0" smtClean="0">
                <a:latin typeface="宋体" pitchFamily="2" charset="-122"/>
                <a:ea typeface="宋体" pitchFamily="2" charset="-122"/>
              </a:rPr>
              <a:t>年代的一大批青年产生了巨大影响。特别是李大钊于</a:t>
            </a:r>
            <a:r>
              <a:rPr lang="en-US" altLang="zh-CN" sz="2200" dirty="0" smtClean="0">
                <a:latin typeface="宋体" pitchFamily="2" charset="-122"/>
                <a:ea typeface="宋体" pitchFamily="2" charset="-122"/>
              </a:rPr>
              <a:t>1919</a:t>
            </a:r>
            <a:r>
              <a:rPr lang="zh-CN" altLang="en-US" sz="2200" dirty="0" smtClean="0">
                <a:latin typeface="宋体" pitchFamily="2" charset="-122"/>
                <a:ea typeface="宋体" pitchFamily="2" charset="-122"/>
              </a:rPr>
              <a:t>年</a:t>
            </a:r>
            <a:r>
              <a:rPr lang="en-US" altLang="zh-CN" sz="2200" dirty="0" smtClean="0">
                <a:latin typeface="宋体" pitchFamily="2" charset="-122"/>
                <a:ea typeface="宋体" pitchFamily="2" charset="-122"/>
              </a:rPr>
              <a:t>5</a:t>
            </a:r>
            <a:r>
              <a:rPr lang="zh-CN" altLang="en-US" sz="2200" dirty="0" smtClean="0">
                <a:latin typeface="宋体" pitchFamily="2" charset="-122"/>
                <a:ea typeface="宋体" pitchFamily="2" charset="-122"/>
              </a:rPr>
              <a:t>月在</a:t>
            </a: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新青年</a:t>
            </a: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上刊登的一篇</a:t>
            </a: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我的马克思主义观</a:t>
            </a:r>
            <a:r>
              <a:rPr lang="en-US" altLang="zh-CN" sz="2200" dirty="0" smtClean="0">
                <a:latin typeface="宋体" pitchFamily="2" charset="-122"/>
                <a:ea typeface="宋体" pitchFamily="2" charset="-122"/>
              </a:rPr>
              <a:t>》</a:t>
            </a:r>
            <a:r>
              <a:rPr lang="zh-CN" altLang="en-US" sz="2200" dirty="0" smtClean="0">
                <a:latin typeface="宋体" pitchFamily="2" charset="-122"/>
                <a:ea typeface="宋体" pitchFamily="2" charset="-122"/>
              </a:rPr>
              <a:t>文章，论述了李大钊对于马克思主义的见解，极大推动了马克思主义在中国的传播。正如李大钊所说，自俄国革命以来，“马克思主义”几有风靡世界的势子。</a:t>
            </a:r>
            <a:r>
              <a:rPr lang="zh-CN" altLang="en-US" sz="2200" b="1" dirty="0" smtClean="0">
                <a:solidFill>
                  <a:srgbClr val="C00000"/>
                </a:solidFill>
                <a:latin typeface="宋体" pitchFamily="2" charset="-122"/>
                <a:ea typeface="宋体" pitchFamily="2" charset="-122"/>
              </a:rPr>
              <a:t>李大钊同志最突出的贡献，就是极大地研究、宣传了十月革命和马克思主义，同时带领队伍、建立组织</a:t>
            </a:r>
            <a:r>
              <a:rPr lang="zh-CN" altLang="en-US" sz="2200" dirty="0" smtClean="0">
                <a:latin typeface="宋体" pitchFamily="2" charset="-122"/>
                <a:ea typeface="宋体" pitchFamily="2" charset="-122"/>
              </a:rPr>
              <a:t>。青年时代的毛泽东、周恩来等一批仁人志士深受影响。</a:t>
            </a:r>
            <a:endParaRPr lang="en-US" altLang="zh-CN" sz="2200" dirty="0" smtClean="0">
              <a:latin typeface="宋体" pitchFamily="2" charset="-122"/>
              <a:ea typeface="宋体" pitchFamily="2" charset="-122"/>
            </a:endParaRPr>
          </a:p>
          <a:p>
            <a:pPr marL="0" indent="540000" algn="just">
              <a:spcBef>
                <a:spcPts val="600"/>
              </a:spcBef>
              <a:buNone/>
              <a:defRPr/>
            </a:pPr>
            <a:r>
              <a:rPr lang="zh-CN" altLang="zh-CN" sz="2200" dirty="0" smtClean="0">
                <a:latin typeface="宋体" pitchFamily="2" charset="-122"/>
                <a:ea typeface="宋体" pitchFamily="2" charset="-122"/>
              </a:rPr>
              <a:t>作为反封建专制斗争的主将和急先锋，</a:t>
            </a:r>
            <a:r>
              <a:rPr lang="zh-CN" altLang="zh-CN" sz="2200" b="1" dirty="0" smtClean="0">
                <a:latin typeface="宋体" pitchFamily="2" charset="-122"/>
                <a:ea typeface="宋体" pitchFamily="2" charset="-122"/>
              </a:rPr>
              <a:t>陈独秀凭借《新青年》向封建壁垒发起了猛烈冲击，在新文化运动的史册上，功不可没</a:t>
            </a:r>
            <a:r>
              <a:rPr lang="zh-CN" altLang="zh-CN" sz="2200" dirty="0" smtClean="0">
                <a:latin typeface="宋体" pitchFamily="2" charset="-122"/>
                <a:ea typeface="宋体" pitchFamily="2" charset="-122"/>
              </a:rPr>
              <a:t>；在革命知识分子中赢得了很高的威望，同李大钊一起被誉为“</a:t>
            </a:r>
            <a:r>
              <a:rPr lang="zh-CN" altLang="zh-CN" sz="2200" b="1" dirty="0" smtClean="0">
                <a:solidFill>
                  <a:srgbClr val="C00000"/>
                </a:solidFill>
                <a:latin typeface="宋体" pitchFamily="2" charset="-122"/>
                <a:ea typeface="宋体" pitchFamily="2" charset="-122"/>
              </a:rPr>
              <a:t>南陈北李</a:t>
            </a:r>
            <a:r>
              <a:rPr lang="zh-CN" altLang="zh-CN" sz="2200" dirty="0" smtClean="0">
                <a:latin typeface="宋体" pitchFamily="2" charset="-122"/>
                <a:ea typeface="宋体" pitchFamily="2" charset="-122"/>
              </a:rPr>
              <a:t>”，成为当时进步思想界的领袖。</a:t>
            </a:r>
            <a:endParaRPr lang="en-US" altLang="zh-CN" sz="22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、成立中国共产党的理论和干部准备</a:t>
            </a:r>
            <a:endParaRPr lang="zh-CN" altLang="en-US" sz="2800" dirty="0">
              <a:latin typeface="华文琥珀" pitchFamily="2" charset="-122"/>
              <a:ea typeface="华文琥珀" pitchFamily="2" charset="-122"/>
            </a:endParaRPr>
          </a:p>
        </p:txBody>
      </p:sp>
      <p:sp>
        <p:nvSpPr>
          <p:cNvPr id="9" name="Rectangle 4"/>
          <p:cNvSpPr txBox="1">
            <a:spLocks noChangeArrowheads="1"/>
          </p:cNvSpPr>
          <p:nvPr/>
        </p:nvSpPr>
        <p:spPr>
          <a:xfrm>
            <a:off x="2123728" y="116633"/>
            <a:ext cx="6840760" cy="864096"/>
          </a:xfrm>
          <a:prstGeom prst="rect">
            <a:avLst/>
          </a:prstGeom>
        </p:spPr>
        <p:txBody>
          <a:bodyPr vert="horz" anchor="b">
            <a:normAutofit fontScale="97500"/>
          </a:bodyPr>
          <a:lstStyle/>
          <a:p>
            <a:pPr lvl="0" algn="just">
              <a:spcBef>
                <a:spcPct val="0"/>
              </a:spcBef>
              <a:defRPr/>
            </a:pPr>
            <a:r>
              <a:rPr lang="zh-CN" altLang="en-US" sz="3400" b="1" dirty="0" smtClean="0">
                <a:effectLst>
                  <a:outerShdw blurRad="53975" dist="22860" dir="5400000" algn="tl" rotWithShape="0">
                    <a:srgbClr val="000000">
                      <a:alpha val="55000"/>
                    </a:srgbClr>
                  </a:outerShdw>
                </a:effectLst>
                <a:latin typeface="+mj-ea"/>
                <a:ea typeface="+mj-ea"/>
                <a:cs typeface="+mj-cs"/>
              </a:rPr>
              <a:t>一、</a:t>
            </a:r>
            <a:r>
              <a:rPr lang="zh-CN" altLang="zh-CN" sz="3400" b="1" dirty="0" smtClean="0">
                <a:effectLst>
                  <a:outerShdw blurRad="53975" dist="22860" dir="5400000" algn="tl" rotWithShape="0">
                    <a:srgbClr val="000000">
                      <a:alpha val="55000"/>
                    </a:srgbClr>
                  </a:outerShdw>
                </a:effectLst>
                <a:latin typeface="+mj-ea"/>
                <a:ea typeface="+mj-ea"/>
                <a:cs typeface="+mj-cs"/>
              </a:rPr>
              <a:t>时代呼唤一个伟大的政党</a:t>
            </a:r>
            <a:endParaRPr lang="zh-CN" altLang="en-US" sz="3400" b="1" dirty="0" smtClean="0">
              <a:effectLst>
                <a:outerShdw blurRad="53975" dist="22860" dir="5400000" algn="tl" rotWithShape="0">
                  <a:srgbClr val="000000">
                    <a:alpha val="55000"/>
                  </a:srgbClr>
                </a:outerShdw>
              </a:effectLst>
              <a:latin typeface="+mj-ea"/>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768752" cy="648369"/>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92500"/>
          </a:bodyPr>
          <a:lstStyle/>
          <a:p>
            <a:pPr marL="0" indent="360000" algn="just">
              <a:buNone/>
            </a:pPr>
            <a:r>
              <a:rPr lang="zh-CN" altLang="zh-CN" sz="2100" dirty="0" smtClean="0">
                <a:latin typeface="宋体" pitchFamily="2" charset="-122"/>
                <a:ea typeface="宋体" pitchFamily="2" charset="-122"/>
              </a:rPr>
              <a:t>杨匏</a:t>
            </a:r>
            <a:r>
              <a:rPr lang="en-US" altLang="zh-CN" sz="2100" dirty="0" smtClean="0">
                <a:latin typeface="宋体" pitchFamily="2" charset="-122"/>
                <a:ea typeface="宋体" pitchFamily="2" charset="-122"/>
              </a:rPr>
              <a:t>(</a:t>
            </a:r>
            <a:r>
              <a:rPr lang="en-US" altLang="zh-CN" sz="2100" dirty="0" err="1" smtClean="0">
                <a:latin typeface="宋体" pitchFamily="2" charset="-122"/>
                <a:ea typeface="宋体" pitchFamily="2" charset="-122"/>
              </a:rPr>
              <a:t>páo</a:t>
            </a:r>
            <a:r>
              <a:rPr lang="en-US" altLang="zh-CN" sz="2100" dirty="0" smtClean="0">
                <a:latin typeface="宋体" pitchFamily="2" charset="-122"/>
                <a:ea typeface="宋体" pitchFamily="2" charset="-122"/>
              </a:rPr>
              <a:t>)</a:t>
            </a:r>
            <a:r>
              <a:rPr lang="zh-CN" altLang="zh-CN" sz="2100" dirty="0" smtClean="0">
                <a:latin typeface="宋体" pitchFamily="2" charset="-122"/>
                <a:ea typeface="宋体" pitchFamily="2" charset="-122"/>
              </a:rPr>
              <a:t>安</a:t>
            </a:r>
            <a:r>
              <a:rPr lang="en-US" altLang="zh-CN" sz="2000" dirty="0" smtClean="0">
                <a:latin typeface="宋体" pitchFamily="2" charset="-122"/>
                <a:ea typeface="宋体" pitchFamily="2" charset="-122"/>
              </a:rPr>
              <a:t>(1896</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11</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-1931</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8</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a:t>
            </a:r>
            <a:r>
              <a:rPr lang="en-US" altLang="zh-CN" sz="2000" dirty="0" smtClean="0">
                <a:latin typeface="宋体" pitchFamily="2" charset="-122"/>
                <a:ea typeface="宋体" pitchFamily="2" charset="-122"/>
              </a:rPr>
              <a:t>1918</a:t>
            </a:r>
            <a:r>
              <a:rPr lang="zh-CN" altLang="zh-CN" sz="2000" dirty="0" smtClean="0">
                <a:latin typeface="宋体" pitchFamily="2" charset="-122"/>
                <a:ea typeface="宋体" pitchFamily="2" charset="-122"/>
              </a:rPr>
              <a:t>年在广州时敏中学任教，后又兼任《广东中华新报》记者。</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五四</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运动爆发后，在广州积极投入反帝爱国斗争。</a:t>
            </a:r>
            <a:r>
              <a:rPr lang="en-US" altLang="zh-CN" sz="2000" dirty="0" smtClean="0">
                <a:latin typeface="宋体" pitchFamily="2" charset="-122"/>
                <a:ea typeface="宋体" pitchFamily="2" charset="-122"/>
              </a:rPr>
              <a:t>1919</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11</a:t>
            </a:r>
            <a:r>
              <a:rPr lang="zh-CN" altLang="zh-CN" sz="2000" dirty="0" smtClean="0">
                <a:latin typeface="宋体" pitchFamily="2" charset="-122"/>
                <a:ea typeface="宋体" pitchFamily="2" charset="-122"/>
              </a:rPr>
              <a:t>月，在《广东中华新报》副刊连载《马克思主义》一文，</a:t>
            </a:r>
            <a:r>
              <a:rPr lang="zh-CN" altLang="zh-CN" sz="2000" b="1" dirty="0" smtClean="0">
                <a:latin typeface="宋体" pitchFamily="2" charset="-122"/>
                <a:ea typeface="宋体" pitchFamily="2" charset="-122"/>
              </a:rPr>
              <a:t>这是华南地区最早系统地介绍马克思主义的文章</a:t>
            </a:r>
            <a:r>
              <a:rPr lang="zh-CN" altLang="zh-CN" sz="2000" dirty="0" smtClean="0">
                <a:latin typeface="宋体" pitchFamily="2" charset="-122"/>
                <a:ea typeface="宋体" pitchFamily="2" charset="-122"/>
              </a:rPr>
              <a:t>。</a:t>
            </a:r>
            <a:r>
              <a:rPr lang="zh-CN" altLang="zh-CN" sz="2000" b="1" dirty="0" smtClean="0">
                <a:solidFill>
                  <a:srgbClr val="C00000"/>
                </a:solidFill>
                <a:latin typeface="宋体" pitchFamily="2" charset="-122"/>
                <a:ea typeface="宋体" pitchFamily="2" charset="-122"/>
              </a:rPr>
              <a:t>对当时广东地区所盛行的无政府主义也是有力的抵制，为当时正在深入进行的反帝反封建的爱国运动和新文化运动提供了思想理论武器，为广东共产党组织的诞生，作了思想准备</a:t>
            </a:r>
            <a:r>
              <a:rPr lang="zh-CN" altLang="zh-CN" sz="2000" dirty="0" smtClean="0">
                <a:latin typeface="宋体" pitchFamily="2" charset="-122"/>
                <a:ea typeface="宋体" pitchFamily="2" charset="-122"/>
              </a:rPr>
              <a:t>。</a:t>
            </a:r>
            <a:r>
              <a:rPr lang="en-US" altLang="zh-CN" sz="2000" dirty="0" smtClean="0">
                <a:latin typeface="宋体" pitchFamily="2" charset="-122"/>
                <a:ea typeface="宋体" pitchFamily="2" charset="-122"/>
              </a:rPr>
              <a:t>1922</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2</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26</a:t>
            </a:r>
            <a:r>
              <a:rPr lang="zh-CN" altLang="zh-CN" sz="2000" dirty="0" smtClean="0">
                <a:latin typeface="宋体" pitchFamily="2" charset="-122"/>
                <a:ea typeface="宋体" pitchFamily="2" charset="-122"/>
              </a:rPr>
              <a:t>日，广东青年团创办《青年周刊》，由杨匏安撰写创刊《宣言》，署名</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夕ㄢ</a:t>
            </a:r>
            <a:r>
              <a:rPr lang="zh-CN" altLang="en-US" sz="2000" dirty="0" smtClean="0">
                <a:latin typeface="宋体" pitchFamily="2" charset="-122"/>
                <a:ea typeface="宋体" pitchFamily="2" charset="-122"/>
              </a:rPr>
              <a:t>（</a:t>
            </a:r>
            <a:r>
              <a:rPr lang="en-US" altLang="zh-CN" sz="1800" dirty="0" smtClean="0"/>
              <a:t>an</a:t>
            </a:r>
            <a:r>
              <a:rPr lang="zh-CN" altLang="en-US" sz="2000" dirty="0" smtClean="0">
                <a:latin typeface="宋体" pitchFamily="2" charset="-122"/>
                <a:ea typeface="宋体" pitchFamily="2" charset="-122"/>
              </a:rPr>
              <a:t>）</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。《宣言》公开向读者宣告：</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我们最服膺马克思主义</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，因为它</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能把资本制度应当崩坏的纯经济的、纯机械的历程阐明</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指示我们实现社会主义的实际道路</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。同年三四月间，杨匏安在《青年周刊》第</a:t>
            </a:r>
            <a:r>
              <a:rPr lang="en-US" altLang="zh-CN" sz="2000" dirty="0" smtClean="0">
                <a:latin typeface="宋体" pitchFamily="2" charset="-122"/>
                <a:ea typeface="宋体" pitchFamily="2" charset="-122"/>
              </a:rPr>
              <a:t>3</a:t>
            </a:r>
            <a:r>
              <a:rPr lang="zh-CN" altLang="zh-CN" sz="2000" dirty="0" smtClean="0">
                <a:latin typeface="宋体" pitchFamily="2" charset="-122"/>
                <a:ea typeface="宋体" pitchFamily="2" charset="-122"/>
              </a:rPr>
              <a:t>至</a:t>
            </a:r>
            <a:r>
              <a:rPr lang="en-US" altLang="zh-CN" sz="2000" dirty="0" smtClean="0">
                <a:latin typeface="宋体" pitchFamily="2" charset="-122"/>
                <a:ea typeface="宋体" pitchFamily="2" charset="-122"/>
              </a:rPr>
              <a:t>7</a:t>
            </a:r>
            <a:r>
              <a:rPr lang="zh-CN" altLang="zh-CN" sz="2000" dirty="0" smtClean="0">
                <a:latin typeface="宋体" pitchFamily="2" charset="-122"/>
                <a:ea typeface="宋体" pitchFamily="2" charset="-122"/>
              </a:rPr>
              <a:t>期连续发表长文《马克思主义浅说》，这是用白话文体通俗地、系统地介绍马克思主义三个组成部分的文章，比</a:t>
            </a:r>
            <a:r>
              <a:rPr lang="en-US" altLang="zh-CN" sz="2000" dirty="0" smtClean="0">
                <a:latin typeface="宋体" pitchFamily="2" charset="-122"/>
                <a:ea typeface="宋体" pitchFamily="2" charset="-122"/>
              </a:rPr>
              <a:t>1919</a:t>
            </a:r>
            <a:r>
              <a:rPr lang="zh-CN" altLang="zh-CN" sz="2000" dirty="0" smtClean="0">
                <a:latin typeface="宋体" pitchFamily="2" charset="-122"/>
                <a:ea typeface="宋体" pitchFamily="2" charset="-122"/>
              </a:rPr>
              <a:t>年的那篇《马克思主义</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一称科学的社会主义》写得更加深入浅出，准确鲜明。</a:t>
            </a:r>
            <a:r>
              <a:rPr lang="zh-CN" altLang="zh-CN" sz="2000" b="1" dirty="0" smtClean="0">
                <a:latin typeface="宋体" pitchFamily="2" charset="-122"/>
                <a:ea typeface="宋体" pitchFamily="2" charset="-122"/>
              </a:rPr>
              <a:t>是华南地区新文化运动和传播马克思主义的先驱</a:t>
            </a:r>
            <a:r>
              <a:rPr lang="zh-CN" altLang="zh-CN" sz="2000" dirty="0" smtClean="0">
                <a:latin typeface="宋体" pitchFamily="2" charset="-122"/>
                <a:ea typeface="宋体" pitchFamily="2" charset="-122"/>
              </a:rPr>
              <a:t>。</a:t>
            </a:r>
          </a:p>
          <a:p>
            <a:pPr marL="0" indent="360000" algn="just">
              <a:buNone/>
            </a:pPr>
            <a:r>
              <a:rPr lang="en-US" altLang="zh-CN" sz="2000" dirty="0" smtClean="0">
                <a:latin typeface="宋体" pitchFamily="2" charset="-122"/>
                <a:ea typeface="宋体" pitchFamily="2" charset="-122"/>
              </a:rPr>
              <a:t>1921</a:t>
            </a:r>
            <a:r>
              <a:rPr lang="zh-CN" altLang="zh-CN" sz="2000" dirty="0" smtClean="0">
                <a:latin typeface="宋体" pitchFamily="2" charset="-122"/>
                <a:ea typeface="宋体" pitchFamily="2" charset="-122"/>
              </a:rPr>
              <a:t>年春，广东成立了共产党组织，不久，杨匏安经谭平山介绍加入了中国共产党，成为中共广东早期党员之一。</a:t>
            </a:r>
            <a:endParaRPr lang="zh-CN" altLang="zh-CN" sz="20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、成立中国共产党的理论和干部准备</a:t>
            </a:r>
            <a:endParaRPr lang="zh-CN" altLang="en-US" sz="2800" dirty="0">
              <a:latin typeface="华文琥珀" pitchFamily="2" charset="-122"/>
              <a:ea typeface="华文琥珀" pitchFamily="2" charset="-122"/>
            </a:endParaRPr>
          </a:p>
        </p:txBody>
      </p:sp>
      <p:pic>
        <p:nvPicPr>
          <p:cNvPr id="1026" name="Picture 2" descr="https://p1.ssl.qhimg.com/dr/270_500_/t01d1c3d6190e12b274.jpg?size=400x586"/>
          <p:cNvPicPr>
            <a:picLocks noChangeAspect="1" noChangeArrowheads="1"/>
          </p:cNvPicPr>
          <p:nvPr/>
        </p:nvPicPr>
        <p:blipFill>
          <a:blip r:embed="rId4" cstate="print"/>
          <a:srcRect/>
          <a:stretch>
            <a:fillRect/>
          </a:stretch>
        </p:blipFill>
        <p:spPr bwMode="auto">
          <a:xfrm>
            <a:off x="2267744" y="0"/>
            <a:ext cx="4680520" cy="686476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696744" cy="792385"/>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85000" lnSpcReduction="10000"/>
          </a:bodyPr>
          <a:lstStyle/>
          <a:p>
            <a:pPr marL="0" indent="360000" algn="just">
              <a:buNone/>
            </a:pPr>
            <a:r>
              <a:rPr lang="zh-CN" altLang="zh-CN" sz="2000" dirty="0" smtClean="0">
                <a:latin typeface="宋体" pitchFamily="2" charset="-122"/>
                <a:ea typeface="宋体" pitchFamily="2" charset="-122"/>
              </a:rPr>
              <a:t>陈望道</a:t>
            </a:r>
            <a:r>
              <a:rPr lang="en-US" altLang="zh-CN" sz="2000" dirty="0" smtClean="0">
                <a:latin typeface="宋体" pitchFamily="2" charset="-122"/>
                <a:ea typeface="宋体" pitchFamily="2" charset="-122"/>
              </a:rPr>
              <a:t>(1891</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-1977</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10</a:t>
            </a:r>
            <a:r>
              <a:rPr lang="zh-CN" altLang="zh-CN"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29</a:t>
            </a:r>
            <a:r>
              <a:rPr lang="zh-CN" altLang="zh-CN" sz="2000" dirty="0" smtClean="0">
                <a:latin typeface="宋体" pitchFamily="2" charset="-122"/>
                <a:ea typeface="宋体" pitchFamily="2" charset="-122"/>
              </a:rPr>
              <a:t>日</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a:t>
            </a:r>
            <a:r>
              <a:rPr lang="en-US" altLang="zh-CN" sz="2000" dirty="0" smtClean="0">
                <a:latin typeface="宋体" pitchFamily="2" charset="-122"/>
                <a:ea typeface="宋体" pitchFamily="2" charset="-122"/>
              </a:rPr>
              <a:t>1915</a:t>
            </a:r>
            <a:r>
              <a:rPr lang="zh-CN" altLang="zh-CN" sz="2000" dirty="0" smtClean="0">
                <a:latin typeface="宋体" pitchFamily="2" charset="-122"/>
                <a:ea typeface="宋体" pitchFamily="2" charset="-122"/>
              </a:rPr>
              <a:t>年赴日本留学，</a:t>
            </a:r>
            <a:r>
              <a:rPr lang="en-US" altLang="zh-CN" sz="2000" dirty="0" smtClean="0">
                <a:latin typeface="宋体" pitchFamily="2" charset="-122"/>
                <a:ea typeface="宋体" pitchFamily="2" charset="-122"/>
              </a:rPr>
              <a:t>1919</a:t>
            </a:r>
            <a:r>
              <a:rPr lang="zh-CN" altLang="zh-CN" sz="2000" dirty="0" smtClean="0">
                <a:latin typeface="宋体" pitchFamily="2" charset="-122"/>
                <a:ea typeface="宋体" pitchFamily="2" charset="-122"/>
              </a:rPr>
              <a:t>年回国后，任浙江省立第一师范学校国文教员，与进步师生一起积极投身于五四新文化运动和宣传马克思主义的革命活动，</a:t>
            </a:r>
            <a:r>
              <a:rPr lang="zh-CN" altLang="zh-CN" sz="2000" b="1" dirty="0" smtClean="0">
                <a:solidFill>
                  <a:srgbClr val="FF0000"/>
                </a:solidFill>
                <a:latin typeface="宋体" pitchFamily="2" charset="-122"/>
                <a:ea typeface="宋体" pitchFamily="2" charset="-122"/>
              </a:rPr>
              <a:t>是《共产党宣言》中文全译本首译者</a:t>
            </a:r>
            <a:r>
              <a:rPr lang="zh-CN" altLang="zh-CN" sz="2000" dirty="0" smtClean="0">
                <a:latin typeface="宋体" pitchFamily="2" charset="-122"/>
                <a:ea typeface="宋体" pitchFamily="2" charset="-122"/>
              </a:rPr>
              <a:t>，曾任《新青年》编辑。因传播马克思主义，被反动当局强扣上</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非孝、废孔、共产、公妻</a:t>
            </a:r>
            <a:r>
              <a:rPr lang="en-US" altLang="zh-CN" sz="2000" dirty="0" smtClean="0">
                <a:latin typeface="宋体" pitchFamily="2" charset="-122"/>
                <a:ea typeface="宋体" pitchFamily="2" charset="-122"/>
              </a:rPr>
              <a:t>”</a:t>
            </a:r>
            <a:r>
              <a:rPr lang="zh-CN" altLang="zh-CN" sz="2000" dirty="0" smtClean="0">
                <a:latin typeface="宋体" pitchFamily="2" charset="-122"/>
                <a:ea typeface="宋体" pitchFamily="2" charset="-122"/>
              </a:rPr>
              <a:t>的罪名，在这次风潮中，他进一步认识到，改良是无济于事的，必须对旧制度进行根本的改革。为了传播真理，他于</a:t>
            </a:r>
            <a:r>
              <a:rPr lang="en-US" altLang="zh-CN" sz="2000" dirty="0" smtClean="0">
                <a:latin typeface="宋体" pitchFamily="2" charset="-122"/>
                <a:ea typeface="宋体" pitchFamily="2" charset="-122"/>
              </a:rPr>
              <a:t>1919</a:t>
            </a:r>
            <a:r>
              <a:rPr lang="zh-CN" altLang="zh-CN" sz="2000" dirty="0" smtClean="0">
                <a:latin typeface="宋体" pitchFamily="2" charset="-122"/>
                <a:ea typeface="宋体" pitchFamily="2" charset="-122"/>
              </a:rPr>
              <a:t>年底毅然返回故乡义乌分水塘村，着手翻译马克思、恩格斯合著的《共产党宣言》。基于坚定的信念，他在家宅旁一间破陋的柴屋里，克服寒冷等多种困难，夜以继日地忙于翻译。</a:t>
            </a:r>
            <a:r>
              <a:rPr lang="en-US" altLang="zh-CN" sz="2000" dirty="0" smtClean="0">
                <a:latin typeface="宋体" pitchFamily="2" charset="-122"/>
                <a:ea typeface="宋体" pitchFamily="2" charset="-122"/>
              </a:rPr>
              <a:t>1920</a:t>
            </a:r>
            <a:r>
              <a:rPr lang="zh-CN" altLang="zh-CN" sz="2000" dirty="0" smtClean="0">
                <a:latin typeface="宋体" pitchFamily="2" charset="-122"/>
                <a:ea typeface="宋体" pitchFamily="2" charset="-122"/>
              </a:rPr>
              <a:t>年</a:t>
            </a:r>
            <a:r>
              <a:rPr lang="en-US" altLang="zh-CN" sz="2000" dirty="0" smtClean="0">
                <a:latin typeface="宋体" pitchFamily="2" charset="-122"/>
                <a:ea typeface="宋体" pitchFamily="2" charset="-122"/>
              </a:rPr>
              <a:t>4</a:t>
            </a:r>
            <a:r>
              <a:rPr lang="zh-CN" altLang="zh-CN" sz="2000" dirty="0" smtClean="0">
                <a:latin typeface="宋体" pitchFamily="2" charset="-122"/>
                <a:ea typeface="宋体" pitchFamily="2" charset="-122"/>
              </a:rPr>
              <a:t>月下旬，《共产党宣言》一书译稿终于完成，经过陈独秀、李汉俊校阅后，于</a:t>
            </a:r>
            <a:r>
              <a:rPr lang="en-US" altLang="zh-CN" sz="2000" dirty="0" smtClean="0">
                <a:latin typeface="宋体" pitchFamily="2" charset="-122"/>
                <a:ea typeface="宋体" pitchFamily="2" charset="-122"/>
              </a:rPr>
              <a:t>8</a:t>
            </a:r>
            <a:r>
              <a:rPr lang="zh-CN" altLang="zh-CN" sz="2000" dirty="0" smtClean="0">
                <a:latin typeface="宋体" pitchFamily="2" charset="-122"/>
                <a:ea typeface="宋体" pitchFamily="2" charset="-122"/>
              </a:rPr>
              <a:t>月</a:t>
            </a:r>
            <a:r>
              <a:rPr lang="zh-CN" altLang="zh-CN" sz="2000" b="1" dirty="0" smtClean="0">
                <a:latin typeface="宋体" pitchFamily="2" charset="-122"/>
                <a:ea typeface="宋体" pitchFamily="2" charset="-122"/>
              </a:rPr>
              <a:t>《共产党宣言》中译本由上海社会主义研究会列为社会主义研究小丛书的第一种中文全译本正式出版。初版的千余册立即销售一空，又应读者要求于同年</a:t>
            </a:r>
            <a:r>
              <a:rPr lang="en-US" altLang="zh-CN" sz="2000" b="1" dirty="0" smtClean="0">
                <a:latin typeface="宋体" pitchFamily="2" charset="-122"/>
                <a:ea typeface="宋体" pitchFamily="2" charset="-122"/>
              </a:rPr>
              <a:t>9</a:t>
            </a:r>
            <a:r>
              <a:rPr lang="zh-CN" altLang="zh-CN" sz="2000" b="1" dirty="0" smtClean="0">
                <a:latin typeface="宋体" pitchFamily="2" charset="-122"/>
                <a:ea typeface="宋体" pitchFamily="2" charset="-122"/>
              </a:rPr>
              <a:t>月重版。</a:t>
            </a:r>
            <a:r>
              <a:rPr lang="en-US" altLang="zh-CN" sz="2000" b="1" dirty="0" smtClean="0">
                <a:latin typeface="宋体" pitchFamily="2" charset="-122"/>
                <a:ea typeface="宋体" pitchFamily="2" charset="-122"/>
              </a:rPr>
              <a:t>1921</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9</a:t>
            </a:r>
            <a:r>
              <a:rPr lang="zh-CN" altLang="zh-CN" sz="2000" b="1" dirty="0" smtClean="0">
                <a:latin typeface="宋体" pitchFamily="2" charset="-122"/>
                <a:ea typeface="宋体" pitchFamily="2" charset="-122"/>
              </a:rPr>
              <a:t>月，中国共产党在上海成立了人民出版社决定重印《共产党宣言》，至</a:t>
            </a:r>
            <a:r>
              <a:rPr lang="en-US" altLang="zh-CN" sz="2000" b="1" dirty="0" smtClean="0">
                <a:latin typeface="宋体" pitchFamily="2" charset="-122"/>
                <a:ea typeface="宋体" pitchFamily="2" charset="-122"/>
              </a:rPr>
              <a:t>1926</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5</a:t>
            </a:r>
            <a:r>
              <a:rPr lang="zh-CN" altLang="zh-CN" sz="2000" b="1" dirty="0" smtClean="0">
                <a:latin typeface="宋体" pitchFamily="2" charset="-122"/>
                <a:ea typeface="宋体" pitchFamily="2" charset="-122"/>
              </a:rPr>
              <a:t>月，此书已相继印行</a:t>
            </a:r>
            <a:r>
              <a:rPr lang="en-US" altLang="zh-CN" sz="2000" b="1" dirty="0" smtClean="0">
                <a:latin typeface="宋体" pitchFamily="2" charset="-122"/>
                <a:ea typeface="宋体" pitchFamily="2" charset="-122"/>
              </a:rPr>
              <a:t>17</a:t>
            </a:r>
            <a:r>
              <a:rPr lang="zh-CN" altLang="zh-CN" sz="2000" b="1" dirty="0" smtClean="0">
                <a:latin typeface="宋体" pitchFamily="2" charset="-122"/>
                <a:ea typeface="宋体" pitchFamily="2" charset="-122"/>
              </a:rPr>
              <a:t>版</a:t>
            </a:r>
            <a:r>
              <a:rPr lang="zh-CN" altLang="zh-CN" sz="2000" dirty="0" smtClean="0">
                <a:latin typeface="宋体" pitchFamily="2" charset="-122"/>
                <a:ea typeface="宋体" pitchFamily="2" charset="-122"/>
              </a:rPr>
              <a:t>，足见其流传之广和受读者欢迎的程度。</a:t>
            </a:r>
          </a:p>
          <a:p>
            <a:pPr marL="0" indent="360000" algn="just">
              <a:buNone/>
            </a:pPr>
            <a:r>
              <a:rPr lang="zh-CN" altLang="zh-CN" sz="2000" dirty="0" smtClean="0">
                <a:latin typeface="宋体" pitchFamily="2" charset="-122"/>
                <a:ea typeface="宋体" pitchFamily="2" charset="-122"/>
              </a:rPr>
              <a:t>陈望道</a:t>
            </a:r>
            <a:r>
              <a:rPr lang="zh-CN" altLang="en-US" sz="2000" dirty="0" smtClean="0">
                <a:latin typeface="宋体" pitchFamily="2" charset="-122"/>
                <a:ea typeface="宋体" pitchFamily="2" charset="-122"/>
              </a:rPr>
              <a:t>在</a:t>
            </a:r>
            <a:r>
              <a:rPr lang="en-US" altLang="zh-CN" sz="2000" dirty="0" smtClean="0">
                <a:latin typeface="宋体" pitchFamily="2" charset="-122"/>
                <a:ea typeface="宋体" pitchFamily="2" charset="-122"/>
              </a:rPr>
              <a:t>1949</a:t>
            </a:r>
            <a:r>
              <a:rPr lang="zh-CN" altLang="zh-CN" sz="2000" dirty="0" smtClean="0">
                <a:latin typeface="宋体" pitchFamily="2" charset="-122"/>
                <a:ea typeface="宋体" pitchFamily="2" charset="-122"/>
              </a:rPr>
              <a:t>年新中国成立之后，积极支持文字改革和推广普通话工作，毕生从事文化教育和语文研究工作，</a:t>
            </a:r>
            <a:r>
              <a:rPr lang="en-US" altLang="zh-CN" sz="2000" dirty="0" smtClean="0">
                <a:latin typeface="宋体" pitchFamily="2" charset="-122"/>
                <a:ea typeface="宋体" pitchFamily="2" charset="-122"/>
              </a:rPr>
              <a:t>1955</a:t>
            </a:r>
            <a:r>
              <a:rPr lang="zh-CN" altLang="zh-CN" sz="2000" dirty="0" smtClean="0">
                <a:latin typeface="宋体" pitchFamily="2" charset="-122"/>
                <a:ea typeface="宋体" pitchFamily="2" charset="-122"/>
              </a:rPr>
              <a:t>年当选为中国科学院哲学社会科学学部委员，在哲学、伦理学、文艺理论、美学等领域有较深造诣，建立了中国修辞学的科学体系，为中国语言学的现代化、规范化、科学化作出贡献。《辞海》修订第一任总主编。著有《修辞学发凡》《文法简论》《作文法讲义》《因明学》《标点之革新》等。译著有《艺术简论》《艺术社会学》《伦理学的根本问题》等。</a:t>
            </a:r>
            <a:endParaRPr lang="zh-CN" altLang="zh-CN" sz="20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、成立中国共产党的理论和干部准备</a:t>
            </a:r>
            <a:endParaRPr lang="zh-CN" altLang="en-US" sz="2800" dirty="0">
              <a:latin typeface="华文琥珀" pitchFamily="2" charset="-122"/>
              <a:ea typeface="华文琥珀" pitchFamily="2" charset="-122"/>
            </a:endParaRPr>
          </a:p>
        </p:txBody>
      </p:sp>
      <p:pic>
        <p:nvPicPr>
          <p:cNvPr id="2050" name="Picture 2" descr="https://p1.ssl.qhimg.com/dr/270_500_/t013cc9bddd0467d332.jpg?size=480x640"/>
          <p:cNvPicPr>
            <a:picLocks noChangeAspect="1" noChangeArrowheads="1"/>
          </p:cNvPicPr>
          <p:nvPr/>
        </p:nvPicPr>
        <p:blipFill>
          <a:blip r:embed="rId4" cstate="print"/>
          <a:srcRect/>
          <a:stretch>
            <a:fillRect/>
          </a:stretch>
        </p:blipFill>
        <p:spPr bwMode="auto">
          <a:xfrm>
            <a:off x="2267744" y="0"/>
            <a:ext cx="5112568"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additive="base">
                                        <p:cTn id="14" dur="500" fill="hold"/>
                                        <p:tgtEl>
                                          <p:spTgt spid="2050"/>
                                        </p:tgtEl>
                                        <p:attrNameLst>
                                          <p:attrName>ppt_x</p:attrName>
                                        </p:attrNameLst>
                                      </p:cBhvr>
                                      <p:tavLst>
                                        <p:tav tm="0">
                                          <p:val>
                                            <p:strVal val="#ppt_x"/>
                                          </p:val>
                                        </p:tav>
                                        <p:tav tm="100000">
                                          <p:val>
                                            <p:strVal val="#ppt_x"/>
                                          </p:val>
                                        </p:tav>
                                      </p:tavLst>
                                    </p:anim>
                                    <p:anim calcmode="lin" valueType="num">
                                      <p:cBhvr additive="base">
                                        <p:cTn id="15"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696744" cy="720377"/>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85000" lnSpcReduction="20000"/>
          </a:bodyPr>
          <a:lstStyle/>
          <a:p>
            <a:pPr marL="0" indent="0" algn="just">
              <a:lnSpc>
                <a:spcPct val="120000"/>
              </a:lnSpc>
              <a:buNone/>
            </a:pPr>
            <a:r>
              <a:rPr lang="en-US" altLang="zh-CN" sz="2400" dirty="0" smtClean="0">
                <a:latin typeface="宋体" pitchFamily="2" charset="-122"/>
                <a:ea typeface="宋体" pitchFamily="2" charset="-122"/>
              </a:rPr>
              <a:t>    </a:t>
            </a:r>
            <a:r>
              <a:rPr lang="zh-CN" altLang="zh-CN" sz="2400" b="1" dirty="0" smtClean="0">
                <a:latin typeface="宋体" pitchFamily="2" charset="-122"/>
                <a:ea typeface="宋体" pitchFamily="2" charset="-122"/>
              </a:rPr>
              <a:t>中国共产党的最早组织</a:t>
            </a:r>
            <a:r>
              <a:rPr lang="zh-CN" altLang="zh-CN" sz="2400" b="1" dirty="0" smtClean="0">
                <a:solidFill>
                  <a:srgbClr val="C00000"/>
                </a:solidFill>
                <a:latin typeface="宋体" pitchFamily="2" charset="-122"/>
                <a:ea typeface="宋体" pitchFamily="2" charset="-122"/>
              </a:rPr>
              <a:t>上海共产主义小组</a:t>
            </a:r>
            <a:r>
              <a:rPr lang="zh-CN" altLang="zh-CN" sz="2400" dirty="0" smtClean="0">
                <a:latin typeface="宋体" pitchFamily="2" charset="-122"/>
                <a:ea typeface="宋体" pitchFamily="2" charset="-122"/>
              </a:rPr>
              <a:t>在上海首先建立的。</a:t>
            </a:r>
            <a:r>
              <a:rPr lang="en-US" altLang="zh-CN" sz="2400" dirty="0" smtClean="0">
                <a:latin typeface="宋体" pitchFamily="2" charset="-122"/>
                <a:ea typeface="宋体" pitchFamily="2" charset="-122"/>
              </a:rPr>
              <a:t>1920</a:t>
            </a:r>
            <a:r>
              <a:rPr lang="zh-CN" altLang="zh-CN" sz="2400" dirty="0" smtClean="0">
                <a:latin typeface="宋体" pitchFamily="2" charset="-122"/>
                <a:ea typeface="宋体" pitchFamily="2" charset="-122"/>
              </a:rPr>
              <a:t>年</a:t>
            </a:r>
            <a:r>
              <a:rPr lang="en-US" altLang="zh-CN" sz="2400" dirty="0" smtClean="0">
                <a:latin typeface="宋体" pitchFamily="2" charset="-122"/>
                <a:ea typeface="宋体" pitchFamily="2" charset="-122"/>
              </a:rPr>
              <a:t>8</a:t>
            </a:r>
            <a:r>
              <a:rPr lang="zh-CN" altLang="zh-CN" sz="2400" dirty="0" smtClean="0">
                <a:latin typeface="宋体" pitchFamily="2" charset="-122"/>
                <a:ea typeface="宋体" pitchFamily="2" charset="-122"/>
              </a:rPr>
              <a:t>月，上海共产党早期组织正式成立。参加者有陈独秀、李汉俊、李达、陈望道、俞秀松等，</a:t>
            </a:r>
            <a:r>
              <a:rPr lang="zh-CN" altLang="zh-CN" sz="2400" b="1" dirty="0" smtClean="0">
                <a:solidFill>
                  <a:srgbClr val="C00000"/>
                </a:solidFill>
                <a:latin typeface="宋体" pitchFamily="2" charset="-122"/>
                <a:ea typeface="宋体" pitchFamily="2" charset="-122"/>
              </a:rPr>
              <a:t>陈独秀任书记</a:t>
            </a:r>
            <a:r>
              <a:rPr lang="zh-CN" altLang="zh-CN" sz="2400" dirty="0" smtClean="0">
                <a:latin typeface="宋体" pitchFamily="2" charset="-122"/>
                <a:ea typeface="宋体" pitchFamily="2" charset="-122"/>
              </a:rPr>
              <a:t>。上海共产党早期组织成立后，实际上成为各地建党活动的联络中心，起着中国共产党发起组的重要作用。</a:t>
            </a:r>
          </a:p>
          <a:p>
            <a:pPr marL="0" indent="0" algn="just">
              <a:lnSpc>
                <a:spcPct val="120000"/>
              </a:lnSpc>
              <a:buNone/>
            </a:pPr>
            <a:r>
              <a:rPr lang="en-US" altLang="zh-CN" sz="2400" dirty="0" smtClean="0">
                <a:latin typeface="宋体" pitchFamily="2" charset="-122"/>
                <a:ea typeface="宋体" pitchFamily="2" charset="-122"/>
              </a:rPr>
              <a:t>    1920</a:t>
            </a:r>
            <a:r>
              <a:rPr lang="zh-CN" altLang="zh-CN" sz="2400" dirty="0" smtClean="0">
                <a:latin typeface="宋体" pitchFamily="2" charset="-122"/>
                <a:ea typeface="宋体" pitchFamily="2" charset="-122"/>
              </a:rPr>
              <a:t>年</a:t>
            </a:r>
            <a:r>
              <a:rPr lang="en-US" altLang="zh-CN" sz="2400" dirty="0" smtClean="0">
                <a:latin typeface="宋体" pitchFamily="2" charset="-122"/>
                <a:ea typeface="宋体" pitchFamily="2" charset="-122"/>
              </a:rPr>
              <a:t>10</a:t>
            </a:r>
            <a:r>
              <a:rPr lang="zh-CN" altLang="zh-CN" sz="2400" dirty="0" smtClean="0">
                <a:latin typeface="宋体" pitchFamily="2" charset="-122"/>
                <a:ea typeface="宋体" pitchFamily="2" charset="-122"/>
              </a:rPr>
              <a:t>月，由李大钊、张申府、张国焘</a:t>
            </a:r>
            <a:r>
              <a:rPr lang="en-US" altLang="zh-CN" sz="2400" dirty="0" smtClean="0">
                <a:latin typeface="宋体" pitchFamily="2" charset="-122"/>
                <a:ea typeface="宋体" pitchFamily="2" charset="-122"/>
              </a:rPr>
              <a:t>3</a:t>
            </a:r>
            <a:r>
              <a:rPr lang="zh-CN" altLang="zh-CN" sz="2400" dirty="0" smtClean="0">
                <a:latin typeface="宋体" pitchFamily="2" charset="-122"/>
                <a:ea typeface="宋体" pitchFamily="2" charset="-122"/>
              </a:rPr>
              <a:t>人发起成立北京共产党早期组织，</a:t>
            </a:r>
            <a:r>
              <a:rPr lang="zh-CN" altLang="zh-CN" sz="2400" b="1" dirty="0" smtClean="0">
                <a:solidFill>
                  <a:srgbClr val="C00000"/>
                </a:solidFill>
                <a:latin typeface="宋体" pitchFamily="2" charset="-122"/>
                <a:ea typeface="宋体" pitchFamily="2" charset="-122"/>
              </a:rPr>
              <a:t>李大钊为负责人</a:t>
            </a:r>
            <a:r>
              <a:rPr lang="zh-CN" altLang="zh-CN" sz="2400" dirty="0" smtClean="0">
                <a:latin typeface="宋体" pitchFamily="2" charset="-122"/>
                <a:ea typeface="宋体" pitchFamily="2" charset="-122"/>
              </a:rPr>
              <a:t>。罗章龙、刘仁静、邓中夏、高君宇、何孟雄、缪伯英、范鸿劼、张太雷等先后加入，成员大多为北京大学马克思学说研究会的骨干。</a:t>
            </a:r>
          </a:p>
          <a:p>
            <a:pPr marL="0" indent="0" algn="just">
              <a:lnSpc>
                <a:spcPct val="120000"/>
              </a:lnSpc>
              <a:buNone/>
            </a:pPr>
            <a:r>
              <a:rPr lang="en-US" altLang="zh-CN" sz="2400" dirty="0" smtClean="0">
                <a:latin typeface="宋体" pitchFamily="2" charset="-122"/>
                <a:ea typeface="宋体" pitchFamily="2" charset="-122"/>
              </a:rPr>
              <a:t>    1920</a:t>
            </a:r>
            <a:r>
              <a:rPr lang="zh-CN" altLang="zh-CN" sz="2400" dirty="0" smtClean="0">
                <a:latin typeface="宋体" pitchFamily="2" charset="-122"/>
                <a:ea typeface="宋体" pitchFamily="2" charset="-122"/>
              </a:rPr>
              <a:t>年秋，董必武、陈潭秋、包惠僧等在武昌秘密召开会议，正式成立武汉共产党早期组织，</a:t>
            </a:r>
            <a:r>
              <a:rPr lang="zh-CN" altLang="zh-CN" sz="2400" b="1" dirty="0" smtClean="0">
                <a:solidFill>
                  <a:srgbClr val="C00000"/>
                </a:solidFill>
                <a:latin typeface="宋体" pitchFamily="2" charset="-122"/>
                <a:ea typeface="宋体" pitchFamily="2" charset="-122"/>
              </a:rPr>
              <a:t>推选包惠僧为书记</a:t>
            </a:r>
            <a:r>
              <a:rPr lang="zh-CN" altLang="zh-CN" sz="2400" dirty="0" smtClean="0">
                <a:latin typeface="宋体" pitchFamily="2" charset="-122"/>
                <a:ea typeface="宋体" pitchFamily="2" charset="-122"/>
              </a:rPr>
              <a:t>。</a:t>
            </a:r>
          </a:p>
          <a:p>
            <a:pPr marL="0" indent="0" algn="just">
              <a:lnSpc>
                <a:spcPct val="120000"/>
              </a:lnSpc>
              <a:buNone/>
            </a:pPr>
            <a:r>
              <a:rPr lang="en-US" altLang="zh-CN" sz="2400" dirty="0" smtClean="0">
                <a:latin typeface="宋体" pitchFamily="2" charset="-122"/>
                <a:ea typeface="宋体" pitchFamily="2" charset="-122"/>
              </a:rPr>
              <a:t>    1920</a:t>
            </a:r>
            <a:r>
              <a:rPr lang="zh-CN" altLang="zh-CN" sz="2400" dirty="0" smtClean="0">
                <a:latin typeface="宋体" pitchFamily="2" charset="-122"/>
                <a:ea typeface="宋体" pitchFamily="2" charset="-122"/>
              </a:rPr>
              <a:t>年秋，施存统、周佛海等在日本东京建立旅日共产党早期组织，</a:t>
            </a:r>
            <a:r>
              <a:rPr lang="zh-CN" altLang="zh-CN" sz="2400" b="1" dirty="0" smtClean="0">
                <a:solidFill>
                  <a:srgbClr val="C00000"/>
                </a:solidFill>
                <a:latin typeface="宋体" pitchFamily="2" charset="-122"/>
                <a:ea typeface="宋体" pitchFamily="2" charset="-122"/>
              </a:rPr>
              <a:t>施存统为负责人</a:t>
            </a:r>
            <a:r>
              <a:rPr lang="zh-CN" altLang="zh-CN" sz="2400" dirty="0" smtClean="0">
                <a:latin typeface="宋体" pitchFamily="2" charset="-122"/>
                <a:ea typeface="宋体" pitchFamily="2" charset="-122"/>
              </a:rPr>
              <a:t>。</a:t>
            </a:r>
          </a:p>
          <a:p>
            <a:pPr marL="0" indent="0" algn="just">
              <a:lnSpc>
                <a:spcPct val="120000"/>
              </a:lnSpc>
              <a:buNone/>
            </a:pPr>
            <a:r>
              <a:rPr lang="en-US" altLang="zh-CN" sz="2400" dirty="0" smtClean="0">
                <a:latin typeface="宋体" pitchFamily="2" charset="-122"/>
                <a:ea typeface="宋体" pitchFamily="2" charset="-122"/>
              </a:rPr>
              <a:t>    1920</a:t>
            </a:r>
            <a:r>
              <a:rPr lang="zh-CN" altLang="zh-CN" sz="2400" dirty="0" smtClean="0">
                <a:latin typeface="宋体" pitchFamily="2" charset="-122"/>
                <a:ea typeface="宋体" pitchFamily="2" charset="-122"/>
              </a:rPr>
              <a:t>年秋冬之际，毛泽东、何叔衡等在长沙，以新民学会骨干为核心秘密组建共产党早期组织。</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5</a:t>
            </a:r>
            <a:r>
              <a:rPr lang="zh-CN" altLang="en-US" sz="2800" b="1" dirty="0" smtClean="0">
                <a:latin typeface="华文琥珀" pitchFamily="2" charset="-122"/>
                <a:ea typeface="华文琥珀" pitchFamily="2" charset="-122"/>
              </a:rPr>
              <a:t>、成立共产主义小组</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768752" cy="792385"/>
          </a:xfrm>
        </p:spPr>
        <p:txBody>
          <a:bodyPr>
            <a:normAutofit/>
          </a:bodyPr>
          <a:lstStyle/>
          <a:p>
            <a:pPr lvl="0" algn="just"/>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b="1"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85000" lnSpcReduction="20000"/>
          </a:bodyPr>
          <a:lstStyle/>
          <a:p>
            <a:pPr marL="0" indent="0" algn="just">
              <a:lnSpc>
                <a:spcPct val="120000"/>
              </a:lnSpc>
              <a:buNone/>
            </a:pPr>
            <a:r>
              <a:rPr lang="en-US" altLang="zh-CN" sz="2400" dirty="0" smtClean="0">
                <a:latin typeface="宋体" pitchFamily="2" charset="-122"/>
                <a:ea typeface="宋体" pitchFamily="2" charset="-122"/>
              </a:rPr>
              <a:t>    1920</a:t>
            </a:r>
            <a:r>
              <a:rPr lang="zh-CN" altLang="zh-CN" sz="2400" dirty="0" smtClean="0">
                <a:latin typeface="宋体" pitchFamily="2" charset="-122"/>
                <a:ea typeface="宋体" pitchFamily="2" charset="-122"/>
              </a:rPr>
              <a:t>年底至</a:t>
            </a:r>
            <a:r>
              <a:rPr lang="en-US" altLang="zh-CN" sz="2400" dirty="0" smtClean="0">
                <a:latin typeface="宋体" pitchFamily="2" charset="-122"/>
                <a:ea typeface="宋体" pitchFamily="2" charset="-122"/>
              </a:rPr>
              <a:t>1921</a:t>
            </a:r>
            <a:r>
              <a:rPr lang="zh-CN" altLang="zh-CN" sz="2400" dirty="0" smtClean="0">
                <a:latin typeface="宋体" pitchFamily="2" charset="-122"/>
                <a:ea typeface="宋体" pitchFamily="2" charset="-122"/>
              </a:rPr>
              <a:t>年初，王尽美、邓恩铭等在济南建立共产党早期组织。</a:t>
            </a:r>
          </a:p>
          <a:p>
            <a:pPr marL="0" indent="0" algn="just">
              <a:lnSpc>
                <a:spcPct val="120000"/>
              </a:lnSpc>
              <a:buNone/>
            </a:pPr>
            <a:r>
              <a:rPr lang="en-US" altLang="zh-CN" sz="2400" dirty="0" smtClean="0">
                <a:latin typeface="宋体" pitchFamily="2" charset="-122"/>
                <a:ea typeface="宋体" pitchFamily="2" charset="-122"/>
              </a:rPr>
              <a:t>    1921</a:t>
            </a:r>
            <a:r>
              <a:rPr lang="zh-CN" altLang="zh-CN" sz="2400" dirty="0" smtClean="0">
                <a:latin typeface="宋体" pitchFamily="2" charset="-122"/>
                <a:ea typeface="宋体" pitchFamily="2" charset="-122"/>
              </a:rPr>
              <a:t>年春，在与无政府主义者组织的</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共产党</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分道扬镳后，陈独秀等重新组建广州共产党早期组织，成员有谭平山、陈公博、谭植棠等，</a:t>
            </a:r>
            <a:r>
              <a:rPr lang="zh-CN" altLang="zh-CN" sz="2400" b="1" dirty="0" smtClean="0">
                <a:solidFill>
                  <a:srgbClr val="C00000"/>
                </a:solidFill>
                <a:latin typeface="宋体" pitchFamily="2" charset="-122"/>
                <a:ea typeface="宋体" pitchFamily="2" charset="-122"/>
              </a:rPr>
              <a:t>陈独秀、谭平山先后任书记</a:t>
            </a:r>
            <a:r>
              <a:rPr lang="zh-CN" altLang="zh-CN" sz="2400" dirty="0" smtClean="0">
                <a:latin typeface="宋体" pitchFamily="2" charset="-122"/>
                <a:ea typeface="宋体" pitchFamily="2" charset="-122"/>
              </a:rPr>
              <a:t>。</a:t>
            </a:r>
          </a:p>
          <a:p>
            <a:pPr marL="0" indent="0" algn="just">
              <a:lnSpc>
                <a:spcPct val="120000"/>
              </a:lnSpc>
              <a:buNone/>
            </a:pPr>
            <a:r>
              <a:rPr lang="en-US" altLang="zh-CN" sz="2400" dirty="0" smtClean="0">
                <a:latin typeface="宋体" pitchFamily="2" charset="-122"/>
                <a:ea typeface="宋体" pitchFamily="2" charset="-122"/>
              </a:rPr>
              <a:t>    1921</a:t>
            </a:r>
            <a:r>
              <a:rPr lang="zh-CN" altLang="zh-CN" sz="2400" dirty="0" smtClean="0">
                <a:latin typeface="宋体" pitchFamily="2" charset="-122"/>
                <a:ea typeface="宋体" pitchFamily="2" charset="-122"/>
              </a:rPr>
              <a:t>年，张申府、周恩来、赵世炎、刘清扬等在法国巴黎也建立了由留学生中先进分子组成的共产党早期组织，</a:t>
            </a:r>
            <a:r>
              <a:rPr lang="zh-CN" altLang="zh-CN" sz="2400" b="1" dirty="0" smtClean="0">
                <a:solidFill>
                  <a:srgbClr val="C00000"/>
                </a:solidFill>
                <a:latin typeface="宋体" pitchFamily="2" charset="-122"/>
                <a:ea typeface="宋体" pitchFamily="2" charset="-122"/>
              </a:rPr>
              <a:t>张申府为负责人</a:t>
            </a:r>
            <a:r>
              <a:rPr lang="zh-CN" altLang="zh-CN" sz="2400" dirty="0" smtClean="0">
                <a:latin typeface="宋体" pitchFamily="2" charset="-122"/>
                <a:ea typeface="宋体" pitchFamily="2" charset="-122"/>
              </a:rPr>
              <a:t>。</a:t>
            </a:r>
          </a:p>
          <a:p>
            <a:pPr marL="0" indent="0" algn="just">
              <a:lnSpc>
                <a:spcPct val="120000"/>
              </a:lnSpc>
              <a:buNone/>
            </a:pPr>
            <a:r>
              <a:rPr lang="en-US" altLang="zh-CN" sz="2400" dirty="0" smtClean="0">
                <a:latin typeface="宋体" pitchFamily="2" charset="-122"/>
                <a:ea typeface="宋体" pitchFamily="2" charset="-122"/>
              </a:rPr>
              <a:t>    </a:t>
            </a:r>
            <a:r>
              <a:rPr lang="zh-CN" altLang="zh-CN" sz="2400" dirty="0" smtClean="0">
                <a:latin typeface="宋体" pitchFamily="2" charset="-122"/>
                <a:ea typeface="宋体" pitchFamily="2" charset="-122"/>
              </a:rPr>
              <a:t>这些共产党早期组织的名称不一，有的叫</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共产党</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，有的叫</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共产党支部</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或</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共产党小组</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，它们的性质相同，都是组成统一的中国共产党的地方组织，后来被通称为</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共产主义小组</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a:t>
            </a:r>
          </a:p>
          <a:p>
            <a:pPr marL="0" indent="0" algn="just">
              <a:lnSpc>
                <a:spcPct val="120000"/>
              </a:lnSpc>
              <a:buNone/>
            </a:pPr>
            <a:r>
              <a:rPr lang="en-US" altLang="zh-CN" sz="2400" dirty="0" smtClean="0">
                <a:latin typeface="宋体" pitchFamily="2" charset="-122"/>
                <a:ea typeface="宋体" pitchFamily="2" charset="-122"/>
              </a:rPr>
              <a:t>    </a:t>
            </a:r>
            <a:r>
              <a:rPr lang="zh-CN" altLang="zh-CN" sz="2400" b="1" dirty="0" smtClean="0">
                <a:latin typeface="宋体" pitchFamily="2" charset="-122"/>
                <a:ea typeface="宋体" pitchFamily="2" charset="-122"/>
              </a:rPr>
              <a:t>各地共产主义小组成立后，有组织、有计划地扩大马克思主义的研究和宣传，批判各种反马克思主义思潮，发起建立社会主义青年团，创办工人刊物，开办工人学校，领导工人成立工会，开展工人运动，进一步促进了马克思主义同工人运动的结合。</a:t>
            </a:r>
            <a:r>
              <a:rPr lang="zh-CN" altLang="zh-CN" sz="2400" b="1" dirty="0" smtClean="0">
                <a:solidFill>
                  <a:srgbClr val="FF0000"/>
                </a:solidFill>
                <a:latin typeface="宋体" pitchFamily="2" charset="-122"/>
                <a:ea typeface="宋体" pitchFamily="2" charset="-122"/>
              </a:rPr>
              <a:t>这样，正式成立中国共产党的条件就基本具备了</a:t>
            </a:r>
            <a:r>
              <a:rPr lang="zh-CN" altLang="zh-CN" sz="2400" dirty="0" smtClean="0">
                <a:latin typeface="宋体" pitchFamily="2" charset="-122"/>
                <a:ea typeface="宋体" pitchFamily="2" charset="-122"/>
              </a:rPr>
              <a:t>。</a:t>
            </a:r>
            <a:endParaRPr lang="zh-CN" altLang="zh-CN" sz="2400" dirty="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5</a:t>
            </a:r>
            <a:r>
              <a:rPr lang="zh-CN" altLang="en-US" sz="2800" b="1" dirty="0" smtClean="0">
                <a:latin typeface="华文琥珀" pitchFamily="2" charset="-122"/>
                <a:ea typeface="华文琥珀" pitchFamily="2" charset="-122"/>
              </a:rPr>
              <a:t>、成立共产主义小组</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696744" cy="720377"/>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a:bodyPr>
          <a:lstStyle/>
          <a:p>
            <a:pPr marL="0" indent="0" algn="just">
              <a:buFontTx/>
              <a:buNone/>
              <a:defRPr/>
            </a:pPr>
            <a:r>
              <a:rPr lang="zh-CN" altLang="en-US" sz="2000" b="1" dirty="0" smtClean="0">
                <a:latin typeface="宋体" pitchFamily="2" charset="-122"/>
                <a:ea typeface="宋体" pitchFamily="2" charset="-122"/>
              </a:rPr>
              <a:t>    </a:t>
            </a:r>
            <a:r>
              <a:rPr lang="en-US" altLang="zh-CN" sz="2000" b="1" dirty="0" smtClean="0">
                <a:latin typeface="宋体" pitchFamily="2" charset="-122"/>
                <a:ea typeface="宋体" pitchFamily="2" charset="-122"/>
              </a:rPr>
              <a:t>1917</a:t>
            </a:r>
            <a:r>
              <a:rPr lang="zh-CN" altLang="zh-CN" sz="2000" b="1" dirty="0" smtClean="0">
                <a:latin typeface="宋体" pitchFamily="2" charset="-122"/>
                <a:ea typeface="宋体" pitchFamily="2" charset="-122"/>
              </a:rPr>
              <a:t>年俄国十月革命的胜利给中国送来了马克思列宁主义，使中国的先进分子找到了救国救民的真理。</a:t>
            </a:r>
            <a:r>
              <a:rPr lang="zh-CN" altLang="zh-CN" sz="2000" b="1" dirty="0" smtClean="0">
                <a:solidFill>
                  <a:srgbClr val="FF0000"/>
                </a:solidFill>
                <a:latin typeface="宋体" pitchFamily="2" charset="-122"/>
                <a:ea typeface="宋体" pitchFamily="2" charset="-122"/>
              </a:rPr>
              <a:t>马克思列宁主义在中国的广泛传播，为中国共产党的建立奠定了思想基础。</a:t>
            </a:r>
            <a:r>
              <a:rPr lang="en-US" altLang="zh-CN" sz="2000" b="1" dirty="0" smtClean="0">
                <a:latin typeface="宋体" pitchFamily="2" charset="-122"/>
                <a:ea typeface="宋体" pitchFamily="2" charset="-122"/>
              </a:rPr>
              <a:t>1919</a:t>
            </a:r>
            <a:r>
              <a:rPr lang="zh-CN" altLang="zh-CN" sz="2000" b="1" dirty="0" smtClean="0">
                <a:latin typeface="宋体" pitchFamily="2" charset="-122"/>
                <a:ea typeface="宋体" pitchFamily="2" charset="-122"/>
              </a:rPr>
              <a:t>年爆发的五四运动，促进了马克思主义同中国工人运动的结合，为中国共产党的建立作了思想上和干部上的准备。</a:t>
            </a:r>
            <a:r>
              <a:rPr lang="zh-CN" altLang="zh-CN" sz="2000" b="1" dirty="0" smtClean="0">
                <a:solidFill>
                  <a:srgbClr val="FF0000"/>
                </a:solidFill>
                <a:latin typeface="宋体" pitchFamily="2" charset="-122"/>
                <a:ea typeface="宋体" pitchFamily="2" charset="-122"/>
              </a:rPr>
              <a:t>各地共产主义小组的成立，基本具备了正式成立中国共产党的条件。</a:t>
            </a:r>
            <a:endParaRPr lang="en-US" altLang="zh-CN" sz="2000" b="1" dirty="0" smtClean="0">
              <a:solidFill>
                <a:srgbClr val="FF0000"/>
              </a:solidFill>
              <a:latin typeface="宋体" pitchFamily="2" charset="-122"/>
              <a:ea typeface="宋体" pitchFamily="2" charset="-122"/>
            </a:endParaRPr>
          </a:p>
          <a:p>
            <a:pPr marL="0" indent="0" algn="just">
              <a:buFontTx/>
              <a:buNone/>
              <a:defRPr/>
            </a:pPr>
            <a:r>
              <a:rPr lang="en-US" altLang="zh-CN" sz="2000" b="1" dirty="0" smtClean="0">
                <a:latin typeface="宋体" pitchFamily="2" charset="-122"/>
                <a:ea typeface="宋体" pitchFamily="2" charset="-122"/>
              </a:rPr>
              <a:t>    1920</a:t>
            </a:r>
            <a:r>
              <a:rPr lang="zh-CN" altLang="zh-CN" sz="2000" b="1" dirty="0" smtClean="0">
                <a:latin typeface="宋体" pitchFamily="2" charset="-122"/>
                <a:ea typeface="宋体" pitchFamily="2" charset="-122"/>
              </a:rPr>
              <a:t>年初，李大钊、陈独秀等开始了建党的探索和酝酿。</a:t>
            </a:r>
            <a:r>
              <a:rPr lang="en-US" altLang="zh-CN" sz="2000" dirty="0" smtClean="0">
                <a:latin typeface="宋体" pitchFamily="2" charset="-122"/>
                <a:ea typeface="宋体" pitchFamily="2" charset="-122"/>
              </a:rPr>
              <a:t>4</a:t>
            </a:r>
            <a:r>
              <a:rPr lang="zh-CN" altLang="zh-CN" sz="2000" dirty="0" smtClean="0">
                <a:latin typeface="宋体" pitchFamily="2" charset="-122"/>
                <a:ea typeface="宋体" pitchFamily="2" charset="-122"/>
              </a:rPr>
              <a:t>月，俄共（布）西伯利亚局派</a:t>
            </a:r>
            <a:r>
              <a:rPr lang="zh-CN" altLang="zh-CN" sz="2000" b="1" dirty="0" smtClean="0">
                <a:latin typeface="宋体" pitchFamily="2" charset="-122"/>
                <a:ea typeface="宋体" pitchFamily="2" charset="-122"/>
              </a:rPr>
              <a:t>维经斯基</a:t>
            </a:r>
            <a:r>
              <a:rPr lang="zh-CN" altLang="zh-CN" sz="2000" dirty="0" smtClean="0">
                <a:latin typeface="宋体" pitchFamily="2" charset="-122"/>
                <a:ea typeface="宋体" pitchFamily="2" charset="-122"/>
              </a:rPr>
              <a:t>等一行来华，了解中国情况，</a:t>
            </a:r>
            <a:r>
              <a:rPr lang="zh-CN" altLang="zh-CN" sz="2000" b="1" dirty="0" smtClean="0">
                <a:latin typeface="宋体" pitchFamily="2" charset="-122"/>
                <a:ea typeface="宋体" pitchFamily="2" charset="-122"/>
              </a:rPr>
              <a:t>考察能否在上海建立共产国际东亚书记处</a:t>
            </a:r>
            <a:r>
              <a:rPr lang="zh-CN" altLang="zh-CN" sz="2000" dirty="0" smtClean="0">
                <a:latin typeface="宋体" pitchFamily="2" charset="-122"/>
                <a:ea typeface="宋体" pitchFamily="2" charset="-122"/>
              </a:rPr>
              <a:t>。他们先在北京会见了李大钊，后由李大钊介绍到上海会见陈独秀，</a:t>
            </a:r>
            <a:r>
              <a:rPr lang="zh-CN" altLang="zh-CN" sz="2000" b="1" dirty="0" smtClean="0">
                <a:solidFill>
                  <a:srgbClr val="C00000"/>
                </a:solidFill>
                <a:latin typeface="宋体" pitchFamily="2" charset="-122"/>
                <a:ea typeface="宋体" pitchFamily="2" charset="-122"/>
              </a:rPr>
              <a:t>共同商谈讨论了建党问题，促进了中国共产党的创立</a:t>
            </a:r>
            <a:r>
              <a:rPr lang="zh-CN" altLang="zh-CN"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a:p>
            <a:pPr marL="0" indent="0" algn="just">
              <a:buFontTx/>
              <a:buNone/>
              <a:defRPr/>
            </a:pPr>
            <a:r>
              <a:rPr lang="en-US" altLang="zh-CN" sz="2000" dirty="0" smtClean="0">
                <a:latin typeface="宋体" pitchFamily="2" charset="-122"/>
                <a:ea typeface="宋体" pitchFamily="2" charset="-122"/>
              </a:rPr>
              <a:t>    </a:t>
            </a:r>
            <a:r>
              <a:rPr lang="en-US" altLang="zh-CN" sz="2000" b="1" dirty="0" smtClean="0">
                <a:latin typeface="宋体" pitchFamily="2" charset="-122"/>
                <a:ea typeface="宋体" pitchFamily="2" charset="-122"/>
              </a:rPr>
              <a:t>1921</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3</a:t>
            </a:r>
            <a:r>
              <a:rPr lang="zh-CN" altLang="zh-CN" sz="2000" b="1" dirty="0" smtClean="0">
                <a:latin typeface="宋体" pitchFamily="2" charset="-122"/>
                <a:ea typeface="宋体" pitchFamily="2" charset="-122"/>
              </a:rPr>
              <a:t>月，在俄共远东局和共产国际的建议和支持下，召开了各共产主义小组的代表会议</a:t>
            </a:r>
            <a:r>
              <a:rPr lang="zh-CN" altLang="zh-CN" sz="2000" dirty="0" smtClean="0">
                <a:latin typeface="宋体" pitchFamily="2" charset="-122"/>
                <a:ea typeface="宋体" pitchFamily="2" charset="-122"/>
              </a:rPr>
              <a:t>，发表了关于党的宗旨和原则的宣言，并制定了临时性的纲领，确立了党的工作机构和工作计划，表明了党组织对社会主义青年团、工会、行会、文化教育团体和军队的态度。</a:t>
            </a:r>
            <a:r>
              <a:rPr lang="zh-CN" altLang="zh-CN" sz="2000" b="1" dirty="0" smtClean="0">
                <a:solidFill>
                  <a:srgbClr val="FF0000"/>
                </a:solidFill>
                <a:latin typeface="宋体" pitchFamily="2" charset="-122"/>
                <a:ea typeface="宋体" pitchFamily="2" charset="-122"/>
              </a:rPr>
              <a:t>这次会议为党的成立作了必要的准备。</a:t>
            </a:r>
            <a:endParaRPr lang="en-US" altLang="zh-CN" sz="20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6</a:t>
            </a:r>
            <a:r>
              <a:rPr lang="zh-CN" altLang="en-US" sz="2800" b="1" dirty="0" smtClean="0">
                <a:latin typeface="华文琥珀" pitchFamily="2" charset="-122"/>
                <a:ea typeface="华文琥珀" pitchFamily="2" charset="-122"/>
              </a:rPr>
              <a:t>、成立中国共产党</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20377"/>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92500"/>
          </a:bodyPr>
          <a:lstStyle/>
          <a:p>
            <a:pPr marL="0" indent="360000" algn="just">
              <a:buFontTx/>
              <a:buNone/>
              <a:defRPr/>
            </a:pPr>
            <a:r>
              <a:rPr lang="en-US" altLang="zh-CN" sz="2400" dirty="0" smtClean="0">
                <a:latin typeface="宋体" pitchFamily="2" charset="-122"/>
                <a:ea typeface="宋体" pitchFamily="2" charset="-122"/>
              </a:rPr>
              <a:t>1921</a:t>
            </a:r>
            <a:r>
              <a:rPr lang="zh-CN" altLang="zh-CN" sz="2400" dirty="0" smtClean="0">
                <a:latin typeface="宋体" pitchFamily="2" charset="-122"/>
                <a:ea typeface="宋体" pitchFamily="2" charset="-122"/>
              </a:rPr>
              <a:t>年</a:t>
            </a:r>
            <a:r>
              <a:rPr lang="en-US" altLang="zh-CN" sz="2400" dirty="0" smtClean="0">
                <a:latin typeface="宋体" pitchFamily="2" charset="-122"/>
                <a:ea typeface="宋体" pitchFamily="2" charset="-122"/>
              </a:rPr>
              <a:t>6</a:t>
            </a:r>
            <a:r>
              <a:rPr lang="zh-CN" altLang="zh-CN" sz="2400" dirty="0" smtClean="0">
                <a:latin typeface="宋体" pitchFamily="2" charset="-122"/>
                <a:ea typeface="宋体" pitchFamily="2" charset="-122"/>
              </a:rPr>
              <a:t>月，共产国际派</a:t>
            </a:r>
            <a:r>
              <a:rPr lang="zh-CN" altLang="zh-CN" sz="2400" b="1" dirty="0" smtClean="0">
                <a:latin typeface="宋体" pitchFamily="2" charset="-122"/>
                <a:ea typeface="宋体" pitchFamily="2" charset="-122"/>
              </a:rPr>
              <a:t>马林</a:t>
            </a:r>
            <a:r>
              <a:rPr lang="zh-CN" altLang="zh-CN" sz="2400" dirty="0" smtClean="0">
                <a:latin typeface="宋体" pitchFamily="2" charset="-122"/>
                <a:ea typeface="宋体" pitchFamily="2" charset="-122"/>
              </a:rPr>
              <a:t>等到上海。</a:t>
            </a:r>
            <a:r>
              <a:rPr lang="zh-CN" altLang="zh-CN" sz="2400" b="1" dirty="0" smtClean="0">
                <a:latin typeface="宋体" pitchFamily="2" charset="-122"/>
                <a:ea typeface="宋体" pitchFamily="2" charset="-122"/>
              </a:rPr>
              <a:t>他们建议召开党的全国代表大会，正式成立中国共产党</a:t>
            </a:r>
            <a:r>
              <a:rPr lang="zh-CN" altLang="zh-CN" sz="2400" dirty="0" smtClean="0">
                <a:latin typeface="宋体" pitchFamily="2" charset="-122"/>
                <a:ea typeface="宋体" pitchFamily="2" charset="-122"/>
              </a:rPr>
              <a:t>。上海党的发起组在李达的主持下进行了全国代表大会的筹备工作，并向各地党的组织写信发出通知，要求各地选派两名代表出席大会。来自北京、汉口、广州、长沙、济南和日本的各地代表</a:t>
            </a:r>
            <a:r>
              <a:rPr lang="en-US" altLang="zh-CN" sz="2400" dirty="0" smtClean="0">
                <a:latin typeface="宋体" pitchFamily="2" charset="-122"/>
                <a:ea typeface="宋体" pitchFamily="2" charset="-122"/>
              </a:rPr>
              <a:t>7</a:t>
            </a:r>
            <a:r>
              <a:rPr lang="zh-CN" altLang="zh-CN" sz="2400" dirty="0" smtClean="0">
                <a:latin typeface="宋体" pitchFamily="2" charset="-122"/>
                <a:ea typeface="宋体" pitchFamily="2" charset="-122"/>
              </a:rPr>
              <a:t>月</a:t>
            </a:r>
            <a:r>
              <a:rPr lang="en-US" altLang="zh-CN" sz="2400" dirty="0" smtClean="0">
                <a:latin typeface="宋体" pitchFamily="2" charset="-122"/>
                <a:ea typeface="宋体" pitchFamily="2" charset="-122"/>
              </a:rPr>
              <a:t>23</a:t>
            </a:r>
            <a:r>
              <a:rPr lang="zh-CN" altLang="zh-CN" sz="2400" dirty="0" smtClean="0">
                <a:latin typeface="宋体" pitchFamily="2" charset="-122"/>
                <a:ea typeface="宋体" pitchFamily="2" charset="-122"/>
              </a:rPr>
              <a:t>日全部到达上海。</a:t>
            </a:r>
            <a:endParaRPr lang="en-US" altLang="zh-CN" sz="2400" dirty="0" smtClean="0">
              <a:latin typeface="宋体" pitchFamily="2" charset="-122"/>
              <a:ea typeface="宋体" pitchFamily="2" charset="-122"/>
            </a:endParaRPr>
          </a:p>
          <a:p>
            <a:pPr marL="0" indent="360000" algn="just">
              <a:buFontTx/>
              <a:buNone/>
              <a:defRPr/>
            </a:pPr>
            <a:r>
              <a:rPr lang="en-US" altLang="zh-CN" sz="2400" b="1" dirty="0" smtClean="0">
                <a:latin typeface="宋体" pitchFamily="2" charset="-122"/>
                <a:ea typeface="宋体" pitchFamily="2" charset="-122"/>
              </a:rPr>
              <a:t>1921</a:t>
            </a:r>
            <a:r>
              <a:rPr lang="zh-CN" altLang="zh-CN" sz="2400" b="1" dirty="0" smtClean="0">
                <a:latin typeface="宋体" pitchFamily="2" charset="-122"/>
                <a:ea typeface="宋体" pitchFamily="2" charset="-122"/>
              </a:rPr>
              <a:t>年</a:t>
            </a:r>
            <a:r>
              <a:rPr lang="en-US" altLang="zh-CN" sz="2400" b="1" dirty="0" smtClean="0">
                <a:latin typeface="宋体" pitchFamily="2" charset="-122"/>
                <a:ea typeface="宋体" pitchFamily="2" charset="-122"/>
              </a:rPr>
              <a:t>7</a:t>
            </a:r>
            <a:r>
              <a:rPr lang="zh-CN" altLang="zh-CN" sz="2400" b="1" dirty="0" smtClean="0">
                <a:latin typeface="宋体" pitchFamily="2" charset="-122"/>
                <a:ea typeface="宋体" pitchFamily="2" charset="-122"/>
              </a:rPr>
              <a:t>月</a:t>
            </a:r>
            <a:r>
              <a:rPr lang="en-US" altLang="zh-CN" sz="2400" b="1" dirty="0" smtClean="0">
                <a:latin typeface="宋体" pitchFamily="2" charset="-122"/>
                <a:ea typeface="宋体" pitchFamily="2" charset="-122"/>
              </a:rPr>
              <a:t>23</a:t>
            </a:r>
            <a:r>
              <a:rPr lang="zh-CN" altLang="zh-CN" sz="2400" b="1" dirty="0" smtClean="0">
                <a:latin typeface="宋体" pitchFamily="2" charset="-122"/>
                <a:ea typeface="宋体" pitchFamily="2" charset="-122"/>
              </a:rPr>
              <a:t>日</a:t>
            </a:r>
            <a:r>
              <a:rPr lang="en-US" altLang="zh-CN" sz="2400" b="1" dirty="0" smtClean="0">
                <a:latin typeface="宋体" pitchFamily="2" charset="-122"/>
                <a:ea typeface="宋体" pitchFamily="2" charset="-122"/>
              </a:rPr>
              <a:t>—31</a:t>
            </a:r>
            <a:r>
              <a:rPr lang="zh-CN" altLang="zh-CN" sz="2400" b="1" dirty="0" smtClean="0">
                <a:latin typeface="宋体" pitchFamily="2" charset="-122"/>
                <a:ea typeface="宋体" pitchFamily="2" charset="-122"/>
              </a:rPr>
              <a:t>日（一说</a:t>
            </a:r>
            <a:r>
              <a:rPr lang="en-US" altLang="zh-CN" sz="2400" b="1" dirty="0" smtClean="0">
                <a:latin typeface="宋体" pitchFamily="2" charset="-122"/>
                <a:ea typeface="宋体" pitchFamily="2" charset="-122"/>
              </a:rPr>
              <a:t>1921</a:t>
            </a:r>
            <a:r>
              <a:rPr lang="zh-CN" altLang="zh-CN" sz="2400" b="1" dirty="0" smtClean="0">
                <a:latin typeface="宋体" pitchFamily="2" charset="-122"/>
                <a:ea typeface="宋体" pitchFamily="2" charset="-122"/>
              </a:rPr>
              <a:t>年</a:t>
            </a:r>
            <a:r>
              <a:rPr lang="en-US" altLang="zh-CN" sz="2400" b="1" dirty="0" smtClean="0">
                <a:latin typeface="宋体" pitchFamily="2" charset="-122"/>
                <a:ea typeface="宋体" pitchFamily="2" charset="-122"/>
              </a:rPr>
              <a:t>7</a:t>
            </a:r>
            <a:r>
              <a:rPr lang="zh-CN" altLang="zh-CN" sz="2400" b="1" dirty="0" smtClean="0">
                <a:latin typeface="宋体" pitchFamily="2" charset="-122"/>
                <a:ea typeface="宋体" pitchFamily="2" charset="-122"/>
              </a:rPr>
              <a:t>月</a:t>
            </a:r>
            <a:r>
              <a:rPr lang="en-US" altLang="zh-CN" sz="2400" b="1" dirty="0" smtClean="0">
                <a:latin typeface="宋体" pitchFamily="2" charset="-122"/>
                <a:ea typeface="宋体" pitchFamily="2" charset="-122"/>
              </a:rPr>
              <a:t>23</a:t>
            </a:r>
            <a:r>
              <a:rPr lang="zh-CN" altLang="zh-CN" sz="2400" b="1" dirty="0" smtClean="0">
                <a:latin typeface="宋体" pitchFamily="2" charset="-122"/>
                <a:ea typeface="宋体" pitchFamily="2" charset="-122"/>
              </a:rPr>
              <a:t>日</a:t>
            </a:r>
            <a:r>
              <a:rPr lang="en-US" altLang="zh-CN" sz="2400" b="1" dirty="0" smtClean="0">
                <a:latin typeface="宋体" pitchFamily="2" charset="-122"/>
                <a:ea typeface="宋体" pitchFamily="2" charset="-122"/>
              </a:rPr>
              <a:t>—30</a:t>
            </a:r>
            <a:r>
              <a:rPr lang="zh-CN" altLang="zh-CN" sz="2400" b="1" dirty="0" smtClean="0">
                <a:latin typeface="宋体" pitchFamily="2" charset="-122"/>
                <a:ea typeface="宋体" pitchFamily="2" charset="-122"/>
              </a:rPr>
              <a:t>日和</a:t>
            </a:r>
            <a:r>
              <a:rPr lang="en-US" altLang="zh-CN" sz="2400" b="1" dirty="0" smtClean="0">
                <a:latin typeface="宋体" pitchFamily="2" charset="-122"/>
                <a:ea typeface="宋体" pitchFamily="2" charset="-122"/>
              </a:rPr>
              <a:t>8</a:t>
            </a:r>
            <a:r>
              <a:rPr lang="zh-CN" altLang="zh-CN" sz="2400" b="1" dirty="0" smtClean="0">
                <a:latin typeface="宋体" pitchFamily="2" charset="-122"/>
                <a:ea typeface="宋体" pitchFamily="2" charset="-122"/>
              </a:rPr>
              <a:t>月</a:t>
            </a:r>
            <a:r>
              <a:rPr lang="en-US" altLang="zh-CN" sz="2400" b="1" dirty="0" smtClean="0">
                <a:latin typeface="宋体" pitchFamily="2" charset="-122"/>
                <a:ea typeface="宋体" pitchFamily="2" charset="-122"/>
              </a:rPr>
              <a:t>3</a:t>
            </a:r>
            <a:r>
              <a:rPr lang="zh-CN" altLang="zh-CN" sz="2400" b="1" dirty="0" smtClean="0">
                <a:latin typeface="宋体" pitchFamily="2" charset="-122"/>
                <a:ea typeface="宋体" pitchFamily="2" charset="-122"/>
              </a:rPr>
              <a:t>日），在上海（最后一天在嘉兴）召开了中国共产党的第一次全国代表大会</a:t>
            </a:r>
            <a:r>
              <a:rPr lang="zh-CN" altLang="zh-CN" sz="2400" dirty="0" smtClean="0">
                <a:latin typeface="宋体" pitchFamily="2" charset="-122"/>
                <a:ea typeface="宋体" pitchFamily="2" charset="-122"/>
              </a:rPr>
              <a:t>。</a:t>
            </a:r>
            <a:r>
              <a:rPr lang="zh-CN" altLang="zh-CN" sz="2400" b="1" dirty="0" smtClean="0">
                <a:solidFill>
                  <a:srgbClr val="FF0000"/>
                </a:solidFill>
                <a:latin typeface="宋体" pitchFamily="2" charset="-122"/>
                <a:ea typeface="宋体" pitchFamily="2" charset="-122"/>
              </a:rPr>
              <a:t>大会通过了中国共产党的第一个纲领和决议</a:t>
            </a:r>
            <a:r>
              <a:rPr lang="zh-CN" altLang="zh-CN" sz="2400" dirty="0" smtClean="0">
                <a:latin typeface="宋体" pitchFamily="2" charset="-122"/>
                <a:ea typeface="宋体" pitchFamily="2" charset="-122"/>
              </a:rPr>
              <a:t>。纲领规定：</a:t>
            </a:r>
            <a:r>
              <a:rPr lang="zh-CN" altLang="zh-CN" sz="2400" b="1" dirty="0" smtClean="0">
                <a:latin typeface="宋体" pitchFamily="2" charset="-122"/>
                <a:ea typeface="宋体" pitchFamily="2" charset="-122"/>
              </a:rPr>
              <a:t>党的名称是</a:t>
            </a:r>
            <a:r>
              <a:rPr lang="en-US" altLang="zh-CN" sz="2400" b="1" dirty="0" smtClean="0">
                <a:latin typeface="宋体" pitchFamily="2" charset="-122"/>
                <a:ea typeface="宋体" pitchFamily="2" charset="-122"/>
              </a:rPr>
              <a:t>“</a:t>
            </a:r>
            <a:r>
              <a:rPr lang="zh-CN" altLang="zh-CN" sz="2400" b="1" dirty="0" smtClean="0">
                <a:latin typeface="宋体" pitchFamily="2" charset="-122"/>
                <a:ea typeface="宋体" pitchFamily="2" charset="-122"/>
              </a:rPr>
              <a:t>中国共产党</a:t>
            </a:r>
            <a:r>
              <a:rPr lang="en-US" altLang="zh-CN" sz="2400" b="1" dirty="0" smtClean="0">
                <a:latin typeface="宋体" pitchFamily="2" charset="-122"/>
                <a:ea typeface="宋体" pitchFamily="2" charset="-122"/>
              </a:rPr>
              <a:t>”</a:t>
            </a:r>
            <a:r>
              <a:rPr lang="zh-CN" altLang="zh-CN" sz="2400" dirty="0" smtClean="0">
                <a:latin typeface="宋体" pitchFamily="2" charset="-122"/>
                <a:ea typeface="宋体" pitchFamily="2" charset="-122"/>
              </a:rPr>
              <a:t>；</a:t>
            </a:r>
            <a:r>
              <a:rPr lang="zh-CN" altLang="zh-CN" sz="2400" b="1" dirty="0" smtClean="0">
                <a:solidFill>
                  <a:srgbClr val="C00000"/>
                </a:solidFill>
                <a:latin typeface="宋体" pitchFamily="2" charset="-122"/>
                <a:ea typeface="宋体" pitchFamily="2" charset="-122"/>
              </a:rPr>
              <a:t>党的性质是无产阶级政党</a:t>
            </a:r>
            <a:r>
              <a:rPr lang="zh-CN" altLang="zh-CN" sz="2400" dirty="0" smtClean="0">
                <a:latin typeface="宋体" pitchFamily="2" charset="-122"/>
                <a:ea typeface="宋体" pitchFamily="2" charset="-122"/>
              </a:rPr>
              <a:t>；</a:t>
            </a:r>
            <a:r>
              <a:rPr lang="zh-CN" altLang="zh-CN" sz="2400" b="1" dirty="0" smtClean="0">
                <a:latin typeface="宋体" pitchFamily="2" charset="-122"/>
                <a:ea typeface="宋体" pitchFamily="2" charset="-122"/>
              </a:rPr>
              <a:t>党的奋斗目标是推翻资产阶级，废除资本所有制，建立无产阶级专政，实现社会主义和共产主义</a:t>
            </a:r>
            <a:r>
              <a:rPr lang="zh-CN" altLang="zh-CN" sz="2400" dirty="0" smtClean="0">
                <a:latin typeface="宋体" pitchFamily="2" charset="-122"/>
                <a:ea typeface="宋体" pitchFamily="2" charset="-122"/>
              </a:rPr>
              <a:t>；</a:t>
            </a:r>
            <a:r>
              <a:rPr lang="zh-CN" altLang="zh-CN" sz="2400" b="1" dirty="0" smtClean="0">
                <a:solidFill>
                  <a:srgbClr val="C00000"/>
                </a:solidFill>
                <a:latin typeface="宋体" pitchFamily="2" charset="-122"/>
                <a:ea typeface="宋体" pitchFamily="2" charset="-122"/>
              </a:rPr>
              <a:t>党的基本任务是从事工人运动的各项活动，加强对工会和工人运动的研究与领导</a:t>
            </a:r>
            <a:r>
              <a:rPr lang="zh-CN" altLang="zh-CN" sz="2400" dirty="0" smtClean="0">
                <a:latin typeface="宋体" pitchFamily="2" charset="-122"/>
                <a:ea typeface="宋体" pitchFamily="2" charset="-122"/>
              </a:rPr>
              <a:t>。大会选举产生党的领导机构</a:t>
            </a:r>
            <a:r>
              <a:rPr lang="en-US" altLang="zh-CN" sz="2400" dirty="0" smtClean="0">
                <a:latin typeface="宋体" pitchFamily="2" charset="-122"/>
                <a:ea typeface="宋体" pitchFamily="2" charset="-122"/>
              </a:rPr>
              <a:t>——</a:t>
            </a:r>
            <a:r>
              <a:rPr lang="zh-CN" altLang="zh-CN" sz="2400" dirty="0" smtClean="0">
                <a:latin typeface="宋体" pitchFamily="2" charset="-122"/>
                <a:ea typeface="宋体" pitchFamily="2" charset="-122"/>
              </a:rPr>
              <a:t>中央局，</a:t>
            </a:r>
            <a:r>
              <a:rPr lang="zh-CN" altLang="zh-CN" sz="2400" b="1" dirty="0" smtClean="0">
                <a:latin typeface="宋体" pitchFamily="2" charset="-122"/>
                <a:ea typeface="宋体" pitchFamily="2" charset="-122"/>
              </a:rPr>
              <a:t>陈独秀为书记，张国焘负责组织，李达负责宣传</a:t>
            </a:r>
            <a:r>
              <a:rPr lang="zh-CN" altLang="zh-CN" sz="2400" dirty="0" smtClean="0">
                <a:latin typeface="宋体" pitchFamily="2" charset="-122"/>
                <a:ea typeface="宋体" pitchFamily="2" charset="-122"/>
              </a:rPr>
              <a:t>。</a:t>
            </a:r>
            <a:endParaRPr lang="en-US" altLang="zh-CN" sz="21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6</a:t>
            </a:r>
            <a:r>
              <a:rPr lang="zh-CN" altLang="en-US" sz="2800" b="1" dirty="0" smtClean="0">
                <a:latin typeface="华文琥珀" pitchFamily="2" charset="-122"/>
                <a:ea typeface="华文琥珀" pitchFamily="2" charset="-122"/>
              </a:rPr>
              <a:t>、成立中国共产党</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624736" cy="864393"/>
          </a:xfrm>
        </p:spPr>
        <p:txBody>
          <a:bodyPr>
            <a:normAutofit/>
          </a:bodyPr>
          <a:lstStyle/>
          <a:p>
            <a:pPr lvl="0">
              <a:defRPr/>
            </a:pPr>
            <a:r>
              <a:rPr lang="zh-CN" altLang="en-US" sz="3400" dirty="0" smtClean="0">
                <a:solidFill>
                  <a:schemeClr val="tx1"/>
                </a:solidFill>
                <a:latin typeface="+mj-ea"/>
              </a:rPr>
              <a:t>一、</a:t>
            </a:r>
            <a:r>
              <a:rPr lang="zh-CN" altLang="zh-CN" sz="3400" dirty="0" smtClean="0">
                <a:solidFill>
                  <a:schemeClr val="tx1"/>
                </a:solidFill>
                <a:latin typeface="+mj-ea"/>
              </a:rPr>
              <a:t>时代呼唤一个伟大的政党</a:t>
            </a:r>
            <a:endParaRPr lang="zh-CN" altLang="en-US" sz="3400"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FontTx/>
              <a:buNone/>
              <a:defRPr/>
            </a:pPr>
            <a:r>
              <a:rPr lang="en-US" altLang="zh-CN" sz="2300" b="1" dirty="0" smtClean="0">
                <a:solidFill>
                  <a:srgbClr val="FF0000"/>
                </a:solidFill>
                <a:latin typeface="宋体" pitchFamily="2" charset="-122"/>
                <a:ea typeface="宋体" pitchFamily="2" charset="-122"/>
              </a:rPr>
              <a:t>    </a:t>
            </a:r>
            <a:r>
              <a:rPr lang="zh-CN" altLang="zh-CN" sz="2300" b="1" dirty="0" smtClean="0">
                <a:solidFill>
                  <a:srgbClr val="FF0000"/>
                </a:solidFill>
                <a:latin typeface="宋体" pitchFamily="2" charset="-122"/>
                <a:ea typeface="宋体" pitchFamily="2" charset="-122"/>
              </a:rPr>
              <a:t>党的一大宣告了中国共产党的正式成立</a:t>
            </a:r>
            <a:r>
              <a:rPr lang="zh-CN" altLang="zh-CN" sz="2300" dirty="0" smtClean="0">
                <a:latin typeface="宋体" pitchFamily="2" charset="-122"/>
                <a:ea typeface="宋体" pitchFamily="2" charset="-122"/>
              </a:rPr>
              <a:t>。</a:t>
            </a:r>
            <a:endParaRPr lang="en-US" altLang="zh-CN" sz="2300" dirty="0" smtClean="0">
              <a:latin typeface="宋体" pitchFamily="2" charset="-122"/>
              <a:ea typeface="宋体" pitchFamily="2" charset="-122"/>
            </a:endParaRPr>
          </a:p>
          <a:p>
            <a:pPr marL="0" indent="0" algn="just">
              <a:buFontTx/>
              <a:buNone/>
              <a:defRPr/>
            </a:pPr>
            <a:r>
              <a:rPr lang="en-US" altLang="zh-CN" sz="2300" dirty="0" smtClean="0">
                <a:latin typeface="宋体" pitchFamily="2" charset="-122"/>
                <a:ea typeface="宋体" pitchFamily="2" charset="-122"/>
              </a:rPr>
              <a:t>    </a:t>
            </a:r>
            <a:r>
              <a:rPr lang="zh-CN" altLang="zh-CN" sz="2300" dirty="0" smtClean="0">
                <a:latin typeface="宋体" pitchFamily="2" charset="-122"/>
                <a:ea typeface="宋体" pitchFamily="2" charset="-122"/>
              </a:rPr>
              <a:t>从此，中国诞生了完全新式的、以</a:t>
            </a:r>
            <a:r>
              <a:rPr lang="zh-CN" altLang="en-US" sz="2300" dirty="0" smtClean="0">
                <a:latin typeface="宋体" pitchFamily="2" charset="-122"/>
                <a:ea typeface="宋体" pitchFamily="2" charset="-122"/>
              </a:rPr>
              <a:t>实现</a:t>
            </a:r>
            <a:r>
              <a:rPr lang="zh-CN" altLang="zh-CN" sz="2300" dirty="0" smtClean="0">
                <a:latin typeface="宋体" pitchFamily="2" charset="-122"/>
                <a:ea typeface="宋体" pitchFamily="2" charset="-122"/>
              </a:rPr>
              <a:t>共产主义为目的、以马列主义为行动指南的、统一的工人阶级政党。中国共产党的成立，给灾难深重的中国人民带来了光明和希望，给中国革命指明了方向。</a:t>
            </a:r>
            <a:endParaRPr lang="en-US" altLang="zh-CN" sz="2300" dirty="0" smtClean="0">
              <a:latin typeface="宋体" pitchFamily="2" charset="-122"/>
              <a:ea typeface="宋体" pitchFamily="2" charset="-122"/>
            </a:endParaRPr>
          </a:p>
          <a:p>
            <a:pPr marL="0" indent="0" algn="just">
              <a:buFontTx/>
              <a:buNone/>
              <a:defRPr/>
            </a:pPr>
            <a:r>
              <a:rPr lang="en-US" altLang="zh-CN" sz="2300" dirty="0" smtClean="0">
                <a:latin typeface="宋体" pitchFamily="2" charset="-122"/>
                <a:ea typeface="宋体" pitchFamily="2" charset="-122"/>
              </a:rPr>
              <a:t>    </a:t>
            </a:r>
            <a:r>
              <a:rPr lang="zh-CN" altLang="zh-CN" sz="2300" dirty="0" smtClean="0">
                <a:latin typeface="宋体" pitchFamily="2" charset="-122"/>
                <a:ea typeface="宋体" pitchFamily="2" charset="-122"/>
              </a:rPr>
              <a:t>正如毛泽东所说的那样，</a:t>
            </a:r>
            <a:r>
              <a:rPr lang="zh-CN" altLang="zh-CN" sz="2300" b="1" dirty="0" smtClean="0">
                <a:latin typeface="宋体" pitchFamily="2" charset="-122"/>
                <a:ea typeface="宋体" pitchFamily="2" charset="-122"/>
              </a:rPr>
              <a:t>中国共产党的成立，是一个开天辟地的大事变</a:t>
            </a:r>
            <a:r>
              <a:rPr lang="zh-CN" altLang="zh-CN" sz="2300" dirty="0" smtClean="0">
                <a:latin typeface="宋体" pitchFamily="2" charset="-122"/>
                <a:ea typeface="宋体" pitchFamily="2" charset="-122"/>
              </a:rPr>
              <a:t>。中国共产党成立后，中国革命的面目就为之一新了。</a:t>
            </a:r>
            <a:endParaRPr lang="en-US" altLang="zh-CN" sz="2300" dirty="0" smtClean="0">
              <a:latin typeface="宋体" pitchFamily="2" charset="-122"/>
              <a:ea typeface="宋体" pitchFamily="2" charset="-122"/>
            </a:endParaRPr>
          </a:p>
          <a:p>
            <a:pPr marL="0" indent="360000" algn="just">
              <a:spcBef>
                <a:spcPts val="600"/>
              </a:spcBef>
              <a:buNone/>
              <a:defRPr/>
            </a:pPr>
            <a:r>
              <a:rPr lang="en-US" altLang="zh-CN" sz="2300" b="1" dirty="0" smtClean="0">
                <a:latin typeface="宋体" pitchFamily="2" charset="-122"/>
                <a:ea typeface="宋体" pitchFamily="2" charset="-122"/>
              </a:rPr>
              <a:t>  </a:t>
            </a:r>
            <a:r>
              <a:rPr lang="zh-CN" altLang="zh-CN" sz="2300" b="1" dirty="0" smtClean="0">
                <a:latin typeface="宋体" pitchFamily="2" charset="-122"/>
                <a:ea typeface="宋体" pitchFamily="2" charset="-122"/>
              </a:rPr>
              <a:t>中国产生了共产党，这是开天辟地的大事变</a:t>
            </a:r>
            <a:r>
              <a:rPr lang="zh-CN" altLang="zh-CN" sz="2300" dirty="0" smtClean="0">
                <a:latin typeface="宋体" pitchFamily="2" charset="-122"/>
                <a:ea typeface="宋体" pitchFamily="2" charset="-122"/>
              </a:rPr>
              <a:t>。这一开天辟地的大事变，</a:t>
            </a:r>
            <a:r>
              <a:rPr lang="zh-CN" altLang="zh-CN" sz="2300" b="1" dirty="0" smtClean="0">
                <a:solidFill>
                  <a:srgbClr val="FF0000"/>
                </a:solidFill>
                <a:latin typeface="宋体" pitchFamily="2" charset="-122"/>
                <a:ea typeface="宋体" pitchFamily="2" charset="-122"/>
              </a:rPr>
              <a:t>深刻改变了</a:t>
            </a:r>
            <a:r>
              <a:rPr lang="zh-CN" altLang="zh-CN" sz="2300" dirty="0" smtClean="0">
                <a:latin typeface="宋体" pitchFamily="2" charset="-122"/>
                <a:ea typeface="宋体" pitchFamily="2" charset="-122"/>
              </a:rPr>
              <a:t>近代以后中华民族发展的方向和进程，</a:t>
            </a:r>
            <a:r>
              <a:rPr lang="zh-CN" altLang="zh-CN" sz="2300" b="1" dirty="0" smtClean="0">
                <a:solidFill>
                  <a:srgbClr val="FF0000"/>
                </a:solidFill>
                <a:latin typeface="宋体" pitchFamily="2" charset="-122"/>
                <a:ea typeface="宋体" pitchFamily="2" charset="-122"/>
              </a:rPr>
              <a:t>深刻改变了</a:t>
            </a:r>
            <a:r>
              <a:rPr lang="zh-CN" altLang="zh-CN" sz="2300" dirty="0" smtClean="0">
                <a:latin typeface="宋体" pitchFamily="2" charset="-122"/>
                <a:ea typeface="宋体" pitchFamily="2" charset="-122"/>
              </a:rPr>
              <a:t>中国人民和中华民族的前途和命运，</a:t>
            </a:r>
            <a:r>
              <a:rPr lang="zh-CN" altLang="zh-CN" sz="2300" b="1" dirty="0" smtClean="0">
                <a:solidFill>
                  <a:srgbClr val="FF0000"/>
                </a:solidFill>
                <a:latin typeface="宋体" pitchFamily="2" charset="-122"/>
                <a:ea typeface="宋体" pitchFamily="2" charset="-122"/>
              </a:rPr>
              <a:t>深刻改变了</a:t>
            </a:r>
            <a:r>
              <a:rPr lang="zh-CN" altLang="zh-CN" sz="2300" dirty="0" smtClean="0">
                <a:latin typeface="宋体" pitchFamily="2" charset="-122"/>
                <a:ea typeface="宋体" pitchFamily="2" charset="-122"/>
              </a:rPr>
              <a:t>世界发展的趋势和格局。</a:t>
            </a:r>
            <a:r>
              <a:rPr lang="en-US" altLang="zh-CN" sz="2300" b="1" dirty="0" smtClean="0">
                <a:latin typeface="宋体" pitchFamily="2" charset="-122"/>
                <a:ea typeface="宋体" pitchFamily="2" charset="-122"/>
              </a:rPr>
              <a:t>——</a:t>
            </a:r>
            <a:r>
              <a:rPr lang="zh-CN" altLang="en-US" sz="2300" dirty="0" smtClean="0">
                <a:latin typeface="宋体" pitchFamily="2" charset="-122"/>
                <a:ea typeface="宋体" pitchFamily="2" charset="-122"/>
              </a:rPr>
              <a:t>习近平</a:t>
            </a:r>
            <a:r>
              <a:rPr lang="en-US" altLang="zh-CN" sz="2300" dirty="0" smtClean="0">
                <a:latin typeface="宋体" pitchFamily="2" charset="-122"/>
                <a:ea typeface="宋体" pitchFamily="2" charset="-122"/>
              </a:rPr>
              <a:t>《</a:t>
            </a:r>
            <a:r>
              <a:rPr lang="zh-CN" altLang="en-US" sz="2300" dirty="0" smtClean="0">
                <a:latin typeface="宋体" pitchFamily="2" charset="-122"/>
                <a:ea typeface="宋体" pitchFamily="2" charset="-122"/>
              </a:rPr>
              <a:t>在庆祝中国共产党成立</a:t>
            </a:r>
            <a:r>
              <a:rPr lang="en-US" altLang="zh-CN" sz="2300" dirty="0" smtClean="0">
                <a:latin typeface="宋体" pitchFamily="2" charset="-122"/>
                <a:ea typeface="宋体" pitchFamily="2" charset="-122"/>
              </a:rPr>
              <a:t>95</a:t>
            </a:r>
            <a:r>
              <a:rPr lang="zh-CN" altLang="en-US" sz="2300" dirty="0" smtClean="0">
                <a:latin typeface="宋体" pitchFamily="2" charset="-122"/>
                <a:ea typeface="宋体" pitchFamily="2" charset="-122"/>
              </a:rPr>
              <a:t>周年大会上的讲话</a:t>
            </a:r>
            <a:r>
              <a:rPr lang="en-US" altLang="zh-CN" sz="2300" dirty="0" smtClean="0">
                <a:latin typeface="宋体" pitchFamily="2" charset="-122"/>
                <a:ea typeface="宋体" pitchFamily="2" charset="-122"/>
              </a:rPr>
              <a:t>》</a:t>
            </a:r>
          </a:p>
          <a:p>
            <a:pPr marL="0" indent="360000" algn="just">
              <a:spcBef>
                <a:spcPts val="600"/>
              </a:spcBef>
              <a:buNone/>
              <a:defRPr/>
            </a:pPr>
            <a:r>
              <a:rPr lang="en-US" altLang="zh-CN" sz="2300" b="1" dirty="0" smtClean="0">
                <a:latin typeface="宋体" pitchFamily="2" charset="-122"/>
                <a:ea typeface="宋体" pitchFamily="2" charset="-122"/>
              </a:rPr>
              <a:t>  1921</a:t>
            </a:r>
            <a:r>
              <a:rPr lang="zh-CN" altLang="zh-CN" sz="2300" b="1" dirty="0" smtClean="0">
                <a:latin typeface="宋体" pitchFamily="2" charset="-122"/>
                <a:ea typeface="宋体" pitchFamily="2" charset="-122"/>
              </a:rPr>
              <a:t>年</a:t>
            </a:r>
            <a:r>
              <a:rPr lang="en-US" altLang="zh-CN" sz="2300" b="1" dirty="0" smtClean="0">
                <a:latin typeface="宋体" pitchFamily="2" charset="-122"/>
                <a:ea typeface="宋体" pitchFamily="2" charset="-122"/>
              </a:rPr>
              <a:t>7</a:t>
            </a:r>
            <a:r>
              <a:rPr lang="zh-CN" altLang="zh-CN" sz="2300" b="1" dirty="0" smtClean="0">
                <a:latin typeface="宋体" pitchFamily="2" charset="-122"/>
                <a:ea typeface="宋体" pitchFamily="2" charset="-122"/>
              </a:rPr>
              <a:t>月</a:t>
            </a:r>
            <a:r>
              <a:rPr lang="zh-CN" altLang="en-US" sz="2300" b="1" dirty="0" smtClean="0">
                <a:latin typeface="宋体" pitchFamily="2" charset="-122"/>
                <a:ea typeface="宋体" pitchFamily="2" charset="-122"/>
              </a:rPr>
              <a:t>，此时的中国正处军阀混战时期，民不聊生。</a:t>
            </a:r>
            <a:endParaRPr lang="en-US" altLang="zh-CN" sz="23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6</a:t>
            </a:r>
            <a:r>
              <a:rPr lang="zh-CN" altLang="en-US" sz="2800" b="1" dirty="0" smtClean="0">
                <a:latin typeface="华文琥珀" pitchFamily="2" charset="-122"/>
                <a:ea typeface="华文琥珀" pitchFamily="2" charset="-122"/>
              </a:rPr>
              <a:t>、成立中国共产党</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lvl="0">
              <a:defRPr/>
            </a:pPr>
            <a:r>
              <a:rPr lang="zh-CN" altLang="en-US" dirty="0" smtClean="0">
                <a:solidFill>
                  <a:schemeClr val="tx1"/>
                </a:solidFill>
                <a:latin typeface="+mj-ea"/>
              </a:rPr>
              <a:t>一、</a:t>
            </a:r>
            <a:r>
              <a:rPr lang="zh-CN" altLang="zh-CN" dirty="0" smtClean="0">
                <a:solidFill>
                  <a:schemeClr val="tx1"/>
                </a:solidFill>
                <a:latin typeface="+mj-ea"/>
              </a:rPr>
              <a:t>时代呼唤一个伟大的政党</a:t>
            </a:r>
            <a:endParaRPr lang="zh-CN" altLang="en-US" dirty="0" smtClean="0">
              <a:solidFill>
                <a:schemeClr val="tx1"/>
              </a:solidFill>
              <a:latin typeface="+mj-ea"/>
            </a:endParaRPr>
          </a:p>
        </p:txBody>
      </p:sp>
      <p:sp>
        <p:nvSpPr>
          <p:cNvPr id="3076" name="Rectangle 5"/>
          <p:cNvSpPr>
            <a:spLocks noGrp="1" noChangeArrowheads="1"/>
          </p:cNvSpPr>
          <p:nvPr>
            <p:ph sz="half" idx="1"/>
          </p:nvPr>
        </p:nvSpPr>
        <p:spPr>
          <a:xfrm>
            <a:off x="179512" y="1988840"/>
            <a:ext cx="8785101" cy="4536503"/>
          </a:xfrm>
        </p:spPr>
        <p:txBody>
          <a:bodyPr>
            <a:normAutofit fontScale="92500"/>
          </a:bodyPr>
          <a:lstStyle/>
          <a:p>
            <a:pPr marL="0" indent="360000" algn="just">
              <a:spcBef>
                <a:spcPts val="600"/>
              </a:spcBef>
              <a:buFontTx/>
              <a:buNone/>
              <a:defRPr/>
            </a:pPr>
            <a:r>
              <a:rPr lang="zh-CN" altLang="en-US" sz="2000" dirty="0" smtClean="0">
                <a:latin typeface="宋体" pitchFamily="2" charset="-122"/>
                <a:ea typeface="宋体" pitchFamily="2" charset="-122"/>
              </a:rPr>
              <a:t>为进一步扩大中国共产党的影响力，统一全党的思想，凝聚力量，投入到团结抗战中去，</a:t>
            </a:r>
            <a:r>
              <a:rPr lang="en-US" altLang="zh-CN" sz="2000" dirty="0" smtClean="0">
                <a:latin typeface="宋体" pitchFamily="2" charset="-122"/>
                <a:ea typeface="宋体" pitchFamily="2" charset="-122"/>
              </a:rPr>
              <a:t>1938</a:t>
            </a:r>
            <a:r>
              <a:rPr lang="zh-CN" altLang="en-US" sz="2000" dirty="0" smtClean="0">
                <a:latin typeface="宋体" pitchFamily="2" charset="-122"/>
                <a:ea typeface="宋体" pitchFamily="2" charset="-122"/>
              </a:rPr>
              <a:t>年春，中共中央准备举行纪念建党</a:t>
            </a:r>
            <a:r>
              <a:rPr lang="en-US" altLang="zh-CN" sz="2000" dirty="0" smtClean="0">
                <a:latin typeface="宋体" pitchFamily="2" charset="-122"/>
                <a:ea typeface="宋体" pitchFamily="2" charset="-122"/>
              </a:rPr>
              <a:t>17</a:t>
            </a:r>
            <a:r>
              <a:rPr lang="zh-CN" altLang="en-US" sz="2000" dirty="0" smtClean="0">
                <a:latin typeface="宋体" pitchFamily="2" charset="-122"/>
                <a:ea typeface="宋体" pitchFamily="2" charset="-122"/>
              </a:rPr>
              <a:t>周年活动，需要确定具体日期。当时，在延安的一大代表有毛泽东、董必武等人。他们回忆一大是</a:t>
            </a:r>
            <a:r>
              <a:rPr lang="en-US" altLang="zh-CN" sz="2000" dirty="0" smtClean="0">
                <a:latin typeface="宋体" pitchFamily="2" charset="-122"/>
                <a:ea typeface="宋体" pitchFamily="2" charset="-122"/>
              </a:rPr>
              <a:t>7</a:t>
            </a:r>
            <a:r>
              <a:rPr lang="zh-CN" altLang="en-US" sz="2000" dirty="0" smtClean="0">
                <a:latin typeface="宋体" pitchFamily="2" charset="-122"/>
                <a:ea typeface="宋体" pitchFamily="2" charset="-122"/>
              </a:rPr>
              <a:t>月份召开的，但确切的日期记不清了，于是就商量将</a:t>
            </a:r>
            <a:r>
              <a:rPr lang="en-US" altLang="zh-CN" sz="2000" dirty="0" smtClean="0">
                <a:latin typeface="宋体" pitchFamily="2" charset="-122"/>
                <a:ea typeface="宋体" pitchFamily="2" charset="-122"/>
              </a:rPr>
              <a:t>7</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a:t>
            </a:r>
            <a:r>
              <a:rPr lang="zh-CN" altLang="en-US" sz="2000" dirty="0" smtClean="0">
                <a:latin typeface="宋体" pitchFamily="2" charset="-122"/>
                <a:ea typeface="宋体" pitchFamily="2" charset="-122"/>
              </a:rPr>
              <a:t>日作为</a:t>
            </a:r>
            <a:r>
              <a:rPr lang="zh-CN" altLang="en-US" sz="2000" b="1" dirty="0" smtClean="0">
                <a:solidFill>
                  <a:srgbClr val="FF0000"/>
                </a:solidFill>
                <a:latin typeface="宋体" pitchFamily="2" charset="-122"/>
                <a:ea typeface="宋体" pitchFamily="2" charset="-122"/>
              </a:rPr>
              <a:t>党的诞生纪念日</a:t>
            </a:r>
            <a:r>
              <a:rPr lang="zh-CN" altLang="en-US"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a:p>
            <a:pPr marL="0" indent="360000" algn="just">
              <a:spcBef>
                <a:spcPts val="600"/>
              </a:spcBef>
              <a:buFontTx/>
              <a:buNone/>
              <a:defRPr/>
            </a:pPr>
            <a:r>
              <a:rPr lang="en-US" altLang="zh-CN" sz="2000" dirty="0" smtClean="0">
                <a:latin typeface="宋体" pitchFamily="2" charset="-122"/>
                <a:ea typeface="宋体" pitchFamily="2" charset="-122"/>
              </a:rPr>
              <a:t>1938</a:t>
            </a:r>
            <a:r>
              <a:rPr lang="zh-CN" altLang="en-US" sz="2000" dirty="0" smtClean="0">
                <a:latin typeface="宋体" pitchFamily="2" charset="-122"/>
                <a:ea typeface="宋体" pitchFamily="2" charset="-122"/>
              </a:rPr>
              <a:t>年</a:t>
            </a:r>
            <a:r>
              <a:rPr lang="en-US" altLang="zh-CN" sz="2000" dirty="0" smtClean="0">
                <a:latin typeface="宋体" pitchFamily="2" charset="-122"/>
                <a:ea typeface="宋体" pitchFamily="2" charset="-122"/>
              </a:rPr>
              <a:t>5</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26</a:t>
            </a:r>
            <a:r>
              <a:rPr lang="zh-CN" altLang="en-US" sz="2000" dirty="0" smtClean="0">
                <a:latin typeface="宋体" pitchFamily="2" charset="-122"/>
                <a:ea typeface="宋体" pitchFamily="2" charset="-122"/>
              </a:rPr>
              <a:t>日至</a:t>
            </a:r>
            <a:r>
              <a:rPr lang="en-US" altLang="zh-CN" sz="2000" dirty="0" smtClean="0">
                <a:latin typeface="宋体" pitchFamily="2" charset="-122"/>
                <a:ea typeface="宋体" pitchFamily="2" charset="-122"/>
              </a:rPr>
              <a:t>6</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3</a:t>
            </a:r>
            <a:r>
              <a:rPr lang="zh-CN" altLang="en-US" sz="2000" dirty="0" smtClean="0">
                <a:latin typeface="宋体" pitchFamily="2" charset="-122"/>
                <a:ea typeface="宋体" pitchFamily="2" charset="-122"/>
              </a:rPr>
              <a:t>日，毛泽东在延安抗日战争研究会发表演讲，即</a:t>
            </a:r>
            <a:r>
              <a:rPr lang="en-US" altLang="zh-CN" sz="2000" dirty="0" smtClean="0">
                <a:latin typeface="宋体" pitchFamily="2" charset="-122"/>
                <a:ea typeface="宋体" pitchFamily="2" charset="-122"/>
              </a:rPr>
              <a:t>《</a:t>
            </a:r>
            <a:r>
              <a:rPr lang="zh-CN" altLang="en-US" sz="2000" dirty="0" smtClean="0">
                <a:latin typeface="宋体" pitchFamily="2" charset="-122"/>
                <a:ea typeface="宋体" pitchFamily="2" charset="-122"/>
              </a:rPr>
              <a:t>论持久战</a:t>
            </a:r>
            <a:r>
              <a:rPr lang="en-US" altLang="zh-CN" sz="2000" dirty="0" smtClean="0">
                <a:latin typeface="宋体" pitchFamily="2" charset="-122"/>
                <a:ea typeface="宋体" pitchFamily="2" charset="-122"/>
              </a:rPr>
              <a:t>》</a:t>
            </a:r>
            <a:r>
              <a:rPr lang="zh-CN" altLang="en-US" sz="2000" dirty="0" smtClean="0">
                <a:latin typeface="宋体" pitchFamily="2" charset="-122"/>
                <a:ea typeface="宋体" pitchFamily="2" charset="-122"/>
              </a:rPr>
              <a:t>。他在演讲中提出：“今年</a:t>
            </a:r>
            <a:r>
              <a:rPr lang="en-US" altLang="zh-CN" sz="2000" dirty="0" smtClean="0">
                <a:latin typeface="宋体" pitchFamily="2" charset="-122"/>
                <a:ea typeface="宋体" pitchFamily="2" charset="-122"/>
              </a:rPr>
              <a:t>7</a:t>
            </a:r>
            <a:r>
              <a:rPr lang="zh-CN" altLang="en-US" sz="2000" dirty="0" smtClean="0">
                <a:latin typeface="宋体" pitchFamily="2" charset="-122"/>
                <a:ea typeface="宋体" pitchFamily="2" charset="-122"/>
              </a:rPr>
              <a:t>月</a:t>
            </a:r>
            <a:r>
              <a:rPr lang="en-US" altLang="zh-CN" sz="2000" dirty="0" smtClean="0">
                <a:latin typeface="宋体" pitchFamily="2" charset="-122"/>
                <a:ea typeface="宋体" pitchFamily="2" charset="-122"/>
              </a:rPr>
              <a:t>1</a:t>
            </a:r>
            <a:r>
              <a:rPr lang="zh-CN" altLang="en-US" sz="2000" dirty="0" smtClean="0">
                <a:latin typeface="宋体" pitchFamily="2" charset="-122"/>
                <a:ea typeface="宋体" pitchFamily="2" charset="-122"/>
              </a:rPr>
              <a:t>日，是中国共产党建立的</a:t>
            </a:r>
            <a:r>
              <a:rPr lang="en-US" altLang="zh-CN" sz="2000" dirty="0" smtClean="0">
                <a:latin typeface="宋体" pitchFamily="2" charset="-122"/>
                <a:ea typeface="宋体" pitchFamily="2" charset="-122"/>
              </a:rPr>
              <a:t>17</a:t>
            </a:r>
            <a:r>
              <a:rPr lang="zh-CN" altLang="en-US" sz="2000" dirty="0" smtClean="0">
                <a:latin typeface="宋体" pitchFamily="2" charset="-122"/>
                <a:ea typeface="宋体" pitchFamily="2" charset="-122"/>
              </a:rPr>
              <a:t>周年</a:t>
            </a:r>
            <a:r>
              <a:rPr lang="zh-CN" altLang="en-US" sz="2100" b="1" dirty="0" smtClean="0">
                <a:solidFill>
                  <a:srgbClr val="FF0000"/>
                </a:solidFill>
                <a:latin typeface="宋体" pitchFamily="2" charset="-122"/>
                <a:ea typeface="宋体" pitchFamily="2" charset="-122"/>
              </a:rPr>
              <a:t>纪</a:t>
            </a:r>
            <a:r>
              <a:rPr lang="zh-CN" altLang="en-US" sz="2000" b="1" dirty="0" smtClean="0">
                <a:solidFill>
                  <a:srgbClr val="FF0000"/>
                </a:solidFill>
                <a:latin typeface="宋体" pitchFamily="2" charset="-122"/>
                <a:ea typeface="宋体" pitchFamily="2" charset="-122"/>
              </a:rPr>
              <a:t>念日</a:t>
            </a:r>
            <a:r>
              <a:rPr lang="zh-CN" altLang="en-US" sz="2000" dirty="0" smtClean="0">
                <a:latin typeface="宋体" pitchFamily="2" charset="-122"/>
                <a:ea typeface="宋体" pitchFamily="2" charset="-122"/>
              </a:rPr>
              <a:t>。为了使每个共产党员在抗日战争中能够尽其更好和更大的努力，也有着重地研究持久战的必要。”</a:t>
            </a:r>
            <a:r>
              <a:rPr lang="zh-CN" altLang="en-US" sz="2000" b="1" dirty="0" smtClean="0">
                <a:latin typeface="宋体" pitchFamily="2" charset="-122"/>
                <a:ea typeface="宋体" pitchFamily="2" charset="-122"/>
              </a:rPr>
              <a:t>这是我党领导人第一次提出</a:t>
            </a:r>
            <a:r>
              <a:rPr lang="en-US" altLang="zh-CN" sz="2000" b="1" dirty="0" smtClean="0">
                <a:latin typeface="宋体" pitchFamily="2" charset="-122"/>
                <a:ea typeface="宋体" pitchFamily="2" charset="-122"/>
              </a:rPr>
              <a:t>7</a:t>
            </a:r>
            <a:r>
              <a:rPr lang="zh-CN" altLang="en-US" sz="2000" b="1" dirty="0" smtClean="0">
                <a:latin typeface="宋体" pitchFamily="2" charset="-122"/>
                <a:ea typeface="宋体" pitchFamily="2" charset="-122"/>
              </a:rPr>
              <a:t>月</a:t>
            </a:r>
            <a:r>
              <a:rPr lang="en-US" altLang="zh-CN" sz="2000" b="1" dirty="0" smtClean="0">
                <a:latin typeface="宋体" pitchFamily="2" charset="-122"/>
                <a:ea typeface="宋体" pitchFamily="2" charset="-122"/>
              </a:rPr>
              <a:t>1</a:t>
            </a:r>
            <a:r>
              <a:rPr lang="zh-CN" altLang="en-US" sz="2000" b="1" dirty="0" smtClean="0">
                <a:latin typeface="宋体" pitchFamily="2" charset="-122"/>
                <a:ea typeface="宋体" pitchFamily="2" charset="-122"/>
              </a:rPr>
              <a:t>日是党的成立纪念日</a:t>
            </a:r>
            <a:r>
              <a:rPr lang="zh-CN" altLang="en-US" sz="2000" dirty="0" smtClean="0">
                <a:latin typeface="宋体" pitchFamily="2" charset="-122"/>
                <a:ea typeface="宋体" pitchFamily="2" charset="-122"/>
              </a:rPr>
              <a:t>。</a:t>
            </a:r>
            <a:endParaRPr lang="en-US" altLang="zh-CN" sz="2000" dirty="0" smtClean="0">
              <a:latin typeface="宋体" pitchFamily="2" charset="-122"/>
              <a:ea typeface="宋体" pitchFamily="2" charset="-122"/>
            </a:endParaRPr>
          </a:p>
          <a:p>
            <a:pPr marL="0" indent="360000" algn="just">
              <a:spcBef>
                <a:spcPts val="600"/>
              </a:spcBef>
              <a:buFontTx/>
              <a:buNone/>
              <a:defRPr/>
            </a:pPr>
            <a:r>
              <a:rPr lang="en-US" altLang="zh-CN" sz="2100" dirty="0" smtClean="0">
                <a:latin typeface="宋体" pitchFamily="2" charset="-122"/>
                <a:ea typeface="宋体" pitchFamily="2" charset="-122"/>
              </a:rPr>
              <a:t>1941</a:t>
            </a:r>
            <a:r>
              <a:rPr lang="zh-CN" altLang="en-US" sz="2100" dirty="0" smtClean="0">
                <a:latin typeface="宋体" pitchFamily="2" charset="-122"/>
                <a:ea typeface="宋体" pitchFamily="2" charset="-122"/>
              </a:rPr>
              <a:t>年</a:t>
            </a:r>
            <a:r>
              <a:rPr lang="en-US" altLang="zh-CN" sz="2100" dirty="0" smtClean="0">
                <a:latin typeface="宋体" pitchFamily="2" charset="-122"/>
                <a:ea typeface="宋体" pitchFamily="2" charset="-122"/>
              </a:rPr>
              <a:t>6</a:t>
            </a:r>
            <a:r>
              <a:rPr lang="zh-CN" altLang="en-US" sz="2100" dirty="0" smtClean="0">
                <a:latin typeface="宋体" pitchFamily="2" charset="-122"/>
                <a:ea typeface="宋体" pitchFamily="2" charset="-122"/>
              </a:rPr>
              <a:t>月，中共中央书记处发出了“关于中国共产党诞生二十周年、抗战四周年纪念指示”。指示说：“今年‘七一’是中共产生的二十周年，‘七七’是中国抗日战争的四周年，各抗日根据地应分别召集会议，采取各种办法，举行纪念，并在各种刊物出特刊或特辑。”</a:t>
            </a:r>
            <a:endParaRPr lang="en-US" altLang="zh-CN" sz="2100" dirty="0" smtClean="0">
              <a:latin typeface="宋体" pitchFamily="2" charset="-122"/>
              <a:ea typeface="宋体" pitchFamily="2" charset="-122"/>
            </a:endParaRPr>
          </a:p>
          <a:p>
            <a:pPr marL="0" indent="360000" algn="just">
              <a:spcBef>
                <a:spcPts val="600"/>
              </a:spcBef>
              <a:buFontTx/>
              <a:buNone/>
              <a:defRPr/>
            </a:pPr>
            <a:r>
              <a:rPr lang="en-US" altLang="zh-CN" sz="2000" b="1" dirty="0" smtClean="0">
                <a:latin typeface="宋体" pitchFamily="2" charset="-122"/>
                <a:ea typeface="宋体" pitchFamily="2" charset="-122"/>
              </a:rPr>
              <a:t>1980</a:t>
            </a:r>
            <a:r>
              <a:rPr lang="zh-CN" altLang="en-US" sz="2000" b="1" dirty="0" smtClean="0">
                <a:latin typeface="宋体" pitchFamily="2" charset="-122"/>
                <a:ea typeface="宋体" pitchFamily="2" charset="-122"/>
              </a:rPr>
              <a:t>年解放军后勤学院邵维正教授</a:t>
            </a:r>
            <a:r>
              <a:rPr lang="en-US" altLang="zh-CN" sz="2000" b="1" dirty="0" smtClean="0">
                <a:latin typeface="宋体" pitchFamily="2" charset="-122"/>
                <a:ea typeface="宋体" pitchFamily="2" charset="-122"/>
              </a:rPr>
              <a:t>《</a:t>
            </a:r>
            <a:r>
              <a:rPr lang="zh-CN" altLang="en-US" sz="2000" b="1" dirty="0" smtClean="0">
                <a:latin typeface="宋体" pitchFamily="2" charset="-122"/>
                <a:ea typeface="宋体" pitchFamily="2" charset="-122"/>
              </a:rPr>
              <a:t>中国共产党第一次全国代表大会召开日起和出席人数考证</a:t>
            </a:r>
            <a:r>
              <a:rPr lang="en-US" altLang="zh-CN" sz="2000" b="1" dirty="0" smtClean="0">
                <a:latin typeface="宋体" pitchFamily="2" charset="-122"/>
                <a:ea typeface="宋体" pitchFamily="2" charset="-122"/>
              </a:rPr>
              <a:t>》</a:t>
            </a:r>
            <a:r>
              <a:rPr lang="zh-CN" altLang="en-US" sz="2000" b="1" dirty="0" smtClean="0">
                <a:latin typeface="宋体" pitchFamily="2" charset="-122"/>
                <a:ea typeface="宋体" pitchFamily="2" charset="-122"/>
              </a:rPr>
              <a:t>，召开日期是</a:t>
            </a:r>
            <a:r>
              <a:rPr lang="en-US" altLang="zh-CN" sz="2000" b="1" dirty="0" smtClean="0">
                <a:latin typeface="宋体" pitchFamily="2" charset="-122"/>
                <a:ea typeface="宋体" pitchFamily="2" charset="-122"/>
              </a:rPr>
              <a:t>1921</a:t>
            </a:r>
            <a:r>
              <a:rPr lang="zh-CN" altLang="zh-CN" sz="2000" b="1" dirty="0" smtClean="0">
                <a:latin typeface="宋体" pitchFamily="2" charset="-122"/>
                <a:ea typeface="宋体" pitchFamily="2" charset="-122"/>
              </a:rPr>
              <a:t>年</a:t>
            </a:r>
            <a:r>
              <a:rPr lang="en-US" altLang="zh-CN" sz="2000" b="1" dirty="0" smtClean="0">
                <a:latin typeface="宋体" pitchFamily="2" charset="-122"/>
                <a:ea typeface="宋体" pitchFamily="2" charset="-122"/>
              </a:rPr>
              <a:t>7</a:t>
            </a:r>
            <a:r>
              <a:rPr lang="zh-CN" altLang="zh-CN" sz="2000" b="1" dirty="0" smtClean="0">
                <a:latin typeface="宋体" pitchFamily="2" charset="-122"/>
                <a:ea typeface="宋体" pitchFamily="2" charset="-122"/>
              </a:rPr>
              <a:t>月</a:t>
            </a:r>
            <a:r>
              <a:rPr lang="en-US" altLang="zh-CN" sz="2000" b="1" dirty="0" smtClean="0">
                <a:latin typeface="宋体" pitchFamily="2" charset="-122"/>
                <a:ea typeface="宋体" pitchFamily="2" charset="-122"/>
              </a:rPr>
              <a:t>23</a:t>
            </a:r>
            <a:r>
              <a:rPr lang="zh-CN" altLang="zh-CN" sz="2000" b="1" dirty="0" smtClean="0">
                <a:latin typeface="宋体" pitchFamily="2" charset="-122"/>
                <a:ea typeface="宋体" pitchFamily="2" charset="-122"/>
              </a:rPr>
              <a:t>日</a:t>
            </a:r>
            <a:r>
              <a:rPr lang="zh-CN" altLang="en-US" sz="2000" b="1" dirty="0" smtClean="0">
                <a:latin typeface="宋体" pitchFamily="2" charset="-122"/>
                <a:ea typeface="宋体" pitchFamily="2" charset="-122"/>
              </a:rPr>
              <a:t>，但结束日期说法不一。</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7</a:t>
            </a:r>
            <a:r>
              <a:rPr lang="zh-CN" altLang="en-US" sz="2800" b="1" dirty="0" smtClean="0">
                <a:latin typeface="华文琥珀" pitchFamily="2" charset="-122"/>
                <a:ea typeface="华文琥珀" pitchFamily="2" charset="-122"/>
              </a:rPr>
              <a:t>、</a:t>
            </a:r>
            <a:r>
              <a:rPr lang="zh-CN" altLang="en-US" sz="2800" b="1" dirty="0" smtClean="0">
                <a:latin typeface="华文琥珀" pitchFamily="2" charset="-122"/>
                <a:ea typeface="华文琥珀" pitchFamily="2" charset="-122"/>
              </a:rPr>
              <a:t>党的诞生纪念日为什么确定为“七一”</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defRPr/>
            </a:pPr>
            <a:r>
              <a:rPr lang="zh-CN" altLang="en-US" sz="1800" dirty="0" smtClean="0">
                <a:solidFill>
                  <a:srgbClr val="FF0000"/>
                </a:solidFill>
                <a:latin typeface="宋体" pitchFamily="2" charset="-122"/>
                <a:ea typeface="宋体" pitchFamily="2" charset="-122"/>
              </a:rPr>
              <a:t>    </a:t>
            </a:r>
            <a:r>
              <a:rPr lang="zh-CN" altLang="en-US" sz="1800" b="1" dirty="0" smtClean="0">
                <a:solidFill>
                  <a:srgbClr val="FF0000"/>
                </a:solidFill>
                <a:latin typeface="宋体" pitchFamily="2" charset="-122"/>
                <a:ea typeface="宋体" pitchFamily="2" charset="-122"/>
              </a:rPr>
              <a:t>中国共产党的创始者们在那个靠实力说话的军阀混战时代，与在中国政治舞台上纵横捭阖的各路政治力量相比（当时的政党有三百多个），看上去是那样势单力孤。但他们却有其他任何政治力量不能比拟的依凭，那就是手中的真理、心中的信仰，</a:t>
            </a:r>
            <a:r>
              <a:rPr lang="zh-CN" altLang="zh-CN" sz="1800" b="1" dirty="0" smtClean="0">
                <a:solidFill>
                  <a:srgbClr val="FF0000"/>
                </a:solidFill>
                <a:latin typeface="宋体" pitchFamily="2" charset="-122"/>
                <a:ea typeface="宋体" pitchFamily="2" charset="-122"/>
              </a:rPr>
              <a:t>就</a:t>
            </a:r>
            <a:r>
              <a:rPr lang="zh-CN" altLang="en-US" sz="1800" b="1" dirty="0" smtClean="0">
                <a:solidFill>
                  <a:srgbClr val="FF0000"/>
                </a:solidFill>
                <a:latin typeface="宋体" pitchFamily="2" charset="-122"/>
                <a:ea typeface="宋体" pitchFamily="2" charset="-122"/>
              </a:rPr>
              <a:t>是</a:t>
            </a:r>
            <a:r>
              <a:rPr lang="zh-CN" altLang="zh-CN" sz="1800" b="1" dirty="0" smtClean="0">
                <a:solidFill>
                  <a:srgbClr val="FF0000"/>
                </a:solidFill>
                <a:latin typeface="宋体" pitchFamily="2" charset="-122"/>
                <a:ea typeface="宋体" pitchFamily="2" charset="-122"/>
              </a:rPr>
              <a:t>肩负起挽救中华民族</a:t>
            </a:r>
            <a:r>
              <a:rPr lang="zh-CN" altLang="en-US" sz="1800" b="1" dirty="0" smtClean="0">
                <a:solidFill>
                  <a:srgbClr val="FF0000"/>
                </a:solidFill>
                <a:latin typeface="宋体" pitchFamily="2" charset="-122"/>
                <a:ea typeface="宋体" pitchFamily="2" charset="-122"/>
              </a:rPr>
              <a:t>于</a:t>
            </a:r>
            <a:r>
              <a:rPr lang="zh-CN" altLang="zh-CN" sz="1800" b="1" dirty="0" smtClean="0">
                <a:solidFill>
                  <a:srgbClr val="FF0000"/>
                </a:solidFill>
                <a:latin typeface="宋体" pitchFamily="2" charset="-122"/>
                <a:ea typeface="宋体" pitchFamily="2" charset="-122"/>
              </a:rPr>
              <a:t>危亡、实现中华民族的伟大复兴</a:t>
            </a:r>
            <a:r>
              <a:rPr lang="zh-CN" altLang="en-US" sz="1800" b="1" dirty="0" smtClean="0">
                <a:solidFill>
                  <a:srgbClr val="FF0000"/>
                </a:solidFill>
                <a:latin typeface="宋体" pitchFamily="2" charset="-122"/>
                <a:ea typeface="宋体" pitchFamily="2" charset="-122"/>
              </a:rPr>
              <a:t>作为自己的</a:t>
            </a:r>
            <a:r>
              <a:rPr lang="zh-CN" altLang="zh-CN" sz="1800" b="1" dirty="0" smtClean="0">
                <a:solidFill>
                  <a:srgbClr val="FF0000"/>
                </a:solidFill>
                <a:latin typeface="宋体" pitchFamily="2" charset="-122"/>
                <a:ea typeface="宋体" pitchFamily="2" charset="-122"/>
              </a:rPr>
              <a:t>历史使命</a:t>
            </a:r>
            <a:r>
              <a:rPr lang="zh-CN" altLang="en-US" sz="1800" b="1" dirty="0" smtClean="0">
                <a:solidFill>
                  <a:srgbClr val="FF0000"/>
                </a:solidFill>
                <a:latin typeface="宋体" pitchFamily="2" charset="-122"/>
                <a:ea typeface="宋体" pitchFamily="2" charset="-122"/>
              </a:rPr>
              <a:t>。</a:t>
            </a:r>
            <a:endParaRPr lang="en-US" altLang="zh-CN" sz="1800" b="1" dirty="0" smtClean="0">
              <a:solidFill>
                <a:srgbClr val="FF0000"/>
              </a:solidFill>
              <a:latin typeface="宋体" pitchFamily="2" charset="-122"/>
              <a:ea typeface="宋体" pitchFamily="2" charset="-122"/>
            </a:endParaRPr>
          </a:p>
          <a:p>
            <a:pPr marL="0" indent="0" algn="just">
              <a:spcBef>
                <a:spcPts val="0"/>
              </a:spcBef>
              <a:buNone/>
              <a:defRPr/>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中国共产党</a:t>
            </a:r>
            <a:r>
              <a:rPr lang="zh-CN" altLang="en-US" sz="1800" dirty="0" smtClean="0">
                <a:latin typeface="宋体" pitchFamily="2" charset="-122"/>
                <a:ea typeface="宋体" pitchFamily="2" charset="-122"/>
              </a:rPr>
              <a:t>成立后，为</a:t>
            </a:r>
            <a:r>
              <a:rPr lang="zh-CN" altLang="zh-CN" sz="1800" dirty="0" smtClean="0">
                <a:latin typeface="宋体" pitchFamily="2" charset="-122"/>
                <a:ea typeface="宋体" pitchFamily="2" charset="-122"/>
              </a:rPr>
              <a:t>挽救中华民族</a:t>
            </a:r>
            <a:r>
              <a:rPr lang="zh-CN" altLang="en-US" sz="1800" dirty="0" smtClean="0">
                <a:latin typeface="宋体" pitchFamily="2" charset="-122"/>
                <a:ea typeface="宋体" pitchFamily="2" charset="-122"/>
              </a:rPr>
              <a:t>于</a:t>
            </a:r>
            <a:r>
              <a:rPr lang="zh-CN" altLang="zh-CN" sz="1800" dirty="0" smtClean="0">
                <a:latin typeface="宋体" pitchFamily="2" charset="-122"/>
                <a:ea typeface="宋体" pitchFamily="2" charset="-122"/>
              </a:rPr>
              <a:t>危亡</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不断发起工人运动，反抗北洋政府统治</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直至</a:t>
            </a:r>
            <a:r>
              <a:rPr lang="en-US" altLang="zh-CN" sz="1800" dirty="0" smtClean="0">
                <a:latin typeface="宋体" pitchFamily="2" charset="-122"/>
                <a:ea typeface="宋体" pitchFamily="2" charset="-122"/>
              </a:rPr>
              <a:t>1923</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2</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日北洋政府直系军阀吴佩孚镇压京汉铁路工人大罢工的“二七惨案”</a:t>
            </a:r>
            <a:r>
              <a:rPr lang="zh-CN" altLang="en-US" sz="1800" dirty="0" smtClean="0">
                <a:latin typeface="宋体" pitchFamily="2" charset="-122"/>
                <a:ea typeface="宋体" pitchFamily="2" charset="-122"/>
              </a:rPr>
              <a:t>发生</a:t>
            </a:r>
            <a:r>
              <a:rPr lang="zh-CN" altLang="zh-CN" sz="1800" dirty="0" smtClean="0">
                <a:latin typeface="宋体" pitchFamily="2" charset="-122"/>
                <a:ea typeface="宋体" pitchFamily="2" charset="-122"/>
              </a:rPr>
              <a:t>，通过这个事件，使中国共产党人看到“</a:t>
            </a:r>
            <a:r>
              <a:rPr lang="zh-CN" altLang="zh-CN" sz="1800" b="1" dirty="0" smtClean="0">
                <a:latin typeface="宋体" pitchFamily="2" charset="-122"/>
                <a:ea typeface="宋体" pitchFamily="2" charset="-122"/>
              </a:rPr>
              <a:t>在半殖民地半封建的中国，工人阶级虽有坚强的革命性，但毕竟人数太少，如果不团结一切可以团结的力量，党就不可能把中国革命引向胜利。</a:t>
            </a:r>
            <a:r>
              <a:rPr lang="zh-CN" altLang="zh-CN" sz="1800" dirty="0" smtClean="0">
                <a:latin typeface="宋体" pitchFamily="2" charset="-122"/>
                <a:ea typeface="宋体" pitchFamily="2" charset="-122"/>
              </a:rPr>
              <a:t>”由此促成了第一次国共合作</a:t>
            </a:r>
            <a:r>
              <a:rPr lang="zh-CN" altLang="en-US" sz="1800" dirty="0" smtClean="0">
                <a:latin typeface="宋体" pitchFamily="2" charset="-122"/>
                <a:ea typeface="宋体" pitchFamily="2" charset="-122"/>
              </a:rPr>
              <a:t>（</a:t>
            </a:r>
            <a:r>
              <a:rPr lang="en-US" altLang="zh-CN" sz="1800" dirty="0" smtClean="0">
                <a:latin typeface="宋体" pitchFamily="2" charset="-122"/>
                <a:ea typeface="宋体" pitchFamily="2" charset="-122"/>
              </a:rPr>
              <a:t>1924</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1</a:t>
            </a:r>
            <a:r>
              <a:rPr lang="zh-CN" altLang="zh-CN" sz="1800" dirty="0" smtClean="0">
                <a:latin typeface="宋体" pitchFamily="2" charset="-122"/>
                <a:ea typeface="宋体" pitchFamily="2" charset="-122"/>
              </a:rPr>
              <a:t>月至</a:t>
            </a:r>
            <a:r>
              <a:rPr lang="en-US" altLang="zh-CN" sz="1800" dirty="0" smtClean="0">
                <a:latin typeface="宋体" pitchFamily="2" charset="-122"/>
                <a:ea typeface="宋体" pitchFamily="2" charset="-122"/>
              </a:rPr>
              <a:t>1927</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月</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，中国人民在中国国民党和中国共产党合作领导下进行</a:t>
            </a:r>
            <a:r>
              <a:rPr lang="zh-CN" altLang="en-US" sz="1800" dirty="0" smtClean="0">
                <a:latin typeface="宋体" pitchFamily="2" charset="-122"/>
                <a:ea typeface="宋体" pitchFamily="2" charset="-122"/>
              </a:rPr>
              <a:t>了</a:t>
            </a:r>
            <a:r>
              <a:rPr lang="zh-CN" altLang="zh-CN" sz="1800" dirty="0" smtClean="0">
                <a:latin typeface="宋体" pitchFamily="2" charset="-122"/>
                <a:ea typeface="宋体" pitchFamily="2" charset="-122"/>
              </a:rPr>
              <a:t>反对帝国主义、北洋军阀的战争</a:t>
            </a:r>
            <a:r>
              <a:rPr lang="zh-CN" altLang="en-US" sz="1800" dirty="0" smtClean="0">
                <a:latin typeface="宋体" pitchFamily="2" charset="-122"/>
                <a:ea typeface="宋体" pitchFamily="2" charset="-122"/>
              </a:rPr>
              <a:t>（</a:t>
            </a:r>
            <a:r>
              <a:rPr lang="en-US" altLang="zh-CN" sz="1800" dirty="0" smtClean="0">
                <a:latin typeface="宋体" pitchFamily="2" charset="-122"/>
                <a:ea typeface="宋体" pitchFamily="2" charset="-122"/>
              </a:rPr>
              <a:t>1926</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9</a:t>
            </a:r>
            <a:r>
              <a:rPr lang="zh-CN" altLang="zh-CN" sz="1800" dirty="0" smtClean="0">
                <a:latin typeface="宋体" pitchFamily="2" charset="-122"/>
                <a:ea typeface="宋体" pitchFamily="2" charset="-122"/>
              </a:rPr>
              <a:t>日</a:t>
            </a:r>
            <a:r>
              <a:rPr lang="zh-CN" altLang="en-US" sz="1800" dirty="0" smtClean="0">
                <a:latin typeface="宋体" pitchFamily="2" charset="-122"/>
                <a:ea typeface="宋体" pitchFamily="2" charset="-122"/>
              </a:rPr>
              <a:t>开始北伐），</a:t>
            </a:r>
            <a:r>
              <a:rPr lang="zh-CN" altLang="zh-CN" sz="1800" dirty="0" smtClean="0">
                <a:latin typeface="宋体" pitchFamily="2" charset="-122"/>
                <a:ea typeface="宋体" pitchFamily="2" charset="-122"/>
              </a:rPr>
              <a:t>这一阶段是党的自身建设和发展的一个重要时期，据</a:t>
            </a:r>
            <a:r>
              <a:rPr lang="en-US" altLang="zh-CN" sz="1800" dirty="0" smtClean="0">
                <a:latin typeface="宋体" pitchFamily="2" charset="-122"/>
                <a:ea typeface="宋体" pitchFamily="2" charset="-122"/>
              </a:rPr>
              <a:t>1927</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3</a:t>
            </a:r>
            <a:r>
              <a:rPr lang="zh-CN" altLang="zh-CN" sz="1800" dirty="0" smtClean="0">
                <a:latin typeface="宋体" pitchFamily="2" charset="-122"/>
                <a:ea typeface="宋体" pitchFamily="2" charset="-122"/>
              </a:rPr>
              <a:t>月统计数据，党员人数迅速达到近</a:t>
            </a:r>
            <a:r>
              <a:rPr lang="en-US" altLang="zh-CN" sz="1800" dirty="0" smtClean="0">
                <a:latin typeface="宋体" pitchFamily="2" charset="-122"/>
                <a:ea typeface="宋体" pitchFamily="2" charset="-122"/>
              </a:rPr>
              <a:t>6</a:t>
            </a:r>
            <a:r>
              <a:rPr lang="zh-CN" altLang="zh-CN" sz="1800" dirty="0" smtClean="0">
                <a:latin typeface="宋体" pitchFamily="2" charset="-122"/>
                <a:ea typeface="宋体" pitchFamily="2" charset="-122"/>
              </a:rPr>
              <a:t>万人。</a:t>
            </a:r>
            <a:r>
              <a:rPr lang="zh-CN" altLang="zh-CN" sz="1800" b="1" dirty="0" smtClean="0">
                <a:latin typeface="宋体" pitchFamily="2" charset="-122"/>
                <a:ea typeface="宋体" pitchFamily="2" charset="-122"/>
              </a:rPr>
              <a:t>随着北伐战争的</a:t>
            </a:r>
            <a:r>
              <a:rPr lang="zh-CN" altLang="en-US" sz="1800" b="1" dirty="0" smtClean="0">
                <a:latin typeface="宋体" pitchFamily="2" charset="-122"/>
                <a:ea typeface="宋体" pitchFamily="2" charset="-122"/>
              </a:rPr>
              <a:t>节节胜利</a:t>
            </a:r>
            <a:r>
              <a:rPr lang="zh-CN" altLang="zh-CN" sz="1800" b="1" dirty="0" smtClean="0">
                <a:latin typeface="宋体" pitchFamily="2" charset="-122"/>
                <a:ea typeface="宋体" pitchFamily="2" charset="-122"/>
              </a:rPr>
              <a:t>，</a:t>
            </a:r>
            <a:r>
              <a:rPr lang="zh-CN" altLang="en-US" sz="1800" b="1" dirty="0" smtClean="0">
                <a:latin typeface="宋体" pitchFamily="2" charset="-122"/>
                <a:ea typeface="宋体" pitchFamily="2" charset="-122"/>
              </a:rPr>
              <a:t>国民党公然违背既定的“联俄容共”与共产党合作政策，反</a:t>
            </a:r>
            <a:r>
              <a:rPr lang="zh-CN" altLang="zh-CN" sz="1800" b="1" dirty="0" smtClean="0">
                <a:latin typeface="宋体" pitchFamily="2" charset="-122"/>
                <a:ea typeface="宋体" pitchFamily="2" charset="-122"/>
              </a:rPr>
              <a:t>共面目越来越暴露，终于</a:t>
            </a:r>
            <a:r>
              <a:rPr lang="zh-CN" altLang="en-US" sz="1800" b="1" dirty="0" smtClean="0">
                <a:latin typeface="宋体" pitchFamily="2" charset="-122"/>
                <a:ea typeface="宋体" pitchFamily="2" charset="-122"/>
              </a:rPr>
              <a:t>在</a:t>
            </a:r>
            <a:r>
              <a:rPr lang="en-US" altLang="zh-CN" sz="1800" b="1" dirty="0" smtClean="0">
                <a:latin typeface="宋体" pitchFamily="2" charset="-122"/>
                <a:ea typeface="宋体" pitchFamily="2" charset="-122"/>
              </a:rPr>
              <a:t>1927</a:t>
            </a:r>
            <a:r>
              <a:rPr lang="zh-CN" altLang="en-US" sz="1800" b="1" dirty="0" smtClean="0">
                <a:latin typeface="宋体" pitchFamily="2" charset="-122"/>
                <a:ea typeface="宋体" pitchFamily="2" charset="-122"/>
              </a:rPr>
              <a:t>年</a:t>
            </a:r>
            <a:r>
              <a:rPr lang="zh-CN" altLang="zh-CN" sz="1800" b="1" dirty="0" smtClean="0">
                <a:latin typeface="宋体" pitchFamily="2" charset="-122"/>
                <a:ea typeface="宋体" pitchFamily="2" charset="-122"/>
              </a:rPr>
              <a:t>发生了“四一二反革命政变”</a:t>
            </a:r>
            <a:r>
              <a:rPr lang="zh-CN" altLang="en-US" sz="1800" b="1" dirty="0" smtClean="0">
                <a:latin typeface="宋体" pitchFamily="2" charset="-122"/>
                <a:ea typeface="宋体" pitchFamily="2" charset="-122"/>
              </a:rPr>
              <a:t>、“</a:t>
            </a:r>
            <a:r>
              <a:rPr lang="zh-CN" altLang="zh-CN" sz="1800" b="1" dirty="0" smtClean="0">
                <a:latin typeface="宋体" pitchFamily="2" charset="-122"/>
                <a:ea typeface="宋体" pitchFamily="2" charset="-122"/>
              </a:rPr>
              <a:t>马日事变</a:t>
            </a:r>
            <a:r>
              <a:rPr lang="zh-CN" altLang="en-US" sz="1800" b="1" dirty="0" smtClean="0">
                <a:latin typeface="宋体" pitchFamily="2" charset="-122"/>
                <a:ea typeface="宋体" pitchFamily="2" charset="-122"/>
              </a:rPr>
              <a:t>”</a:t>
            </a:r>
            <a:r>
              <a:rPr lang="zh-CN" altLang="zh-CN" sz="1800" b="1" dirty="0" smtClean="0">
                <a:latin typeface="宋体" pitchFamily="2" charset="-122"/>
                <a:ea typeface="宋体" pitchFamily="2" charset="-122"/>
              </a:rPr>
              <a:t>和“七一五反革命政变”，第一次国共合作破裂，国民大革命失败</a:t>
            </a:r>
            <a:r>
              <a:rPr lang="zh-CN" altLang="zh-CN"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600" dirty="0" smtClean="0">
                <a:latin typeface="宋体" pitchFamily="2" charset="-122"/>
                <a:ea typeface="宋体" pitchFamily="2" charset="-122"/>
              </a:rPr>
              <a:t>    1927</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7</a:t>
            </a:r>
            <a:r>
              <a:rPr lang="zh-CN" altLang="zh-CN" sz="1600" dirty="0" smtClean="0">
                <a:latin typeface="宋体" pitchFamily="2" charset="-122"/>
                <a:ea typeface="宋体" pitchFamily="2" charset="-122"/>
              </a:rPr>
              <a:t>月国民大革命失败后，在党的领导下相继开展了“南昌起义”“秋收起义”“广州起义”以及同时期各地举行的一系列起义，</a:t>
            </a:r>
            <a:r>
              <a:rPr lang="zh-CN" altLang="en-US" sz="1600" dirty="0" smtClean="0">
                <a:latin typeface="宋体" pitchFamily="2" charset="-122"/>
                <a:ea typeface="宋体" pitchFamily="2" charset="-122"/>
              </a:rPr>
              <a:t>中国共产党</a:t>
            </a:r>
            <a:r>
              <a:rPr lang="zh-CN" altLang="zh-CN" sz="1600" dirty="0" smtClean="0">
                <a:latin typeface="宋体" pitchFamily="2" charset="-122"/>
                <a:ea typeface="宋体" pitchFamily="2" charset="-122"/>
              </a:rPr>
              <a:t>通过召开“八七会议”、“三湾改编”“古田会议”，</a:t>
            </a:r>
            <a:r>
              <a:rPr lang="zh-CN" altLang="zh-CN" sz="1600" b="1" dirty="0" smtClean="0">
                <a:latin typeface="宋体" pitchFamily="2" charset="-122"/>
                <a:ea typeface="宋体" pitchFamily="2" charset="-122"/>
              </a:rPr>
              <a:t>确定了“</a:t>
            </a:r>
            <a:r>
              <a:rPr lang="zh-CN" altLang="zh-CN" sz="1600" b="1" dirty="0" smtClean="0">
                <a:solidFill>
                  <a:srgbClr val="FF0000"/>
                </a:solidFill>
                <a:latin typeface="宋体" pitchFamily="2" charset="-122"/>
                <a:ea typeface="宋体" pitchFamily="2" charset="-122"/>
              </a:rPr>
              <a:t>农村包围城市，武装夺取政权</a:t>
            </a:r>
            <a:r>
              <a:rPr lang="zh-CN" altLang="zh-CN" sz="1600" b="1" dirty="0" smtClean="0">
                <a:latin typeface="宋体" pitchFamily="2" charset="-122"/>
                <a:ea typeface="宋体" pitchFamily="2" charset="-122"/>
              </a:rPr>
              <a:t>”的革命道路</a:t>
            </a:r>
            <a:r>
              <a:rPr lang="zh-CN" altLang="zh-CN" sz="1600" dirty="0" smtClean="0">
                <a:latin typeface="宋体" pitchFamily="2" charset="-122"/>
                <a:ea typeface="宋体" pitchFamily="2" charset="-122"/>
              </a:rPr>
              <a:t>，实行土地革命，</a:t>
            </a:r>
            <a:r>
              <a:rPr lang="zh-CN" altLang="en-US" sz="1600" dirty="0" smtClean="0">
                <a:latin typeface="宋体" pitchFamily="2" charset="-122"/>
                <a:ea typeface="宋体" pitchFamily="2" charset="-122"/>
              </a:rPr>
              <a:t>逐步</a:t>
            </a:r>
            <a:r>
              <a:rPr lang="zh-CN" altLang="zh-CN" sz="1600" dirty="0" smtClean="0">
                <a:latin typeface="宋体" pitchFamily="2" charset="-122"/>
                <a:ea typeface="宋体" pitchFamily="2" charset="-122"/>
              </a:rPr>
              <a:t>建立了多处农村根据地，</a:t>
            </a:r>
            <a:r>
              <a:rPr lang="zh-CN" altLang="zh-CN" sz="1600" b="1" dirty="0" smtClean="0">
                <a:latin typeface="宋体" pitchFamily="2" charset="-122"/>
                <a:ea typeface="宋体" pitchFamily="2" charset="-122"/>
              </a:rPr>
              <a:t>党进入了创建红军的新时期</a:t>
            </a:r>
            <a:r>
              <a:rPr lang="zh-CN" altLang="zh-CN"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到</a:t>
            </a:r>
            <a:r>
              <a:rPr lang="en-US" altLang="zh-CN" sz="1600" b="1" dirty="0" smtClean="0">
                <a:solidFill>
                  <a:srgbClr val="FF0000"/>
                </a:solidFill>
                <a:latin typeface="宋体" pitchFamily="2" charset="-122"/>
                <a:ea typeface="宋体" pitchFamily="2" charset="-122"/>
              </a:rPr>
              <a:t>1931</a:t>
            </a:r>
            <a:r>
              <a:rPr lang="zh-CN" altLang="en-US" sz="1600" b="1" dirty="0" smtClean="0">
                <a:solidFill>
                  <a:srgbClr val="FF0000"/>
                </a:solidFill>
                <a:latin typeface="宋体" pitchFamily="2" charset="-122"/>
                <a:ea typeface="宋体" pitchFamily="2" charset="-122"/>
              </a:rPr>
              <a:t>年，已拥有大小十多块根据地和</a:t>
            </a:r>
            <a:r>
              <a:rPr lang="en-US" altLang="zh-CN" sz="1600" b="1" dirty="0" smtClean="0">
                <a:solidFill>
                  <a:srgbClr val="FF0000"/>
                </a:solidFill>
                <a:latin typeface="宋体" pitchFamily="2" charset="-122"/>
                <a:ea typeface="宋体" pitchFamily="2" charset="-122"/>
              </a:rPr>
              <a:t>30</a:t>
            </a:r>
            <a:r>
              <a:rPr lang="zh-CN" altLang="en-US" sz="1600" b="1" dirty="0" smtClean="0">
                <a:solidFill>
                  <a:srgbClr val="FF0000"/>
                </a:solidFill>
                <a:latin typeface="宋体" pitchFamily="2" charset="-122"/>
                <a:ea typeface="宋体" pitchFamily="2" charset="-122"/>
              </a:rPr>
              <a:t>多万红军</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同一时期，国民党虽然逐步统一于南京国民政府的旗帜下，但是其内部派系林立，为争夺中央统治权，纷争不断。</a:t>
            </a:r>
            <a:r>
              <a:rPr lang="en-US" altLang="zh-CN" sz="1600" dirty="0" smtClean="0">
                <a:latin typeface="宋体" pitchFamily="2" charset="-122"/>
                <a:ea typeface="宋体" pitchFamily="2" charset="-122"/>
              </a:rPr>
              <a:t>1930</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zh-CN" sz="1600" dirty="0" smtClean="0">
                <a:latin typeface="宋体" pitchFamily="2" charset="-122"/>
                <a:ea typeface="宋体" pitchFamily="2" charset="-122"/>
              </a:rPr>
              <a:t>月至</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月，蒋介石与阎锡山、冯玉祥、李宗仁等在河南、山东、安徽等省发生的一场新军阀混战（</a:t>
            </a:r>
            <a:r>
              <a:rPr lang="zh-CN" altLang="en-US" sz="1600" dirty="0" smtClean="0">
                <a:latin typeface="宋体" pitchFamily="2" charset="-122"/>
                <a:ea typeface="宋体" pitchFamily="2" charset="-122"/>
              </a:rPr>
              <a:t>即“</a:t>
            </a:r>
            <a:r>
              <a:rPr lang="zh-CN" altLang="zh-CN" sz="1600" b="1" dirty="0" smtClean="0">
                <a:latin typeface="宋体" pitchFamily="2" charset="-122"/>
                <a:ea typeface="宋体" pitchFamily="2" charset="-122"/>
              </a:rPr>
              <a:t>中原大战</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），最终以蒋介石的胜利告终。蒋介石在结束中原大战之后，</a:t>
            </a:r>
            <a:r>
              <a:rPr lang="zh-CN" altLang="en-US" sz="1600" dirty="0" smtClean="0">
                <a:latin typeface="宋体" pitchFamily="2" charset="-122"/>
                <a:ea typeface="宋体" pitchFamily="2" charset="-122"/>
              </a:rPr>
              <a:t>随即</a:t>
            </a:r>
            <a:r>
              <a:rPr lang="zh-CN" altLang="zh-CN" sz="1600" dirty="0" smtClean="0">
                <a:latin typeface="宋体" pitchFamily="2" charset="-122"/>
                <a:ea typeface="宋体" pitchFamily="2" charset="-122"/>
              </a:rPr>
              <a:t>调动国民党军队于</a:t>
            </a:r>
            <a:r>
              <a:rPr lang="en-US" altLang="zh-CN" sz="1600" b="1" dirty="0" smtClean="0">
                <a:latin typeface="宋体" pitchFamily="2" charset="-122"/>
                <a:ea typeface="宋体" pitchFamily="2" charset="-122"/>
              </a:rPr>
              <a:t>1930</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10</a:t>
            </a:r>
            <a:r>
              <a:rPr lang="zh-CN" altLang="zh-CN"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1931</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4</a:t>
            </a:r>
            <a:r>
              <a:rPr lang="zh-CN" altLang="zh-CN"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1931</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7</a:t>
            </a:r>
            <a:r>
              <a:rPr lang="zh-CN" altLang="zh-CN" sz="1600" b="1" dirty="0" smtClean="0">
                <a:latin typeface="宋体" pitchFamily="2" charset="-122"/>
                <a:ea typeface="宋体" pitchFamily="2" charset="-122"/>
              </a:rPr>
              <a:t>月先后三次对中国共产党领导的中央苏区进行大规模围剿</a:t>
            </a:r>
            <a:r>
              <a:rPr lang="zh-CN" altLang="zh-CN"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1927</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a:t>
            </a:r>
            <a:r>
              <a:rPr lang="zh-CN" altLang="zh-CN" sz="1600" dirty="0" smtClean="0">
                <a:latin typeface="宋体" pitchFamily="2" charset="-122"/>
                <a:ea typeface="宋体" pitchFamily="2" charset="-122"/>
              </a:rPr>
              <a:t>月，日本首相田中义一主持召开</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东方会议</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a:t>
            </a:r>
            <a:r>
              <a:rPr lang="zh-CN" altLang="en-US" sz="1600" b="1" dirty="0" smtClean="0">
                <a:latin typeface="宋体" pitchFamily="2" charset="-122"/>
                <a:ea typeface="宋体" pitchFamily="2" charset="-122"/>
              </a:rPr>
              <a:t>会议</a:t>
            </a:r>
            <a:r>
              <a:rPr lang="zh-CN" altLang="zh-CN" sz="1600" b="1" dirty="0" smtClean="0">
                <a:latin typeface="宋体" pitchFamily="2" charset="-122"/>
                <a:ea typeface="宋体" pitchFamily="2" charset="-122"/>
              </a:rPr>
              <a:t>主题是制定侵略中国的总方针</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确立了</a:t>
            </a:r>
            <a:r>
              <a:rPr lang="en-US" altLang="zh-CN" sz="1600" b="1"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把满洲从中国本土分裂出来，自成一区，置日本势力之下</a:t>
            </a:r>
            <a:r>
              <a:rPr lang="en-US" altLang="zh-CN" sz="1600" b="1" dirty="0" smtClean="0">
                <a:latin typeface="宋体" pitchFamily="2" charset="-122"/>
                <a:ea typeface="宋体" pitchFamily="2" charset="-122"/>
              </a:rPr>
              <a:t>”</a:t>
            </a:r>
            <a:r>
              <a:rPr lang="zh-CN" altLang="zh-CN" sz="1600" b="1" dirty="0" smtClean="0">
                <a:latin typeface="宋体" pitchFamily="2" charset="-122"/>
                <a:ea typeface="宋体" pitchFamily="2" charset="-122"/>
              </a:rPr>
              <a:t>的侵略方针</a:t>
            </a:r>
            <a:r>
              <a:rPr lang="zh-CN" altLang="zh-CN" sz="1600" dirty="0" smtClean="0">
                <a:latin typeface="宋体" pitchFamily="2" charset="-122"/>
                <a:ea typeface="宋体" pitchFamily="2" charset="-122"/>
              </a:rPr>
              <a:t>。日本侵略者以各种借口不断向中国大量增兵、蓄意滋事、制造事端，</a:t>
            </a:r>
            <a:r>
              <a:rPr lang="en-US" altLang="zh-CN" sz="1600" b="1" dirty="0" smtClean="0">
                <a:latin typeface="宋体" pitchFamily="2" charset="-122"/>
                <a:ea typeface="宋体" pitchFamily="2" charset="-122"/>
              </a:rPr>
              <a:t>1931</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9</a:t>
            </a:r>
            <a:r>
              <a:rPr lang="zh-CN" altLang="zh-CN"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18</a:t>
            </a:r>
            <a:r>
              <a:rPr lang="zh-CN" altLang="zh-CN" sz="1600" b="1" dirty="0" smtClean="0">
                <a:latin typeface="宋体" pitchFamily="2" charset="-122"/>
                <a:ea typeface="宋体" pitchFamily="2" charset="-122"/>
              </a:rPr>
              <a:t>日爆发了震惊中外的“九·一八事变”，次日，日军侵占沈阳，又陆续侵占了东北三省。</a:t>
            </a:r>
            <a:r>
              <a:rPr lang="en-US" altLang="zh-CN" sz="1600" b="1" dirty="0" smtClean="0">
                <a:latin typeface="宋体" pitchFamily="2" charset="-122"/>
                <a:ea typeface="宋体" pitchFamily="2" charset="-122"/>
              </a:rPr>
              <a:t>1932</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a:t>
            </a:r>
            <a:r>
              <a:rPr lang="zh-CN" altLang="zh-CN" sz="1600" b="1" dirty="0" smtClean="0">
                <a:latin typeface="宋体" pitchFamily="2" charset="-122"/>
                <a:ea typeface="宋体" pitchFamily="2" charset="-122"/>
              </a:rPr>
              <a:t>月，日军又进攻上海</a:t>
            </a:r>
            <a:r>
              <a:rPr lang="zh-CN" altLang="en-US" sz="1600" b="1" dirty="0" smtClean="0">
                <a:latin typeface="宋体" pitchFamily="2" charset="-122"/>
                <a:ea typeface="宋体" pitchFamily="2" charset="-122"/>
              </a:rPr>
              <a:t>。</a:t>
            </a:r>
            <a:r>
              <a:rPr lang="zh-CN" altLang="zh-CN" sz="1600" dirty="0" smtClean="0">
                <a:latin typeface="宋体" pitchFamily="2" charset="-122"/>
                <a:ea typeface="宋体" pitchFamily="2" charset="-122"/>
              </a:rPr>
              <a:t>日本帝国主义的侵略行径，激起了全中国人民的抗日运动高潮。但是，蒋介石不顾国家民族安危和全中国人民的抗日主张抗日、反对内战的强烈要求，坚持“攘外必先安内”的反动</a:t>
            </a:r>
            <a:r>
              <a:rPr lang="zh-CN" altLang="en-US" sz="1600" dirty="0" smtClean="0">
                <a:latin typeface="宋体" pitchFamily="2" charset="-122"/>
                <a:ea typeface="宋体" pitchFamily="2" charset="-122"/>
              </a:rPr>
              <a:t>政策</a:t>
            </a:r>
            <a:r>
              <a:rPr lang="zh-CN"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对日则采取避免冲突扩大的妥协政策，</a:t>
            </a:r>
            <a:r>
              <a:rPr lang="en-US" altLang="zh-CN" sz="1600" b="1" dirty="0" smtClean="0">
                <a:latin typeface="宋体" pitchFamily="2" charset="-122"/>
                <a:ea typeface="宋体" pitchFamily="2" charset="-122"/>
              </a:rPr>
              <a:t>1932</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12</a:t>
            </a:r>
            <a:r>
              <a:rPr lang="zh-CN" altLang="zh-CN" sz="1600" b="1" dirty="0" smtClean="0">
                <a:latin typeface="宋体" pitchFamily="2" charset="-122"/>
                <a:ea typeface="宋体" pitchFamily="2" charset="-122"/>
              </a:rPr>
              <a:t>月，</a:t>
            </a:r>
            <a:r>
              <a:rPr lang="zh-CN" altLang="en-US" sz="1600" b="1" dirty="0" smtClean="0">
                <a:latin typeface="宋体" pitchFamily="2" charset="-122"/>
                <a:ea typeface="宋体" pitchFamily="2" charset="-122"/>
              </a:rPr>
              <a:t>蒋介石亲自兼任“剿匪”军总司令，调集近</a:t>
            </a:r>
            <a:r>
              <a:rPr lang="en-US" altLang="zh-CN" sz="1600" b="1" dirty="0" smtClean="0">
                <a:latin typeface="宋体" pitchFamily="2" charset="-122"/>
                <a:ea typeface="宋体" pitchFamily="2" charset="-122"/>
              </a:rPr>
              <a:t>40</a:t>
            </a:r>
            <a:r>
              <a:rPr lang="zh-CN" altLang="en-US" sz="1600" b="1" dirty="0" smtClean="0">
                <a:latin typeface="宋体" pitchFamily="2" charset="-122"/>
                <a:ea typeface="宋体" pitchFamily="2" charset="-122"/>
              </a:rPr>
              <a:t>万兵力，</a:t>
            </a:r>
            <a:r>
              <a:rPr lang="zh-CN" altLang="zh-CN" sz="1600" b="1" dirty="0" smtClean="0">
                <a:latin typeface="宋体" pitchFamily="2" charset="-122"/>
                <a:ea typeface="宋体" pitchFamily="2" charset="-122"/>
              </a:rPr>
              <a:t>对中国共产党领导的鄂豫皖和湘鄂西革命根据地发动了更大规模的围剿</a:t>
            </a:r>
            <a:r>
              <a:rPr lang="zh-CN" altLang="en-US" sz="1600" b="1" dirty="0" smtClean="0">
                <a:latin typeface="宋体" pitchFamily="2" charset="-122"/>
                <a:ea typeface="宋体" pitchFamily="2" charset="-122"/>
              </a:rPr>
              <a:t>（第四次围剿）</a:t>
            </a:r>
            <a:r>
              <a:rPr lang="zh-CN" altLang="en-US" sz="1600" dirty="0" smtClean="0">
                <a:latin typeface="宋体" pitchFamily="2" charset="-122"/>
                <a:ea typeface="宋体" pitchFamily="2" charset="-122"/>
              </a:rPr>
              <a:t>。</a:t>
            </a:r>
            <a:endParaRPr lang="zh-CN"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spcBef>
                <a:spcPts val="0"/>
              </a:spcBef>
              <a:buNone/>
              <a:defRPr/>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面对日本帝国主义的侵略，中国共产党坚定地捍卫国家和民族利益，</a:t>
            </a:r>
            <a:r>
              <a:rPr lang="zh-CN" altLang="zh-CN" sz="1700" b="1" dirty="0" smtClean="0">
                <a:solidFill>
                  <a:srgbClr val="FF0000"/>
                </a:solidFill>
                <a:latin typeface="宋体" pitchFamily="2" charset="-122"/>
                <a:ea typeface="宋体" pitchFamily="2" charset="-122"/>
              </a:rPr>
              <a:t>“九一八事变”的第三天，</a:t>
            </a:r>
            <a:r>
              <a:rPr lang="zh-CN" altLang="en-US" sz="1700" b="1" dirty="0" smtClean="0">
                <a:solidFill>
                  <a:srgbClr val="FF0000"/>
                </a:solidFill>
                <a:latin typeface="宋体" pitchFamily="2" charset="-122"/>
                <a:ea typeface="宋体" pitchFamily="2" charset="-122"/>
              </a:rPr>
              <a:t>中共中央发表</a:t>
            </a:r>
            <a:r>
              <a:rPr lang="en-US" altLang="zh-CN" sz="1700" b="1" dirty="0" smtClean="0">
                <a:solidFill>
                  <a:srgbClr val="FF0000"/>
                </a:solidFill>
                <a:latin typeface="宋体" pitchFamily="2" charset="-122"/>
                <a:ea typeface="宋体" pitchFamily="2" charset="-122"/>
              </a:rPr>
              <a:t>《</a:t>
            </a:r>
            <a:r>
              <a:rPr lang="zh-CN" altLang="en-US" sz="1700" b="1" dirty="0" smtClean="0">
                <a:solidFill>
                  <a:srgbClr val="FF0000"/>
                </a:solidFill>
                <a:latin typeface="宋体" pitchFamily="2" charset="-122"/>
                <a:ea typeface="宋体" pitchFamily="2" charset="-122"/>
              </a:rPr>
              <a:t>中国共产党为日本帝国主义强暴占领东三省事件宣言</a:t>
            </a:r>
            <a:r>
              <a:rPr lang="en-US" altLang="zh-CN" sz="1700" b="1" dirty="0" smtClean="0">
                <a:solidFill>
                  <a:srgbClr val="FF0000"/>
                </a:solidFill>
                <a:latin typeface="宋体" pitchFamily="2" charset="-122"/>
                <a:ea typeface="宋体" pitchFamily="2" charset="-122"/>
              </a:rPr>
              <a:t>》 </a:t>
            </a:r>
            <a:r>
              <a:rPr lang="zh-CN" altLang="zh-CN" sz="1700" b="1" dirty="0" smtClean="0">
                <a:solidFill>
                  <a:srgbClr val="FF0000"/>
                </a:solidFill>
                <a:latin typeface="宋体" pitchFamily="2" charset="-122"/>
                <a:ea typeface="宋体" pitchFamily="2" charset="-122"/>
              </a:rPr>
              <a:t>，呼吁“停止内战，一致对外”</a:t>
            </a:r>
            <a:r>
              <a:rPr lang="zh-CN"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随后，中共中央又连续发表宣言、决议、告全国同胞书等，深刻揭露日本帝国主义把中国变为其殖民地的野心，严厉谴责国民党政府卖国、辱国的不抵抗政策，提出“</a:t>
            </a:r>
            <a:r>
              <a:rPr lang="zh-CN" altLang="en-US" sz="1700" b="1" dirty="0" smtClean="0">
                <a:solidFill>
                  <a:srgbClr val="FF0000"/>
                </a:solidFill>
                <a:latin typeface="宋体" pitchFamily="2" charset="-122"/>
                <a:ea typeface="宋体" pitchFamily="2" charset="-122"/>
              </a:rPr>
              <a:t>以武装民众的民族革命战争来抵抗日本帝国主义的侵略</a:t>
            </a:r>
            <a:r>
              <a:rPr lang="zh-CN" altLang="en-US" sz="1700" dirty="0" smtClean="0">
                <a:latin typeface="宋体" pitchFamily="2" charset="-122"/>
                <a:ea typeface="宋体" pitchFamily="2" charset="-122"/>
              </a:rPr>
              <a:t>”的抗日救亡主张。</a:t>
            </a:r>
            <a:r>
              <a:rPr lang="en-US" altLang="zh-CN" sz="1700" dirty="0" smtClean="0">
                <a:latin typeface="宋体" pitchFamily="2" charset="-122"/>
                <a:ea typeface="宋体" pitchFamily="2" charset="-122"/>
              </a:rPr>
              <a:t>1932</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4</a:t>
            </a:r>
            <a:r>
              <a:rPr lang="zh-CN" altLang="en-US" sz="1700" dirty="0" smtClean="0">
                <a:latin typeface="宋体" pitchFamily="2" charset="-122"/>
                <a:ea typeface="宋体" pitchFamily="2" charset="-122"/>
              </a:rPr>
              <a:t>月，中华苏维埃共和国临时中央政府成立还不到半年时间，</a:t>
            </a:r>
            <a:r>
              <a:rPr lang="zh-CN" altLang="en-US" sz="1700" b="1" dirty="0" smtClean="0">
                <a:latin typeface="宋体" pitchFamily="2" charset="-122"/>
                <a:ea typeface="宋体" pitchFamily="2" charset="-122"/>
              </a:rPr>
              <a:t>就发布了对日战争宣言，正式宣布对日战争</a:t>
            </a:r>
            <a:r>
              <a:rPr lang="zh-CN" altLang="en-US" sz="1700" dirty="0" smtClean="0">
                <a:latin typeface="宋体" pitchFamily="2" charset="-122"/>
                <a:ea typeface="宋体" pitchFamily="2" charset="-122"/>
              </a:rPr>
              <a:t>。</a:t>
            </a:r>
            <a:r>
              <a:rPr lang="zh-CN" altLang="zh-CN" sz="1700" dirty="0" smtClean="0">
                <a:latin typeface="宋体" pitchFamily="2" charset="-122"/>
                <a:ea typeface="宋体" pitchFamily="2" charset="-122"/>
              </a:rPr>
              <a:t>并多次提出，</a:t>
            </a:r>
            <a:r>
              <a:rPr lang="zh-CN" altLang="zh-CN" sz="1700" b="1" dirty="0" smtClean="0">
                <a:latin typeface="宋体" pitchFamily="2" charset="-122"/>
                <a:ea typeface="宋体" pitchFamily="2" charset="-122"/>
              </a:rPr>
              <a:t>如果国民党同意抗日，中国共产党愿意</a:t>
            </a:r>
            <a:r>
              <a:rPr lang="zh-CN" altLang="en-US" sz="1700" b="1" dirty="0" smtClean="0">
                <a:latin typeface="宋体" pitchFamily="2" charset="-122"/>
                <a:ea typeface="宋体" pitchFamily="2" charset="-122"/>
              </a:rPr>
              <a:t>放弃打土豪分田地的政策，</a:t>
            </a:r>
            <a:r>
              <a:rPr lang="zh-CN" altLang="zh-CN" sz="1700" b="1" dirty="0" smtClean="0">
                <a:latin typeface="宋体" pitchFamily="2" charset="-122"/>
                <a:ea typeface="宋体" pitchFamily="2" charset="-122"/>
              </a:rPr>
              <a:t>愿意将自己领导下的根据地划归国民党领导下的边区或特区，愿意将自己领导的军队划归国民党统一指挥下的军队</a:t>
            </a:r>
            <a:r>
              <a:rPr lang="zh-CN" altLang="zh-CN"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spcBef>
                <a:spcPts val="0"/>
              </a:spcBef>
              <a:buNone/>
              <a:defRPr/>
            </a:pPr>
            <a:r>
              <a:rPr lang="en-US" altLang="zh-CN" sz="1700" dirty="0" smtClean="0">
                <a:latin typeface="宋体" pitchFamily="2" charset="-122"/>
                <a:ea typeface="宋体" pitchFamily="2" charset="-122"/>
              </a:rPr>
              <a:t>    1933</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2</a:t>
            </a:r>
            <a:r>
              <a:rPr lang="zh-CN" altLang="en-US" sz="1700" dirty="0" smtClean="0">
                <a:latin typeface="宋体" pitchFamily="2" charset="-122"/>
                <a:ea typeface="宋体" pitchFamily="2" charset="-122"/>
              </a:rPr>
              <a:t>月</a:t>
            </a:r>
            <a:r>
              <a:rPr lang="en-US" altLang="zh-CN" sz="1700" dirty="0" smtClean="0">
                <a:latin typeface="宋体" pitchFamily="2" charset="-122"/>
                <a:ea typeface="宋体" pitchFamily="2" charset="-122"/>
              </a:rPr>
              <a:t>21</a:t>
            </a:r>
            <a:r>
              <a:rPr lang="zh-CN" altLang="en-US" sz="1700" dirty="0" smtClean="0">
                <a:latin typeface="宋体" pitchFamily="2" charset="-122"/>
                <a:ea typeface="宋体" pitchFamily="2" charset="-122"/>
              </a:rPr>
              <a:t>日，日本关东军、伪满军</a:t>
            </a:r>
            <a:r>
              <a:rPr lang="en-US" altLang="zh-CN" sz="1700" dirty="0" smtClean="0">
                <a:latin typeface="宋体" pitchFamily="2" charset="-122"/>
                <a:ea typeface="宋体" pitchFamily="2" charset="-122"/>
              </a:rPr>
              <a:t>10</a:t>
            </a:r>
            <a:r>
              <a:rPr lang="zh-CN" altLang="en-US" sz="1700" dirty="0" smtClean="0">
                <a:latin typeface="宋体" pitchFamily="2" charset="-122"/>
                <a:ea typeface="宋体" pitchFamily="2" charset="-122"/>
              </a:rPr>
              <a:t>余万人，以锦州为基地分三路进犯热河，</a:t>
            </a:r>
            <a:r>
              <a:rPr lang="zh-CN" altLang="zh-CN" sz="1700" dirty="0" smtClean="0">
                <a:latin typeface="宋体" pitchFamily="2" charset="-122"/>
                <a:ea typeface="宋体" pitchFamily="2" charset="-122"/>
              </a:rPr>
              <a:t>大举入侵华北，</a:t>
            </a:r>
            <a:r>
              <a:rPr lang="zh-CN" altLang="en-US" sz="1700" dirty="0" smtClean="0">
                <a:latin typeface="宋体" pitchFamily="2" charset="-122"/>
                <a:ea typeface="宋体" pitchFamily="2" charset="-122"/>
              </a:rPr>
              <a:t>先后占领了热河、察哈尔两省及河北省北部大部分土地，直逼北平、天津。</a:t>
            </a:r>
            <a:r>
              <a:rPr lang="zh-CN" altLang="en-US" sz="1700" b="1" dirty="0" smtClean="0">
                <a:latin typeface="宋体" pitchFamily="2" charset="-122"/>
                <a:ea typeface="宋体" pitchFamily="2" charset="-122"/>
              </a:rPr>
              <a:t>中华民族的危机已到了空前严重的程度，主要矛盾已上升为中日民族矛盾</a:t>
            </a:r>
            <a:r>
              <a:rPr lang="zh-CN" altLang="en-US" sz="1700" dirty="0" smtClean="0">
                <a:latin typeface="宋体" pitchFamily="2" charset="-122"/>
                <a:ea typeface="宋体" pitchFamily="2" charset="-122"/>
              </a:rPr>
              <a:t>。</a:t>
            </a:r>
            <a:r>
              <a:rPr lang="zh-CN" altLang="zh-CN" sz="1700" dirty="0" smtClean="0">
                <a:latin typeface="宋体" pitchFamily="2" charset="-122"/>
                <a:ea typeface="宋体" pitchFamily="2" charset="-122"/>
              </a:rPr>
              <a:t>然而国民党政府主席蒋介石却置民族危亡于不顾，仍然坚持推行“攘外必先安内”的反动方针，决心消灭共产党及其领导的红军，并</a:t>
            </a:r>
            <a:r>
              <a:rPr lang="zh-CN" altLang="zh-CN" sz="1700" b="1" dirty="0" smtClean="0">
                <a:latin typeface="宋体" pitchFamily="2" charset="-122"/>
                <a:ea typeface="宋体" pitchFamily="2" charset="-122"/>
              </a:rPr>
              <a:t>从</a:t>
            </a:r>
            <a:r>
              <a:rPr lang="en-US" altLang="zh-CN" sz="1700" b="1" dirty="0" smtClean="0">
                <a:latin typeface="宋体" pitchFamily="2" charset="-122"/>
                <a:ea typeface="宋体" pitchFamily="2" charset="-122"/>
              </a:rPr>
              <a:t>1933</a:t>
            </a:r>
            <a:r>
              <a:rPr lang="zh-CN" altLang="zh-CN" sz="1700" b="1" dirty="0" smtClean="0">
                <a:latin typeface="宋体" pitchFamily="2" charset="-122"/>
                <a:ea typeface="宋体" pitchFamily="2" charset="-122"/>
              </a:rPr>
              <a:t>年</a:t>
            </a:r>
            <a:r>
              <a:rPr lang="en-US" altLang="zh-CN" sz="1700" b="1" dirty="0" smtClean="0">
                <a:latin typeface="宋体" pitchFamily="2" charset="-122"/>
                <a:ea typeface="宋体" pitchFamily="2" charset="-122"/>
              </a:rPr>
              <a:t>9</a:t>
            </a:r>
            <a:r>
              <a:rPr lang="zh-CN" altLang="zh-CN" sz="1700" b="1" dirty="0" smtClean="0">
                <a:latin typeface="宋体" pitchFamily="2" charset="-122"/>
                <a:ea typeface="宋体" pitchFamily="2" charset="-122"/>
              </a:rPr>
              <a:t>月</a:t>
            </a:r>
            <a:r>
              <a:rPr lang="en-US" altLang="zh-CN" sz="1700" b="1" dirty="0" smtClean="0">
                <a:latin typeface="宋体" pitchFamily="2" charset="-122"/>
                <a:ea typeface="宋体" pitchFamily="2" charset="-122"/>
              </a:rPr>
              <a:t>25</a:t>
            </a:r>
            <a:r>
              <a:rPr lang="zh-CN" altLang="zh-CN" sz="1700" b="1" dirty="0" smtClean="0">
                <a:latin typeface="宋体" pitchFamily="2" charset="-122"/>
                <a:ea typeface="宋体" pitchFamily="2" charset="-122"/>
              </a:rPr>
              <a:t>日至</a:t>
            </a:r>
            <a:r>
              <a:rPr lang="en-US" altLang="zh-CN" sz="1700" b="1" dirty="0" smtClean="0">
                <a:latin typeface="宋体" pitchFamily="2" charset="-122"/>
                <a:ea typeface="宋体" pitchFamily="2" charset="-122"/>
              </a:rPr>
              <a:t>10</a:t>
            </a:r>
            <a:r>
              <a:rPr lang="zh-CN" altLang="zh-CN" sz="1700" b="1" dirty="0" smtClean="0">
                <a:latin typeface="宋体" pitchFamily="2" charset="-122"/>
                <a:ea typeface="宋体" pitchFamily="2" charset="-122"/>
              </a:rPr>
              <a:t>月间，调集约</a:t>
            </a:r>
            <a:r>
              <a:rPr lang="en-US" altLang="zh-CN" sz="1700" b="1" dirty="0" smtClean="0">
                <a:latin typeface="宋体" pitchFamily="2" charset="-122"/>
                <a:ea typeface="宋体" pitchFamily="2" charset="-122"/>
              </a:rPr>
              <a:t>100</a:t>
            </a:r>
            <a:r>
              <a:rPr lang="zh-CN" altLang="zh-CN" sz="1700" b="1" dirty="0" smtClean="0">
                <a:latin typeface="宋体" pitchFamily="2" charset="-122"/>
                <a:ea typeface="宋体" pitchFamily="2" charset="-122"/>
              </a:rPr>
              <a:t>万兵力，对中央革命根据地进行大规模“围剿”（第五次围剿）</a:t>
            </a:r>
            <a:r>
              <a:rPr lang="zh-CN" altLang="zh-CN" sz="1700" dirty="0" smtClean="0">
                <a:latin typeface="宋体" pitchFamily="2" charset="-122"/>
                <a:ea typeface="宋体" pitchFamily="2" charset="-122"/>
              </a:rPr>
              <a:t>。由于王明“左”倾机会主义在红军中占据了统治地位，经过一年苦战，终未取得反“围剿”的胜利，</a:t>
            </a:r>
            <a:r>
              <a:rPr lang="en-US" altLang="zh-CN" sz="1700" b="1" dirty="0" smtClean="0">
                <a:solidFill>
                  <a:srgbClr val="FF0000"/>
                </a:solidFill>
                <a:latin typeface="宋体" pitchFamily="2" charset="-122"/>
                <a:ea typeface="宋体" pitchFamily="2" charset="-122"/>
              </a:rPr>
              <a:t>1934</a:t>
            </a:r>
            <a:r>
              <a:rPr lang="zh-CN" altLang="zh-CN" sz="1700" b="1" dirty="0" smtClean="0">
                <a:solidFill>
                  <a:srgbClr val="FF0000"/>
                </a:solidFill>
                <a:latin typeface="宋体" pitchFamily="2" charset="-122"/>
                <a:ea typeface="宋体" pitchFamily="2" charset="-122"/>
              </a:rPr>
              <a:t>年</a:t>
            </a:r>
            <a:r>
              <a:rPr lang="en-US" altLang="zh-CN" sz="1700" b="1" dirty="0" smtClean="0">
                <a:solidFill>
                  <a:srgbClr val="FF0000"/>
                </a:solidFill>
                <a:latin typeface="宋体" pitchFamily="2" charset="-122"/>
                <a:ea typeface="宋体" pitchFamily="2" charset="-122"/>
              </a:rPr>
              <a:t>10</a:t>
            </a:r>
            <a:r>
              <a:rPr lang="zh-CN" altLang="zh-CN" sz="1700" b="1" dirty="0" smtClean="0">
                <a:solidFill>
                  <a:srgbClr val="FF0000"/>
                </a:solidFill>
                <a:latin typeface="宋体" pitchFamily="2" charset="-122"/>
                <a:ea typeface="宋体" pitchFamily="2" charset="-122"/>
              </a:rPr>
              <a:t>月</a:t>
            </a:r>
            <a:r>
              <a:rPr lang="en-US" altLang="zh-CN" sz="1700" b="1" dirty="0" smtClean="0">
                <a:solidFill>
                  <a:srgbClr val="FF0000"/>
                </a:solidFill>
                <a:latin typeface="宋体" pitchFamily="2" charset="-122"/>
                <a:ea typeface="宋体" pitchFamily="2" charset="-122"/>
              </a:rPr>
              <a:t>10</a:t>
            </a:r>
            <a:r>
              <a:rPr lang="zh-CN" altLang="en-US" sz="1700" b="1" dirty="0" smtClean="0">
                <a:solidFill>
                  <a:srgbClr val="FF0000"/>
                </a:solidFill>
                <a:latin typeface="宋体" pitchFamily="2" charset="-122"/>
                <a:ea typeface="宋体" pitchFamily="2" charset="-122"/>
              </a:rPr>
              <a:t>日</a:t>
            </a:r>
            <a:r>
              <a:rPr lang="zh-CN" altLang="zh-CN" sz="1700" b="1" dirty="0" smtClean="0">
                <a:solidFill>
                  <a:srgbClr val="FF0000"/>
                </a:solidFill>
                <a:latin typeface="宋体" pitchFamily="2" charset="-122"/>
                <a:ea typeface="宋体" pitchFamily="2" charset="-122"/>
              </a:rPr>
              <a:t>中央领导机关和红军主力为摆脱国民党军队的包围追击，被迫实行战略性转移，退出中央根据地</a:t>
            </a:r>
            <a:r>
              <a:rPr lang="zh-CN" altLang="en-US" sz="1700" b="1" dirty="0" smtClean="0">
                <a:solidFill>
                  <a:srgbClr val="FF0000"/>
                </a:solidFill>
                <a:latin typeface="宋体" pitchFamily="2" charset="-122"/>
                <a:ea typeface="宋体" pitchFamily="2" charset="-122"/>
              </a:rPr>
              <a:t>（瑞金）</a:t>
            </a:r>
            <a:r>
              <a:rPr lang="zh-CN" altLang="zh-CN" sz="1700" b="1" dirty="0" smtClean="0">
                <a:solidFill>
                  <a:srgbClr val="FF0000"/>
                </a:solidFill>
                <a:latin typeface="宋体" pitchFamily="2" charset="-122"/>
                <a:ea typeface="宋体" pitchFamily="2" charset="-122"/>
              </a:rPr>
              <a:t>，进行长征</a:t>
            </a:r>
            <a:r>
              <a:rPr lang="zh-CN" altLang="zh-CN"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680520"/>
          </a:xfrm>
        </p:spPr>
        <p:txBody>
          <a:bodyPr>
            <a:noAutofit/>
          </a:bodyPr>
          <a:lstStyle/>
          <a:p>
            <a:pPr marL="0" indent="0" algn="just">
              <a:lnSpc>
                <a:spcPts val="1700"/>
              </a:lnSpc>
              <a:spcBef>
                <a:spcPts val="0"/>
              </a:spcBef>
              <a:buNone/>
              <a:defRPr/>
            </a:pPr>
            <a:r>
              <a:rPr lang="en-US" altLang="zh-CN" sz="1600" dirty="0" smtClean="0">
                <a:latin typeface="宋体" pitchFamily="2" charset="-122"/>
                <a:ea typeface="宋体" pitchFamily="2" charset="-122"/>
              </a:rPr>
              <a:t>    </a:t>
            </a:r>
            <a:r>
              <a:rPr lang="zh-CN" altLang="zh-CN" sz="1600" b="1" dirty="0" smtClean="0">
                <a:latin typeface="宋体" pitchFamily="2" charset="-122"/>
                <a:ea typeface="宋体" pitchFamily="2" charset="-122"/>
              </a:rPr>
              <a:t>长征主要线路：</a:t>
            </a:r>
            <a:r>
              <a:rPr lang="zh-CN" altLang="zh-CN" sz="1600" b="1" dirty="0" smtClean="0">
                <a:solidFill>
                  <a:srgbClr val="FF0000"/>
                </a:solidFill>
                <a:latin typeface="宋体" pitchFamily="2" charset="-122"/>
                <a:ea typeface="宋体" pitchFamily="2" charset="-122"/>
              </a:rPr>
              <a:t>瑞金</a:t>
            </a:r>
            <a:r>
              <a:rPr lang="zh-CN" altLang="en-US" sz="1600" dirty="0" smtClean="0">
                <a:latin typeface="宋体" pitchFamily="2" charset="-122"/>
                <a:ea typeface="宋体" pitchFamily="2" charset="-122"/>
              </a:rPr>
              <a:t>（</a:t>
            </a:r>
            <a:r>
              <a:rPr lang="en-US" altLang="zh-CN" sz="1600" dirty="0" smtClean="0">
                <a:latin typeface="宋体" pitchFamily="2" charset="-122"/>
                <a:ea typeface="宋体" pitchFamily="2" charset="-122"/>
              </a:rPr>
              <a:t>1934</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10</a:t>
            </a:r>
            <a:r>
              <a:rPr lang="zh-CN" altLang="en-US" sz="1600" dirty="0" smtClean="0">
                <a:latin typeface="宋体" pitchFamily="2" charset="-122"/>
                <a:ea typeface="宋体" pitchFamily="2" charset="-122"/>
              </a:rPr>
              <a:t>日）</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突破敌四道防线</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1934</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27</a:t>
            </a:r>
            <a:r>
              <a:rPr lang="zh-CN" altLang="zh-CN" sz="1600" dirty="0" smtClean="0">
                <a:latin typeface="宋体" pitchFamily="2" charset="-122"/>
                <a:ea typeface="宋体" pitchFamily="2" charset="-122"/>
              </a:rPr>
              <a:t>日至</a:t>
            </a:r>
            <a:r>
              <a:rPr lang="en-US" altLang="zh-CN" sz="1600" dirty="0" smtClean="0">
                <a:latin typeface="宋体" pitchFamily="2" charset="-122"/>
                <a:ea typeface="宋体" pitchFamily="2" charset="-122"/>
              </a:rPr>
              <a:t>12</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日的“湘江战役”，中央红军由</a:t>
            </a:r>
            <a:r>
              <a:rPr lang="en-US" altLang="zh-CN" sz="1600" dirty="0" smtClean="0">
                <a:latin typeface="宋体" pitchFamily="2" charset="-122"/>
                <a:ea typeface="宋体" pitchFamily="2" charset="-122"/>
              </a:rPr>
              <a:t>8.6</a:t>
            </a:r>
            <a:r>
              <a:rPr lang="zh-CN" altLang="zh-CN" sz="1600" dirty="0" smtClean="0">
                <a:latin typeface="宋体" pitchFamily="2" charset="-122"/>
                <a:ea typeface="宋体" pitchFamily="2" charset="-122"/>
              </a:rPr>
              <a:t>万人锐减至</a:t>
            </a:r>
            <a:r>
              <a:rPr lang="en-US" altLang="zh-CN" sz="1600" dirty="0" smtClean="0">
                <a:latin typeface="宋体" pitchFamily="2" charset="-122"/>
                <a:ea typeface="宋体" pitchFamily="2" charset="-122"/>
              </a:rPr>
              <a:t>3</a:t>
            </a:r>
            <a:r>
              <a:rPr lang="zh-CN" altLang="zh-CN" sz="1600" dirty="0" smtClean="0">
                <a:latin typeface="宋体" pitchFamily="2" charset="-122"/>
                <a:ea typeface="宋体" pitchFamily="2" charset="-122"/>
              </a:rPr>
              <a:t>万余人）</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强渡乌江</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a:t>
            </a:r>
            <a:r>
              <a:rPr lang="zh-CN" altLang="zh-CN" sz="1600" dirty="0" smtClean="0">
                <a:latin typeface="宋体" pitchFamily="2" charset="-122"/>
                <a:ea typeface="宋体" pitchFamily="2" charset="-122"/>
              </a:rPr>
              <a:t>日至</a:t>
            </a:r>
            <a:r>
              <a:rPr lang="en-US" altLang="zh-CN" sz="1600" dirty="0" smtClean="0">
                <a:latin typeface="宋体" pitchFamily="2" charset="-122"/>
                <a:ea typeface="宋体" pitchFamily="2" charset="-122"/>
              </a:rPr>
              <a:t>3</a:t>
            </a:r>
            <a:r>
              <a:rPr lang="zh-CN" altLang="zh-CN" sz="1600" dirty="0" smtClean="0">
                <a:latin typeface="宋体" pitchFamily="2" charset="-122"/>
                <a:ea typeface="宋体" pitchFamily="2" charset="-122"/>
              </a:rPr>
              <a:t>日，这是红军的一次生死之战，能否渡过大渡河，是中国革命的关键。渡过大渡河，使作战部队增强了信心，鼓足了勇气，为作战取得胜利打下了坚实的基础）</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占领遵义</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15</a:t>
            </a:r>
            <a:r>
              <a:rPr lang="zh-CN" altLang="zh-CN" sz="1600" dirty="0" smtClean="0">
                <a:latin typeface="宋体" pitchFamily="2" charset="-122"/>
                <a:ea typeface="宋体" pitchFamily="2" charset="-122"/>
              </a:rPr>
              <a:t>日至</a:t>
            </a:r>
            <a:r>
              <a:rPr lang="en-US" altLang="zh-CN" sz="1600" dirty="0" smtClean="0">
                <a:latin typeface="宋体" pitchFamily="2" charset="-122"/>
                <a:ea typeface="宋体" pitchFamily="2" charset="-122"/>
              </a:rPr>
              <a:t>17</a:t>
            </a:r>
            <a:r>
              <a:rPr lang="zh-CN" altLang="zh-CN" sz="1600" dirty="0" smtClean="0">
                <a:latin typeface="宋体" pitchFamily="2" charset="-122"/>
                <a:ea typeface="宋体" pitchFamily="2" charset="-122"/>
              </a:rPr>
              <a:t>日中共中央政治局召开“遵义会议”，确立了毛泽东在党和红军中的领导地位，挽救了党，挽救了红军，挽救了中国革命，在中国共产党和红军的历史上，是一个生死攸关的转折点</a:t>
            </a:r>
            <a:r>
              <a:rPr lang="zh-CN" altLang="en-US" sz="1600" dirty="0" smtClean="0">
                <a:latin typeface="宋体" pitchFamily="2" charset="-122"/>
                <a:ea typeface="宋体" pitchFamily="2" charset="-122"/>
              </a:rPr>
              <a:t>。</a:t>
            </a:r>
            <a:r>
              <a:rPr lang="zh-CN" altLang="en-US" sz="1600" b="1" dirty="0" smtClean="0">
                <a:solidFill>
                  <a:srgbClr val="0070C0"/>
                </a:solidFill>
                <a:latin typeface="宋体" pitchFamily="2" charset="-122"/>
                <a:ea typeface="宋体" pitchFamily="2" charset="-122"/>
              </a:rPr>
              <a:t>幼年到成熟</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四渡赤水</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19</a:t>
            </a:r>
            <a:r>
              <a:rPr lang="zh-CN" altLang="zh-CN" sz="1600" dirty="0" smtClean="0">
                <a:latin typeface="宋体" pitchFamily="2" charset="-122"/>
                <a:ea typeface="宋体" pitchFamily="2" charset="-122"/>
              </a:rPr>
              <a:t>日至</a:t>
            </a:r>
            <a:r>
              <a:rPr lang="en-US" altLang="zh-CN" sz="1600" dirty="0" smtClean="0">
                <a:latin typeface="宋体" pitchFamily="2" charset="-122"/>
                <a:ea typeface="宋体" pitchFamily="2" charset="-122"/>
              </a:rPr>
              <a:t>3</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22</a:t>
            </a:r>
            <a:r>
              <a:rPr lang="zh-CN" altLang="zh-CN" sz="1600" dirty="0" smtClean="0">
                <a:latin typeface="宋体" pitchFamily="2" charset="-122"/>
                <a:ea typeface="宋体" pitchFamily="2" charset="-122"/>
              </a:rPr>
              <a:t>日，</a:t>
            </a:r>
            <a:r>
              <a:rPr lang="zh-CN" altLang="en-US" sz="1600" dirty="0" smtClean="0">
                <a:latin typeface="宋体" pitchFamily="2" charset="-122"/>
                <a:ea typeface="宋体" pitchFamily="2" charset="-122"/>
              </a:rPr>
              <a:t>这是</a:t>
            </a:r>
            <a:r>
              <a:rPr lang="zh-CN" altLang="zh-CN" sz="1600" dirty="0" smtClean="0">
                <a:latin typeface="宋体" pitchFamily="2" charset="-122"/>
                <a:ea typeface="宋体" pitchFamily="2" charset="-122"/>
              </a:rPr>
              <a:t>中央红军在长征的危急关头，从被动走向主动，从失败走向胜利</a:t>
            </a:r>
            <a:r>
              <a:rPr lang="zh-CN" altLang="en-US" sz="1600" dirty="0" smtClean="0">
                <a:latin typeface="宋体" pitchFamily="2" charset="-122"/>
                <a:ea typeface="宋体" pitchFamily="2" charset="-122"/>
              </a:rPr>
              <a:t>的战役</a:t>
            </a:r>
            <a:r>
              <a:rPr lang="zh-CN" altLang="zh-CN" sz="1600" dirty="0" smtClean="0">
                <a:latin typeface="宋体" pitchFamily="2" charset="-122"/>
                <a:ea typeface="宋体" pitchFamily="2" charset="-122"/>
              </a:rPr>
              <a:t>。有效地调动和歼灭</a:t>
            </a:r>
            <a:r>
              <a:rPr lang="zh-CN" altLang="en-US" sz="1600" dirty="0" smtClean="0">
                <a:latin typeface="宋体" pitchFamily="2" charset="-122"/>
                <a:ea typeface="宋体" pitchFamily="2" charset="-122"/>
              </a:rPr>
              <a:t>了</a:t>
            </a:r>
            <a:r>
              <a:rPr lang="zh-CN" altLang="zh-CN" sz="1600" dirty="0" smtClean="0">
                <a:latin typeface="宋体" pitchFamily="2" charset="-122"/>
                <a:ea typeface="宋体" pitchFamily="2" charset="-122"/>
              </a:rPr>
              <a:t>敌人，彻底粉碎了蒋介石企图围歼红军于川黔滇边境的狂妄计划，取得了战略转移中具有决定意义的胜利）</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巧渡金沙江</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3</a:t>
            </a:r>
            <a:r>
              <a:rPr lang="zh-CN" altLang="zh-CN" sz="1600" dirty="0" smtClean="0">
                <a:latin typeface="宋体" pitchFamily="2" charset="-122"/>
                <a:ea typeface="宋体" pitchFamily="2" charset="-122"/>
              </a:rPr>
              <a:t>日至</a:t>
            </a:r>
            <a:r>
              <a:rPr lang="en-US" altLang="zh-CN" sz="1600" dirty="0" smtClean="0">
                <a:latin typeface="宋体" pitchFamily="2" charset="-122"/>
                <a:ea typeface="宋体" pitchFamily="2" charset="-122"/>
              </a:rPr>
              <a:t>9</a:t>
            </a:r>
            <a:r>
              <a:rPr lang="zh-CN" altLang="zh-CN" sz="1600" dirty="0" smtClean="0">
                <a:latin typeface="宋体" pitchFamily="2" charset="-122"/>
                <a:ea typeface="宋体" pitchFamily="2" charset="-122"/>
              </a:rPr>
              <a:t>日，中央红军渡过金沙江，摆脱数十万敌军的围追堵截，粉碎了蒋介石欲将红军围歼于川黔滇地区的计划，取得了战略转移中具有决定意义的胜利）</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强渡大渡河</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24</a:t>
            </a:r>
            <a:r>
              <a:rPr lang="zh-CN" altLang="zh-CN" sz="1600" dirty="0" smtClean="0">
                <a:latin typeface="宋体" pitchFamily="2" charset="-122"/>
                <a:ea typeface="宋体" pitchFamily="2" charset="-122"/>
              </a:rPr>
              <a:t>日晚，中央红军先头部队赶到安顺场，</a:t>
            </a:r>
            <a:r>
              <a:rPr lang="en-US" altLang="zh-CN" sz="1600" dirty="0" smtClean="0">
                <a:latin typeface="宋体" pitchFamily="2" charset="-122"/>
                <a:ea typeface="宋体" pitchFamily="2" charset="-122"/>
              </a:rPr>
              <a:t>25</a:t>
            </a:r>
            <a:r>
              <a:rPr lang="zh-CN" altLang="zh-CN" sz="1600" dirty="0" smtClean="0">
                <a:latin typeface="宋体" pitchFamily="2" charset="-122"/>
                <a:ea typeface="宋体" pitchFamily="2" charset="-122"/>
              </a:rPr>
              <a:t>日</a:t>
            </a:r>
            <a:r>
              <a:rPr lang="en-US" altLang="zh-CN" sz="1600" dirty="0" smtClean="0">
                <a:latin typeface="宋体" pitchFamily="2" charset="-122"/>
                <a:ea typeface="宋体" pitchFamily="2" charset="-122"/>
              </a:rPr>
              <a:t>7</a:t>
            </a:r>
            <a:r>
              <a:rPr lang="zh-CN" altLang="zh-CN" sz="1600" dirty="0" smtClean="0">
                <a:latin typeface="宋体" pitchFamily="2" charset="-122"/>
                <a:ea typeface="宋体" pitchFamily="2" charset="-122"/>
              </a:rPr>
              <a:t>时红</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团第</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营营长孙继先挑选</a:t>
            </a:r>
            <a:r>
              <a:rPr lang="en-US" altLang="zh-CN" sz="1600" dirty="0" smtClean="0">
                <a:latin typeface="宋体" pitchFamily="2" charset="-122"/>
                <a:ea typeface="宋体" pitchFamily="2" charset="-122"/>
              </a:rPr>
              <a:t>17</a:t>
            </a:r>
            <a:r>
              <a:rPr lang="zh-CN" altLang="zh-CN" sz="1600" dirty="0" smtClean="0">
                <a:latin typeface="宋体" pitchFamily="2" charset="-122"/>
                <a:ea typeface="宋体" pitchFamily="2" charset="-122"/>
              </a:rPr>
              <a:t>名勇士组成突击队开始强渡，快接近对岸时，杨得志命令再打两炮，正中川军。突击队迅速控制了渡口。随后，红</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军团第</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师和干部团由此渡过了被国民党军视为不可逾越的天险大渡河。强渡大渡河是红军的一次生死之战，能否渡过河去，是中国革命的关键）</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飞夺泸定桥</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29</a:t>
            </a:r>
            <a:r>
              <a:rPr lang="zh-CN" altLang="zh-CN" sz="1600" dirty="0" smtClean="0">
                <a:latin typeface="宋体" pitchFamily="2" charset="-122"/>
                <a:ea typeface="宋体" pitchFamily="2" charset="-122"/>
              </a:rPr>
              <a:t>日，红一军团的红四团二连连长廖大珠带领</a:t>
            </a:r>
            <a:r>
              <a:rPr lang="en-US" altLang="zh-CN" sz="1600" dirty="0" smtClean="0">
                <a:latin typeface="宋体" pitchFamily="2" charset="-122"/>
                <a:ea typeface="宋体" pitchFamily="2" charset="-122"/>
              </a:rPr>
              <a:t>22</a:t>
            </a:r>
            <a:r>
              <a:rPr lang="zh-CN" altLang="zh-CN" sz="1600" dirty="0" smtClean="0">
                <a:latin typeface="宋体" pitchFamily="2" charset="-122"/>
                <a:ea typeface="宋体" pitchFamily="2" charset="-122"/>
              </a:rPr>
              <a:t>名勇士，冒着敌人密集的枪弹，攀着铁链冲向对岸，仅用</a:t>
            </a:r>
            <a:r>
              <a:rPr lang="en-US" altLang="zh-CN" sz="1600" dirty="0" smtClean="0">
                <a:latin typeface="宋体" pitchFamily="2" charset="-122"/>
                <a:ea typeface="宋体" pitchFamily="2" charset="-122"/>
              </a:rPr>
              <a:t>2</a:t>
            </a:r>
            <a:r>
              <a:rPr lang="zh-CN" altLang="zh-CN" sz="1600" dirty="0" smtClean="0">
                <a:latin typeface="宋体" pitchFamily="2" charset="-122"/>
                <a:ea typeface="宋体" pitchFamily="2" charset="-122"/>
              </a:rPr>
              <a:t>个小时，就英勇地夺下了泸定桥。打破了蒋介石妄图把红军变成第二个石达开的反革命迷梦）</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翻雪山</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12</a:t>
            </a:r>
            <a:r>
              <a:rPr lang="zh-CN" altLang="zh-CN" sz="1600" dirty="0" smtClean="0">
                <a:latin typeface="宋体" pitchFamily="2" charset="-122"/>
                <a:ea typeface="宋体" pitchFamily="2" charset="-122"/>
              </a:rPr>
              <a:t>日，先后翻越夹金山</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玉龙雪山、扎拉亚卡山、藏巴拉山、欧巴阔山、别寄隆山、瓮水、邯坡等大小近十座雪山）</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过草地</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8</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21</a:t>
            </a:r>
            <a:r>
              <a:rPr lang="zh-CN" altLang="zh-CN" sz="1600" dirty="0" smtClean="0">
                <a:latin typeface="宋体" pitchFamily="2" charset="-122"/>
                <a:ea typeface="宋体" pitchFamily="2" charset="-122"/>
              </a:rPr>
              <a:t>日，进入青藏高原与四川盆地过渡地带的若尔盖草原）</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陕北吴起会师</a:t>
            </a:r>
            <a:r>
              <a:rPr lang="en-US" altLang="zh-CN" sz="1600" dirty="0" smtClean="0">
                <a:latin typeface="宋体" pitchFamily="2" charset="-122"/>
                <a:ea typeface="宋体" pitchFamily="2" charset="-122"/>
              </a:rPr>
              <a:t>(1935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19</a:t>
            </a:r>
            <a:r>
              <a:rPr lang="zh-CN" altLang="en-US" sz="1600" dirty="0" smtClean="0">
                <a:latin typeface="宋体" pitchFamily="2" charset="-122"/>
                <a:ea typeface="宋体" pitchFamily="2" charset="-122"/>
              </a:rPr>
              <a:t>日，红一方面军与陕北红军的会师</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甘肃会宁会师</a:t>
            </a:r>
            <a:r>
              <a:rPr lang="en-US" altLang="zh-CN" sz="1600" dirty="0" smtClean="0">
                <a:latin typeface="宋体" pitchFamily="2" charset="-122"/>
                <a:ea typeface="宋体" pitchFamily="2" charset="-122"/>
              </a:rPr>
              <a:t>(1936</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9</a:t>
            </a:r>
            <a:r>
              <a:rPr lang="zh-CN" altLang="en-US" sz="1600" dirty="0" smtClean="0">
                <a:latin typeface="宋体" pitchFamily="2" charset="-122"/>
                <a:ea typeface="宋体" pitchFamily="2" charset="-122"/>
              </a:rPr>
              <a:t>日，中国工农红军第一、四方面军胜利会师于会宁城</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，宣告长征的胜利结束。</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772816"/>
            <a:ext cx="8857109" cy="4752528"/>
          </a:xfrm>
        </p:spPr>
        <p:txBody>
          <a:bodyPr>
            <a:noAutofit/>
          </a:bodyPr>
          <a:lstStyle/>
          <a:p>
            <a:pPr marL="0" indent="0" algn="just">
              <a:lnSpc>
                <a:spcPts val="1700"/>
              </a:lnSpc>
              <a:spcBef>
                <a:spcPts val="0"/>
              </a:spcBef>
              <a:buNone/>
              <a:defRPr/>
            </a:pPr>
            <a:r>
              <a:rPr lang="en-US" altLang="zh-CN" sz="1600" b="1" dirty="0" smtClean="0">
                <a:latin typeface="宋体" pitchFamily="2" charset="-122"/>
                <a:ea typeface="宋体" pitchFamily="2" charset="-122"/>
              </a:rPr>
              <a:t>    </a:t>
            </a:r>
            <a:r>
              <a:rPr lang="zh-CN" altLang="zh-CN" sz="1600" b="1" dirty="0" smtClean="0">
                <a:latin typeface="宋体" pitchFamily="2" charset="-122"/>
                <a:ea typeface="宋体" pitchFamily="2" charset="-122"/>
              </a:rPr>
              <a:t>长征是人类历史上的伟大奇迹，中央红军共进行了</a:t>
            </a:r>
            <a:r>
              <a:rPr lang="en-US" altLang="zh-CN" sz="1600" b="1" dirty="0" smtClean="0">
                <a:latin typeface="宋体" pitchFamily="2" charset="-122"/>
                <a:ea typeface="宋体" pitchFamily="2" charset="-122"/>
              </a:rPr>
              <a:t>380</a:t>
            </a:r>
            <a:r>
              <a:rPr lang="zh-CN" altLang="zh-CN" sz="1600" b="1" dirty="0" smtClean="0">
                <a:latin typeface="宋体" pitchFamily="2" charset="-122"/>
                <a:ea typeface="宋体" pitchFamily="2" charset="-122"/>
              </a:rPr>
              <a:t>余次战斗，攻占</a:t>
            </a:r>
            <a:r>
              <a:rPr lang="en-US" altLang="zh-CN" sz="1600" b="1" dirty="0" smtClean="0">
                <a:latin typeface="宋体" pitchFamily="2" charset="-122"/>
                <a:ea typeface="宋体" pitchFamily="2" charset="-122"/>
              </a:rPr>
              <a:t>700</a:t>
            </a:r>
            <a:r>
              <a:rPr lang="zh-CN" altLang="zh-CN" sz="1600" b="1" dirty="0" smtClean="0">
                <a:latin typeface="宋体" pitchFamily="2" charset="-122"/>
                <a:ea typeface="宋体" pitchFamily="2" charset="-122"/>
              </a:rPr>
              <a:t>多座县城，红军牺牲了营以上干部多达</a:t>
            </a:r>
            <a:r>
              <a:rPr lang="en-US" altLang="zh-CN" sz="1600" b="1" dirty="0" smtClean="0">
                <a:latin typeface="宋体" pitchFamily="2" charset="-122"/>
                <a:ea typeface="宋体" pitchFamily="2" charset="-122"/>
              </a:rPr>
              <a:t>430</a:t>
            </a:r>
            <a:r>
              <a:rPr lang="zh-CN" altLang="zh-CN" sz="1600" b="1" dirty="0" smtClean="0">
                <a:latin typeface="宋体" pitchFamily="2" charset="-122"/>
                <a:ea typeface="宋体" pitchFamily="2" charset="-122"/>
              </a:rPr>
              <a:t>余人，平均年龄不到</a:t>
            </a:r>
            <a:r>
              <a:rPr lang="en-US" altLang="zh-CN" sz="1600" b="1" dirty="0" smtClean="0">
                <a:latin typeface="宋体" pitchFamily="2" charset="-122"/>
                <a:ea typeface="宋体" pitchFamily="2" charset="-122"/>
              </a:rPr>
              <a:t>30</a:t>
            </a:r>
            <a:r>
              <a:rPr lang="zh-CN" altLang="zh-CN" sz="1600" b="1" dirty="0" smtClean="0">
                <a:latin typeface="宋体" pitchFamily="2" charset="-122"/>
                <a:ea typeface="宋体" pitchFamily="2" charset="-122"/>
              </a:rPr>
              <a:t>岁，共击溃国民党军数百个团，期间共经过</a:t>
            </a:r>
            <a:r>
              <a:rPr lang="en-US" altLang="zh-CN" sz="1600" b="1" dirty="0" smtClean="0">
                <a:latin typeface="宋体" pitchFamily="2" charset="-122"/>
                <a:ea typeface="宋体" pitchFamily="2" charset="-122"/>
              </a:rPr>
              <a:t>14</a:t>
            </a:r>
            <a:r>
              <a:rPr lang="zh-CN" altLang="zh-CN" sz="1600" b="1" dirty="0" smtClean="0">
                <a:latin typeface="宋体" pitchFamily="2" charset="-122"/>
                <a:ea typeface="宋体" pitchFamily="2" charset="-122"/>
              </a:rPr>
              <a:t>个省，翻越</a:t>
            </a:r>
            <a:r>
              <a:rPr lang="en-US" altLang="zh-CN" sz="1600" b="1" dirty="0" smtClean="0">
                <a:latin typeface="宋体" pitchFamily="2" charset="-122"/>
                <a:ea typeface="宋体" pitchFamily="2" charset="-122"/>
              </a:rPr>
              <a:t>18</a:t>
            </a:r>
            <a:r>
              <a:rPr lang="zh-CN" altLang="zh-CN" sz="1600" b="1" dirty="0" smtClean="0">
                <a:latin typeface="宋体" pitchFamily="2" charset="-122"/>
                <a:ea typeface="宋体" pitchFamily="2" charset="-122"/>
              </a:rPr>
              <a:t>座大山，跨过</a:t>
            </a:r>
            <a:r>
              <a:rPr lang="en-US" altLang="zh-CN" sz="1600" b="1" dirty="0" smtClean="0">
                <a:latin typeface="宋体" pitchFamily="2" charset="-122"/>
                <a:ea typeface="宋体" pitchFamily="2" charset="-122"/>
              </a:rPr>
              <a:t>24</a:t>
            </a:r>
            <a:r>
              <a:rPr lang="zh-CN" altLang="zh-CN" sz="1600" b="1" dirty="0" smtClean="0">
                <a:latin typeface="宋体" pitchFamily="2" charset="-122"/>
                <a:ea typeface="宋体" pitchFamily="2" charset="-122"/>
              </a:rPr>
              <a:t>条大河，走过荒草地，翻过雪山，行程约二万五千里，红一方面军于</a:t>
            </a:r>
            <a:r>
              <a:rPr lang="en-US" altLang="zh-CN" sz="1600" b="1" dirty="0" smtClean="0">
                <a:latin typeface="宋体" pitchFamily="2" charset="-122"/>
                <a:ea typeface="宋体" pitchFamily="2" charset="-122"/>
              </a:rPr>
              <a:t>1935</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10</a:t>
            </a:r>
            <a:r>
              <a:rPr lang="zh-CN" altLang="zh-CN" sz="1600" b="1" dirty="0" smtClean="0">
                <a:latin typeface="宋体" pitchFamily="2" charset="-122"/>
                <a:ea typeface="宋体" pitchFamily="2" charset="-122"/>
              </a:rPr>
              <a:t>月到达陕北，与陕北红军胜利会师。</a:t>
            </a:r>
            <a:r>
              <a:rPr lang="en-US" altLang="zh-CN" sz="1600" b="1" dirty="0" smtClean="0">
                <a:latin typeface="宋体" pitchFamily="2" charset="-122"/>
                <a:ea typeface="宋体" pitchFamily="2" charset="-122"/>
              </a:rPr>
              <a:t>1936</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10</a:t>
            </a:r>
            <a:r>
              <a:rPr lang="zh-CN" altLang="zh-CN" sz="1600" b="1" dirty="0" smtClean="0">
                <a:latin typeface="宋体" pitchFamily="2" charset="-122"/>
                <a:ea typeface="宋体" pitchFamily="2" charset="-122"/>
              </a:rPr>
              <a:t>月，红二、四方面军到达甘肃会宁地区，同红一方面军会师</a:t>
            </a:r>
            <a:r>
              <a:rPr lang="zh-CN" altLang="en-US" sz="1600" b="1" dirty="0" smtClean="0">
                <a:latin typeface="宋体" pitchFamily="2" charset="-122"/>
                <a:ea typeface="宋体" pitchFamily="2" charset="-122"/>
              </a:rPr>
              <a:t>宁夏西吉县将台堡）</a:t>
            </a:r>
            <a:r>
              <a:rPr lang="zh-CN" altLang="zh-CN" sz="1600" b="1" dirty="0" smtClean="0">
                <a:latin typeface="宋体" pitchFamily="2" charset="-122"/>
                <a:ea typeface="宋体" pitchFamily="2" charset="-122"/>
              </a:rPr>
              <a:t>。红军三大主力会师，标志着万里长征的胜利结束</a:t>
            </a:r>
            <a:r>
              <a:rPr lang="zh-CN" altLang="en-US" sz="1600" b="1" dirty="0" smtClean="0">
                <a:latin typeface="宋体" pitchFamily="2" charset="-122"/>
                <a:ea typeface="宋体" pitchFamily="2" charset="-122"/>
              </a:rPr>
              <a:t>，开创了党中央全国革命大本营放在陕北的新的历史时期</a:t>
            </a:r>
            <a:r>
              <a:rPr lang="zh-CN" altLang="zh-CN" sz="1600" b="1" dirty="0" smtClean="0">
                <a:latin typeface="宋体" pitchFamily="2" charset="-122"/>
                <a:ea typeface="宋体" pitchFamily="2" charset="-122"/>
              </a:rPr>
              <a:t>。</a:t>
            </a:r>
            <a:endParaRPr lang="en-US" altLang="zh-CN" sz="1600" b="1" dirty="0" smtClean="0">
              <a:latin typeface="宋体" pitchFamily="2" charset="-122"/>
              <a:ea typeface="宋体" pitchFamily="2" charset="-122"/>
            </a:endParaRPr>
          </a:p>
          <a:p>
            <a:pPr marL="0" indent="0" algn="just">
              <a:lnSpc>
                <a:spcPts val="1700"/>
              </a:lnSpc>
              <a:spcBef>
                <a:spcPts val="0"/>
              </a:spcBef>
              <a:buNone/>
              <a:defRPr/>
            </a:pPr>
            <a:r>
              <a:rPr lang="zh-CN" altLang="en-US" sz="1600" dirty="0" smtClean="0">
                <a:latin typeface="宋体" pitchFamily="2" charset="-122"/>
                <a:ea typeface="宋体" pitchFamily="2" charset="-122"/>
              </a:rPr>
              <a:t>    此时的中国，正在日本侵略者的铁蹄下逐渐“失陷”。</a:t>
            </a:r>
            <a:r>
              <a:rPr lang="zh-CN" altLang="en-US" sz="1600" b="1" dirty="0" smtClean="0">
                <a:latin typeface="宋体" pitchFamily="2" charset="-122"/>
                <a:ea typeface="宋体" pitchFamily="2" charset="-122"/>
              </a:rPr>
              <a:t>中华民族亡国灭种的危机已到了最危险的时刻</a:t>
            </a:r>
            <a:r>
              <a:rPr lang="zh-CN" altLang="en-US"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en-US"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a:t>
            </a:r>
            <a:r>
              <a:rPr lang="zh-CN" altLang="en-US" sz="1600" dirty="0" smtClean="0">
                <a:latin typeface="宋体" pitchFamily="2" charset="-122"/>
                <a:ea typeface="宋体" pitchFamily="2" charset="-122"/>
              </a:rPr>
              <a:t>日，以中国苏维埃政府和中国共产党中央的名义在巴黎</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救国报</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正式发表</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为抗日救国告全体同胞书</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（即“八一宣言”），</a:t>
            </a:r>
            <a:r>
              <a:rPr lang="zh-CN" altLang="en-US" sz="1600" b="1" dirty="0" smtClean="0">
                <a:solidFill>
                  <a:srgbClr val="FF0000"/>
                </a:solidFill>
                <a:latin typeface="宋体" pitchFamily="2" charset="-122"/>
                <a:ea typeface="宋体" pitchFamily="2" charset="-122"/>
              </a:rPr>
              <a:t>呼吁全国各党派、各军队、各界同胞，不论过去和现在有任何政见和利害的不同，有任何敌对行动，都应当停止内战，集中一切国力去为抗日而奋斗</a:t>
            </a:r>
            <a:r>
              <a:rPr lang="zh-CN" altLang="en-US" sz="1600" dirty="0" smtClean="0">
                <a:latin typeface="宋体" pitchFamily="2" charset="-122"/>
                <a:ea typeface="宋体" pitchFamily="2" charset="-122"/>
              </a:rPr>
              <a:t>。</a:t>
            </a:r>
            <a:r>
              <a:rPr lang="en-US" altLang="zh-CN" sz="1600" dirty="0" smtClean="0">
                <a:latin typeface="宋体" pitchFamily="2" charset="-122"/>
                <a:ea typeface="宋体" pitchFamily="2" charset="-122"/>
              </a:rPr>
              <a:t>1935</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12</a:t>
            </a:r>
            <a:r>
              <a:rPr lang="zh-CN" altLang="en-US" sz="1600" dirty="0" smtClean="0">
                <a:latin typeface="宋体" pitchFamily="2" charset="-122"/>
                <a:ea typeface="宋体" pitchFamily="2" charset="-122"/>
              </a:rPr>
              <a:t>月召开瓦窑堡会议，制定出建立抗日民族统一战线的新策略。为促使国民党蒋介石政府合作抗日，中共中央于</a:t>
            </a:r>
            <a:r>
              <a:rPr lang="en-US" altLang="zh-CN" sz="1600" dirty="0" smtClean="0">
                <a:latin typeface="宋体" pitchFamily="2" charset="-122"/>
                <a:ea typeface="宋体" pitchFamily="2" charset="-122"/>
              </a:rPr>
              <a:t>1936</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9</a:t>
            </a:r>
            <a:r>
              <a:rPr lang="zh-CN" altLang="en-US" sz="1600" dirty="0" smtClean="0">
                <a:latin typeface="宋体" pitchFamily="2" charset="-122"/>
                <a:ea typeface="宋体" pitchFamily="2" charset="-122"/>
              </a:rPr>
              <a:t>月向全党发出指示，改变过去“抗日反蒋”的口号，确定“逼蒋抗日”的政策。</a:t>
            </a:r>
            <a:r>
              <a:rPr lang="zh-CN" altLang="en-US" sz="1600" b="1" dirty="0" smtClean="0">
                <a:latin typeface="宋体" pitchFamily="2" charset="-122"/>
                <a:ea typeface="宋体" pitchFamily="2" charset="-122"/>
              </a:rPr>
              <a:t>中国共产党的团结抗日主张，得到包括国民党爱国人士在内的全国各界的积极响应</a:t>
            </a:r>
            <a:r>
              <a:rPr lang="zh-CN" altLang="en-US" sz="1600" dirty="0" smtClean="0">
                <a:latin typeface="宋体" pitchFamily="2" charset="-122"/>
                <a:ea typeface="宋体" pitchFamily="2" charset="-122"/>
              </a:rPr>
              <a:t>。而蒋介石却命令东北军围剿中央红军。</a:t>
            </a:r>
            <a:endParaRPr lang="en-US" altLang="zh-CN" sz="1600" dirty="0" smtClean="0">
              <a:latin typeface="宋体" pitchFamily="2" charset="-122"/>
              <a:ea typeface="宋体" pitchFamily="2" charset="-122"/>
            </a:endParaRPr>
          </a:p>
          <a:p>
            <a:pPr marL="0" indent="0" algn="just">
              <a:lnSpc>
                <a:spcPts val="1700"/>
              </a:lnSpc>
              <a:spcBef>
                <a:spcPts val="0"/>
              </a:spcBef>
              <a:buNone/>
              <a:defRPr/>
            </a:pPr>
            <a:r>
              <a:rPr lang="en-US" altLang="zh-CN" sz="1600" dirty="0" smtClean="0">
                <a:latin typeface="宋体" pitchFamily="2" charset="-122"/>
                <a:ea typeface="宋体" pitchFamily="2" charset="-122"/>
              </a:rPr>
              <a:t>    1936</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12</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4</a:t>
            </a:r>
            <a:r>
              <a:rPr lang="zh-CN" altLang="zh-CN" sz="1600" dirty="0" smtClean="0">
                <a:latin typeface="宋体" pitchFamily="2" charset="-122"/>
                <a:ea typeface="宋体" pitchFamily="2" charset="-122"/>
              </a:rPr>
              <a:t>日蒋介石飞抵西安，严令张学良、杨虎城加紧“剿共”，张、杨</a:t>
            </a:r>
            <a:r>
              <a:rPr lang="zh-CN" altLang="en-US" sz="1600" dirty="0" smtClean="0">
                <a:latin typeface="宋体" pitchFamily="2" charset="-122"/>
                <a:ea typeface="宋体" pitchFamily="2" charset="-122"/>
              </a:rPr>
              <a:t>苦</a:t>
            </a:r>
            <a:r>
              <a:rPr lang="zh-CN" altLang="zh-CN" sz="1600" dirty="0" smtClean="0">
                <a:latin typeface="宋体" pitchFamily="2" charset="-122"/>
                <a:ea typeface="宋体" pitchFamily="2" charset="-122"/>
              </a:rPr>
              <a:t>劝蒋介石联共抗日，蒋加以拒绝。</a:t>
            </a:r>
            <a:r>
              <a:rPr lang="en-US" altLang="zh-CN" sz="1600" dirty="0" smtClean="0">
                <a:latin typeface="宋体" pitchFamily="2" charset="-122"/>
                <a:ea typeface="宋体" pitchFamily="2" charset="-122"/>
              </a:rPr>
              <a:t>12</a:t>
            </a:r>
            <a:r>
              <a:rPr lang="zh-CN" altLang="zh-CN" sz="1600" dirty="0" smtClean="0">
                <a:latin typeface="宋体" pitchFamily="2" charset="-122"/>
                <a:ea typeface="宋体" pitchFamily="2" charset="-122"/>
              </a:rPr>
              <a:t>日凌晨，张、杨将蒋介石及留居城中的高级党、政、军官员陈诚等</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余人拘押，提出“停止一切内战”等八项主张。应张学良等人的邀请，</a:t>
            </a:r>
            <a:r>
              <a:rPr lang="en-US" altLang="zh-CN" sz="1600" dirty="0" smtClean="0">
                <a:latin typeface="宋体" pitchFamily="2" charset="-122"/>
                <a:ea typeface="宋体" pitchFamily="2" charset="-122"/>
              </a:rPr>
              <a:t>17</a:t>
            </a:r>
            <a:r>
              <a:rPr lang="zh-CN" altLang="zh-CN" sz="1600" dirty="0" smtClean="0">
                <a:latin typeface="宋体" pitchFamily="2" charset="-122"/>
                <a:ea typeface="宋体" pitchFamily="2" charset="-122"/>
              </a:rPr>
              <a:t>日以周恩来为首的中共代表团到达西安，至</a:t>
            </a:r>
            <a:r>
              <a:rPr lang="en-US" altLang="zh-CN" sz="1600" dirty="0" smtClean="0">
                <a:latin typeface="宋体" pitchFamily="2" charset="-122"/>
                <a:ea typeface="宋体" pitchFamily="2" charset="-122"/>
              </a:rPr>
              <a:t>26</a:t>
            </a:r>
            <a:r>
              <a:rPr lang="zh-CN" altLang="zh-CN" sz="1600" dirty="0" smtClean="0">
                <a:latin typeface="宋体" pitchFamily="2" charset="-122"/>
                <a:ea typeface="宋体" pitchFamily="2" charset="-122"/>
              </a:rPr>
              <a:t>日“西安事变”和平解决。</a:t>
            </a:r>
            <a:r>
              <a:rPr lang="en-US" altLang="zh-CN" sz="1600" dirty="0" smtClean="0">
                <a:latin typeface="宋体" pitchFamily="2" charset="-122"/>
                <a:ea typeface="宋体" pitchFamily="2" charset="-122"/>
              </a:rPr>
              <a:t>1937</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7</a:t>
            </a:r>
            <a:r>
              <a:rPr lang="zh-CN" altLang="en-US" sz="1600" dirty="0" smtClean="0">
                <a:latin typeface="宋体" pitchFamily="2" charset="-122"/>
                <a:ea typeface="宋体" pitchFamily="2" charset="-122"/>
              </a:rPr>
              <a:t>月</a:t>
            </a:r>
            <a:r>
              <a:rPr lang="en-US" altLang="zh-CN" sz="1600" dirty="0" smtClean="0">
                <a:latin typeface="宋体" pitchFamily="2" charset="-122"/>
                <a:ea typeface="宋体" pitchFamily="2" charset="-122"/>
              </a:rPr>
              <a:t>7</a:t>
            </a:r>
            <a:r>
              <a:rPr lang="zh-CN" altLang="en-US" sz="1600" dirty="0" smtClean="0">
                <a:latin typeface="宋体" pitchFamily="2" charset="-122"/>
                <a:ea typeface="宋体" pitchFamily="2" charset="-122"/>
              </a:rPr>
              <a:t>日“卢沟桥事变”爆发，</a:t>
            </a:r>
            <a:r>
              <a:rPr lang="zh-CN" altLang="zh-CN" sz="1600" b="1" dirty="0" smtClean="0">
                <a:latin typeface="宋体" pitchFamily="2" charset="-122"/>
                <a:ea typeface="宋体" pitchFamily="2" charset="-122"/>
              </a:rPr>
              <a:t>蒋介石被迫</a:t>
            </a:r>
            <a:r>
              <a:rPr lang="zh-CN" altLang="en-US" sz="1600" b="1" dirty="0" smtClean="0">
                <a:latin typeface="宋体" pitchFamily="2" charset="-122"/>
                <a:ea typeface="宋体" pitchFamily="2" charset="-122"/>
              </a:rPr>
              <a:t>于</a:t>
            </a:r>
            <a:r>
              <a:rPr lang="en-US" altLang="zh-CN" sz="1600" b="1" dirty="0" smtClean="0">
                <a:latin typeface="宋体" pitchFamily="2" charset="-122"/>
                <a:ea typeface="宋体" pitchFamily="2" charset="-122"/>
              </a:rPr>
              <a:t>8</a:t>
            </a:r>
            <a:r>
              <a:rPr lang="zh-CN" altLang="zh-CN" sz="1600" b="1" dirty="0" smtClean="0">
                <a:latin typeface="宋体" pitchFamily="2" charset="-122"/>
                <a:ea typeface="宋体" pitchFamily="2" charset="-122"/>
              </a:rPr>
              <a:t>月中旬同意将在陕北的中央红军改编为国民革命军第八路军</a:t>
            </a:r>
            <a:r>
              <a:rPr lang="en-US" altLang="zh-CN" sz="1600" b="1" dirty="0" smtClean="0">
                <a:latin typeface="宋体" pitchFamily="2" charset="-122"/>
                <a:ea typeface="宋体" pitchFamily="2" charset="-122"/>
              </a:rPr>
              <a:t>(</a:t>
            </a:r>
            <a:r>
              <a:rPr lang="zh-CN" altLang="zh-CN" sz="1600" b="1" dirty="0" smtClean="0">
                <a:latin typeface="宋体" pitchFamily="2" charset="-122"/>
                <a:ea typeface="宋体" pitchFamily="2" charset="-122"/>
              </a:rPr>
              <a:t>简称八路军</a:t>
            </a:r>
            <a:r>
              <a:rPr lang="en-US" altLang="zh-CN" sz="1600" b="1" dirty="0" smtClean="0">
                <a:latin typeface="宋体" pitchFamily="2" charset="-122"/>
                <a:ea typeface="宋体" pitchFamily="2" charset="-122"/>
              </a:rPr>
              <a:t>)</a:t>
            </a:r>
            <a:r>
              <a:rPr lang="zh-CN" altLang="zh-CN" sz="1600" b="1" dirty="0" smtClean="0">
                <a:latin typeface="宋体" pitchFamily="2" charset="-122"/>
                <a:ea typeface="宋体" pitchFamily="2" charset="-122"/>
              </a:rPr>
              <a:t>，</a:t>
            </a:r>
            <a:r>
              <a:rPr lang="en-US" altLang="zh-CN" sz="1600" b="1" dirty="0" smtClean="0">
                <a:latin typeface="宋体" pitchFamily="2" charset="-122"/>
                <a:ea typeface="宋体" pitchFamily="2" charset="-122"/>
              </a:rPr>
              <a:t>9</a:t>
            </a:r>
            <a:r>
              <a:rPr lang="zh-CN" altLang="en-US"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23</a:t>
            </a:r>
            <a:r>
              <a:rPr lang="zh-CN" altLang="zh-CN" sz="1600" b="1" dirty="0" smtClean="0">
                <a:latin typeface="宋体" pitchFamily="2" charset="-122"/>
                <a:ea typeface="宋体" pitchFamily="2" charset="-122"/>
              </a:rPr>
              <a:t>日蒋介石发表谈话承认了共产党的合法地位</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月间，又将在南方十三个地区的红军游击队改编为国民革命军新编第四军</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这样，</a:t>
            </a:r>
            <a:r>
              <a:rPr lang="zh-CN" altLang="zh-CN" sz="1600" b="1" dirty="0" smtClean="0">
                <a:latin typeface="宋体" pitchFamily="2" charset="-122"/>
                <a:ea typeface="宋体" pitchFamily="2" charset="-122"/>
              </a:rPr>
              <a:t>以国共合作为主体的抗日民族统一战线正式</a:t>
            </a:r>
            <a:r>
              <a:rPr lang="zh-CN" altLang="en-US" sz="1600" b="1" dirty="0" smtClean="0">
                <a:latin typeface="宋体" pitchFamily="2" charset="-122"/>
                <a:ea typeface="宋体" pitchFamily="2" charset="-122"/>
              </a:rPr>
              <a:t>形成</a:t>
            </a:r>
            <a:r>
              <a:rPr lang="zh-CN" altLang="zh-CN" sz="1600" b="1" dirty="0" smtClean="0">
                <a:latin typeface="宋体" pitchFamily="2" charset="-122"/>
                <a:ea typeface="宋体" pitchFamily="2" charset="-122"/>
              </a:rPr>
              <a:t>，第二次国共合作开始</a:t>
            </a:r>
            <a:r>
              <a:rPr lang="zh-CN" altLang="zh-CN"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340768"/>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844824"/>
            <a:ext cx="8857109" cy="4680519"/>
          </a:xfrm>
        </p:spPr>
        <p:txBody>
          <a:bodyPr>
            <a:noAutofit/>
          </a:bodyPr>
          <a:lstStyle/>
          <a:p>
            <a:pPr marL="0" indent="0" algn="just">
              <a:spcBef>
                <a:spcPts val="0"/>
              </a:spcBef>
              <a:buNone/>
              <a:defRPr/>
            </a:pPr>
            <a:r>
              <a:rPr lang="zh-CN" altLang="en-US" sz="1800" dirty="0" smtClean="0">
                <a:latin typeface="宋体" pitchFamily="2" charset="-122"/>
                <a:ea typeface="宋体" pitchFamily="2" charset="-122"/>
              </a:rPr>
              <a:t>    国共第二次合作开始后，“共产党不是口口声声抗日吗？”就想利用日本人之手消灭共产党，将共产党的部队调往抗日最前线。红军刚刚改变为第八路军后，归入第二战区序列，随即向华北抗日前线开进，林彪、聂荣臻所部</a:t>
            </a:r>
            <a:r>
              <a:rPr lang="en-US" altLang="zh-CN" sz="1800" dirty="0" smtClean="0">
                <a:latin typeface="宋体" pitchFamily="2" charset="-122"/>
                <a:ea typeface="宋体" pitchFamily="2" charset="-122"/>
              </a:rPr>
              <a:t>115</a:t>
            </a:r>
            <a:r>
              <a:rPr lang="zh-CN" altLang="en-US" sz="1800" dirty="0" smtClean="0">
                <a:latin typeface="宋体" pitchFamily="2" charset="-122"/>
                <a:ea typeface="宋体" pitchFamily="2" charset="-122"/>
              </a:rPr>
              <a:t>师于</a:t>
            </a:r>
            <a:r>
              <a:rPr lang="en-US" altLang="zh-CN" sz="1800" dirty="0" smtClean="0">
                <a:latin typeface="宋体" pitchFamily="2" charset="-122"/>
                <a:ea typeface="宋体" pitchFamily="2" charset="-122"/>
              </a:rPr>
              <a:t>1937</a:t>
            </a:r>
            <a:r>
              <a:rPr lang="zh-CN" altLang="en-US" sz="1800" dirty="0" smtClean="0">
                <a:latin typeface="宋体" pitchFamily="2" charset="-122"/>
                <a:ea typeface="宋体" pitchFamily="2" charset="-122"/>
              </a:rPr>
              <a:t>年</a:t>
            </a:r>
            <a:r>
              <a:rPr lang="en-US" altLang="zh-CN" sz="1800" dirty="0" smtClean="0">
                <a:latin typeface="宋体" pitchFamily="2" charset="-122"/>
                <a:ea typeface="宋体" pitchFamily="2" charset="-122"/>
              </a:rPr>
              <a:t>9</a:t>
            </a:r>
            <a:r>
              <a:rPr lang="zh-CN" altLang="en-US" sz="1800" dirty="0" smtClean="0">
                <a:latin typeface="宋体" pitchFamily="2" charset="-122"/>
                <a:ea typeface="宋体" pitchFamily="2" charset="-122"/>
              </a:rPr>
              <a:t>月</a:t>
            </a:r>
            <a:r>
              <a:rPr lang="en-US" altLang="zh-CN" sz="1800" dirty="0" smtClean="0">
                <a:latin typeface="宋体" pitchFamily="2" charset="-122"/>
                <a:ea typeface="宋体" pitchFamily="2" charset="-122"/>
              </a:rPr>
              <a:t>14</a:t>
            </a:r>
            <a:r>
              <a:rPr lang="zh-CN" altLang="en-US" sz="1800" dirty="0" smtClean="0">
                <a:latin typeface="宋体" pitchFamily="2" charset="-122"/>
                <a:ea typeface="宋体" pitchFamily="2" charset="-122"/>
              </a:rPr>
              <a:t>日抵达平型关南大营镇待命。</a:t>
            </a:r>
            <a:r>
              <a:rPr lang="en-US" altLang="zh-CN" sz="1800" dirty="0" smtClean="0">
                <a:latin typeface="宋体" pitchFamily="2" charset="-122"/>
                <a:ea typeface="宋体" pitchFamily="2" charset="-122"/>
              </a:rPr>
              <a:t>24</a:t>
            </a:r>
            <a:r>
              <a:rPr lang="zh-CN" altLang="en-US" sz="1800" dirty="0" smtClean="0">
                <a:latin typeface="宋体" pitchFamily="2" charset="-122"/>
                <a:ea typeface="宋体" pitchFamily="2" charset="-122"/>
              </a:rPr>
              <a:t>日夜，</a:t>
            </a:r>
            <a:r>
              <a:rPr lang="en-US" altLang="zh-CN" sz="1800" dirty="0" smtClean="0">
                <a:latin typeface="宋体" pitchFamily="2" charset="-122"/>
                <a:ea typeface="宋体" pitchFamily="2" charset="-122"/>
              </a:rPr>
              <a:t>115</a:t>
            </a:r>
            <a:r>
              <a:rPr lang="zh-CN" altLang="en-US" sz="1800" dirty="0" smtClean="0">
                <a:latin typeface="宋体" pitchFamily="2" charset="-122"/>
                <a:ea typeface="宋体" pitchFamily="2" charset="-122"/>
              </a:rPr>
              <a:t>师三个团冒雨在平型关东北山区设伏；</a:t>
            </a:r>
            <a:r>
              <a:rPr lang="en-US" altLang="zh-CN" sz="1800" b="1" dirty="0" smtClean="0">
                <a:latin typeface="宋体" pitchFamily="2" charset="-122"/>
                <a:ea typeface="宋体" pitchFamily="2" charset="-122"/>
              </a:rPr>
              <a:t>25</a:t>
            </a:r>
            <a:r>
              <a:rPr lang="zh-CN" altLang="en-US" sz="1800" b="1" dirty="0" smtClean="0">
                <a:latin typeface="宋体" pitchFamily="2" charset="-122"/>
                <a:ea typeface="宋体" pitchFamily="2" charset="-122"/>
              </a:rPr>
              <a:t>日晨，日军二十一旅团一部及辎重车队，沿灵丘至平型关公路向前线西进。</a:t>
            </a:r>
            <a:r>
              <a:rPr lang="en-US" altLang="zh-CN" sz="1800" b="1" dirty="0" smtClean="0">
                <a:latin typeface="宋体" pitchFamily="2" charset="-122"/>
                <a:ea typeface="宋体" pitchFamily="2" charset="-122"/>
              </a:rPr>
              <a:t>7</a:t>
            </a:r>
            <a:r>
              <a:rPr lang="zh-CN" altLang="en-US" sz="1800" b="1" dirty="0" smtClean="0">
                <a:latin typeface="宋体" pitchFamily="2" charset="-122"/>
                <a:ea typeface="宋体" pitchFamily="2" charset="-122"/>
              </a:rPr>
              <a:t>时许，全部进入我八路军</a:t>
            </a:r>
            <a:r>
              <a:rPr lang="en-US" altLang="zh-CN" sz="1800" b="1" dirty="0" smtClean="0">
                <a:latin typeface="宋体" pitchFamily="2" charset="-122"/>
                <a:ea typeface="宋体" pitchFamily="2" charset="-122"/>
              </a:rPr>
              <a:t>115</a:t>
            </a:r>
            <a:r>
              <a:rPr lang="zh-CN" altLang="en-US" sz="1800" b="1" dirty="0" smtClean="0">
                <a:latin typeface="宋体" pitchFamily="2" charset="-122"/>
                <a:ea typeface="宋体" pitchFamily="2" charset="-122"/>
              </a:rPr>
              <a:t>师伏击地域，经过约</a:t>
            </a:r>
            <a:r>
              <a:rPr lang="en-US" altLang="zh-CN" sz="1800" b="1" dirty="0" smtClean="0">
                <a:latin typeface="宋体" pitchFamily="2" charset="-122"/>
                <a:ea typeface="宋体" pitchFamily="2" charset="-122"/>
              </a:rPr>
              <a:t>6</a:t>
            </a:r>
            <a:r>
              <a:rPr lang="zh-CN" altLang="en-US" sz="1800" b="1" dirty="0" smtClean="0">
                <a:latin typeface="宋体" pitchFamily="2" charset="-122"/>
                <a:ea typeface="宋体" pitchFamily="2" charset="-122"/>
              </a:rPr>
              <a:t>个小时的浴血奋战，至</a:t>
            </a:r>
            <a:r>
              <a:rPr lang="en-US" altLang="zh-CN" sz="1800" b="1" dirty="0" smtClean="0">
                <a:latin typeface="宋体" pitchFamily="2" charset="-122"/>
                <a:ea typeface="宋体" pitchFamily="2" charset="-122"/>
              </a:rPr>
              <a:t>13</a:t>
            </a:r>
            <a:r>
              <a:rPr lang="zh-CN" altLang="en-US" sz="1800" b="1" dirty="0" smtClean="0">
                <a:latin typeface="宋体" pitchFamily="2" charset="-122"/>
                <a:ea typeface="宋体" pitchFamily="2" charset="-122"/>
              </a:rPr>
              <a:t>时许战斗结束，共歼敌</a:t>
            </a:r>
            <a:r>
              <a:rPr lang="en-US" altLang="zh-CN" sz="1800" b="1" dirty="0" smtClean="0">
                <a:latin typeface="宋体" pitchFamily="2" charset="-122"/>
                <a:ea typeface="宋体" pitchFamily="2" charset="-122"/>
              </a:rPr>
              <a:t>1000</a:t>
            </a:r>
            <a:r>
              <a:rPr lang="zh-CN" altLang="en-US" sz="1800" b="1" dirty="0" smtClean="0">
                <a:latin typeface="宋体" pitchFamily="2" charset="-122"/>
                <a:ea typeface="宋体" pitchFamily="2" charset="-122"/>
              </a:rPr>
              <a:t>余人，击毁汽车</a:t>
            </a:r>
            <a:r>
              <a:rPr lang="en-US" altLang="zh-CN" sz="1800" b="1" dirty="0" smtClean="0">
                <a:latin typeface="宋体" pitchFamily="2" charset="-122"/>
                <a:ea typeface="宋体" pitchFamily="2" charset="-122"/>
              </a:rPr>
              <a:t>100</a:t>
            </a:r>
            <a:r>
              <a:rPr lang="zh-CN" altLang="en-US" sz="1800" b="1" dirty="0" smtClean="0">
                <a:latin typeface="宋体" pitchFamily="2" charset="-122"/>
                <a:ea typeface="宋体" pitchFamily="2" charset="-122"/>
              </a:rPr>
              <a:t>余辆，缴获一批辎重和武器，这是中日开战以来中方取得的第一次完胜，取得首战大捷（平型关大捷），</a:t>
            </a:r>
            <a:r>
              <a:rPr lang="zh-CN" altLang="en-US" sz="1800" b="1" dirty="0" smtClean="0">
                <a:solidFill>
                  <a:srgbClr val="FF0000"/>
                </a:solidFill>
                <a:latin typeface="宋体" pitchFamily="2" charset="-122"/>
                <a:ea typeface="宋体" pitchFamily="2" charset="-122"/>
              </a:rPr>
              <a:t>这次胜利打破了日本军队“不可战胜”的神话，振奋了全国人心，加强了全国人民抗战必胜的信念</a:t>
            </a:r>
            <a:r>
              <a:rPr lang="zh-CN" altLang="en-US"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a:p>
            <a:pPr marL="0" indent="0" algn="just">
              <a:spcBef>
                <a:spcPts val="0"/>
              </a:spcBef>
              <a:buNone/>
              <a:defRPr/>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针对中国国民党内部分人的</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中国必亡论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和</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中国速胜论</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，以及中国共产党内部分人轻视游击战的倾向</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毛泽东于</a:t>
            </a:r>
            <a:r>
              <a:rPr lang="en-US" altLang="zh-CN" sz="1800" dirty="0" smtClean="0">
                <a:latin typeface="宋体" pitchFamily="2" charset="-122"/>
                <a:ea typeface="宋体" pitchFamily="2" charset="-122"/>
              </a:rPr>
              <a:t>1938</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月</a:t>
            </a:r>
            <a:r>
              <a:rPr lang="zh-CN" altLang="en-US" sz="1800" dirty="0" smtClean="0">
                <a:latin typeface="宋体" pitchFamily="2" charset="-122"/>
                <a:ea typeface="宋体" pitchFamily="2" charset="-122"/>
              </a:rPr>
              <a:t>发表了</a:t>
            </a:r>
            <a:r>
              <a:rPr lang="zh-CN" altLang="zh-CN" sz="1800" dirty="0" smtClean="0">
                <a:latin typeface="宋体" pitchFamily="2" charset="-122"/>
                <a:ea typeface="宋体" pitchFamily="2" charset="-122"/>
              </a:rPr>
              <a:t>《论持久战》 ，进行了有力的驳斥。</a:t>
            </a:r>
            <a:endParaRPr lang="en-US" altLang="zh-CN" sz="1800" dirty="0" smtClean="0">
              <a:latin typeface="宋体" pitchFamily="2" charset="-122"/>
              <a:ea typeface="宋体" pitchFamily="2" charset="-122"/>
            </a:endParaRPr>
          </a:p>
          <a:p>
            <a:pPr marL="0" indent="0" algn="just">
              <a:spcBef>
                <a:spcPts val="0"/>
              </a:spcBef>
              <a:buNone/>
              <a:defRPr/>
            </a:pPr>
            <a:r>
              <a:rPr lang="en-US" altLang="zh-CN" sz="1800" dirty="0" smtClean="0">
                <a:latin typeface="宋体" pitchFamily="2" charset="-122"/>
                <a:ea typeface="宋体" pitchFamily="2" charset="-122"/>
              </a:rPr>
              <a:t>    1940</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8</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-1941</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1</a:t>
            </a:r>
            <a:r>
              <a:rPr lang="zh-CN" altLang="zh-CN" sz="1800" dirty="0" smtClean="0">
                <a:latin typeface="宋体" pitchFamily="2" charset="-122"/>
                <a:ea typeface="宋体" pitchFamily="2" charset="-122"/>
              </a:rPr>
              <a:t>月</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八路军</a:t>
            </a:r>
            <a:r>
              <a:rPr lang="zh-CN" altLang="en-US" sz="1800" dirty="0" smtClean="0">
                <a:latin typeface="宋体" pitchFamily="2" charset="-122"/>
                <a:ea typeface="宋体" pitchFamily="2" charset="-122"/>
              </a:rPr>
              <a:t>投入</a:t>
            </a:r>
            <a:r>
              <a:rPr lang="zh-CN" altLang="zh-CN" sz="1800" dirty="0" smtClean="0">
                <a:latin typeface="宋体" pitchFamily="2" charset="-122"/>
                <a:ea typeface="宋体" pitchFamily="2" charset="-122"/>
              </a:rPr>
              <a:t>参战兵力</a:t>
            </a:r>
            <a:r>
              <a:rPr lang="en-US" altLang="zh-CN" sz="1800" dirty="0" smtClean="0">
                <a:latin typeface="宋体" pitchFamily="2" charset="-122"/>
                <a:ea typeface="宋体" pitchFamily="2" charset="-122"/>
              </a:rPr>
              <a:t>105</a:t>
            </a:r>
            <a:r>
              <a:rPr lang="zh-CN" altLang="zh-CN" sz="1800" dirty="0" smtClean="0">
                <a:latin typeface="宋体" pitchFamily="2" charset="-122"/>
                <a:ea typeface="宋体" pitchFamily="2" charset="-122"/>
              </a:rPr>
              <a:t>个团</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在华北地区敌后发动</a:t>
            </a:r>
            <a:r>
              <a:rPr lang="zh-CN" altLang="en-US" sz="1800" dirty="0" smtClean="0">
                <a:latin typeface="宋体" pitchFamily="2" charset="-122"/>
                <a:ea typeface="宋体" pitchFamily="2" charset="-122"/>
              </a:rPr>
              <a:t>了</a:t>
            </a:r>
            <a:r>
              <a:rPr lang="zh-CN" altLang="zh-CN" sz="1800" dirty="0" smtClean="0">
                <a:latin typeface="宋体" pitchFamily="2" charset="-122"/>
                <a:ea typeface="宋体" pitchFamily="2" charset="-122"/>
              </a:rPr>
              <a:t>一</a:t>
            </a:r>
            <a:r>
              <a:rPr lang="zh-CN" altLang="en-US" sz="1800" dirty="0" smtClean="0">
                <a:latin typeface="宋体" pitchFamily="2" charset="-122"/>
                <a:ea typeface="宋体" pitchFamily="2" charset="-122"/>
              </a:rPr>
              <a:t>场</a:t>
            </a:r>
            <a:r>
              <a:rPr lang="zh-CN" altLang="zh-CN" sz="1800" dirty="0" smtClean="0">
                <a:latin typeface="宋体" pitchFamily="2" charset="-122"/>
                <a:ea typeface="宋体" pitchFamily="2" charset="-122"/>
              </a:rPr>
              <a:t>大规模进攻和反</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扫荡</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的战役，</a:t>
            </a:r>
            <a:r>
              <a:rPr lang="zh-CN" altLang="en-US" sz="1800" dirty="0" smtClean="0">
                <a:latin typeface="宋体" pitchFamily="2" charset="-122"/>
                <a:ea typeface="宋体" pitchFamily="2" charset="-122"/>
              </a:rPr>
              <a:t>共进行大小战斗</a:t>
            </a:r>
            <a:r>
              <a:rPr lang="en-US" altLang="zh-CN" sz="1800" dirty="0" smtClean="0">
                <a:latin typeface="宋体" pitchFamily="2" charset="-122"/>
                <a:ea typeface="宋体" pitchFamily="2" charset="-122"/>
              </a:rPr>
              <a:t>1824</a:t>
            </a:r>
            <a:r>
              <a:rPr lang="zh-CN" altLang="en-US" sz="1800" dirty="0" smtClean="0">
                <a:latin typeface="宋体" pitchFamily="2" charset="-122"/>
                <a:ea typeface="宋体" pitchFamily="2" charset="-122"/>
              </a:rPr>
              <a:t>次，毙伤日伪军</a:t>
            </a:r>
            <a:r>
              <a:rPr lang="en-US" altLang="zh-CN" sz="1800" dirty="0" smtClean="0">
                <a:latin typeface="宋体" pitchFamily="2" charset="-122"/>
                <a:ea typeface="宋体" pitchFamily="2" charset="-122"/>
              </a:rPr>
              <a:t>2.5</a:t>
            </a:r>
            <a:r>
              <a:rPr lang="zh-CN" altLang="en-US" sz="1800" dirty="0" smtClean="0">
                <a:latin typeface="宋体" pitchFamily="2" charset="-122"/>
                <a:ea typeface="宋体" pitchFamily="2" charset="-122"/>
              </a:rPr>
              <a:t>万余人，俘虏</a:t>
            </a:r>
            <a:r>
              <a:rPr lang="en-US" altLang="zh-CN" sz="1800" dirty="0" smtClean="0">
                <a:latin typeface="宋体" pitchFamily="2" charset="-122"/>
                <a:ea typeface="宋体" pitchFamily="2" charset="-122"/>
              </a:rPr>
              <a:t>1.8</a:t>
            </a:r>
            <a:r>
              <a:rPr lang="zh-CN" altLang="en-US" sz="1800" dirty="0" smtClean="0">
                <a:latin typeface="宋体" pitchFamily="2" charset="-122"/>
                <a:ea typeface="宋体" pitchFamily="2" charset="-122"/>
              </a:rPr>
              <a:t>万余人，破坏铁路</a:t>
            </a:r>
            <a:r>
              <a:rPr lang="en-US" altLang="zh-CN" sz="1800" dirty="0" smtClean="0">
                <a:latin typeface="宋体" pitchFamily="2" charset="-122"/>
                <a:ea typeface="宋体" pitchFamily="2" charset="-122"/>
              </a:rPr>
              <a:t>470</a:t>
            </a:r>
            <a:r>
              <a:rPr lang="zh-CN" altLang="en-US" sz="1800" dirty="0" smtClean="0">
                <a:latin typeface="宋体" pitchFamily="2" charset="-122"/>
                <a:ea typeface="宋体" pitchFamily="2" charset="-122"/>
              </a:rPr>
              <a:t>余公里、公路</a:t>
            </a:r>
            <a:r>
              <a:rPr lang="en-US" altLang="zh-CN" sz="1800" dirty="0" smtClean="0">
                <a:latin typeface="宋体" pitchFamily="2" charset="-122"/>
                <a:ea typeface="宋体" pitchFamily="2" charset="-122"/>
              </a:rPr>
              <a:t>1500</a:t>
            </a:r>
            <a:r>
              <a:rPr lang="zh-CN" altLang="en-US" sz="1800" dirty="0" smtClean="0">
                <a:latin typeface="宋体" pitchFamily="2" charset="-122"/>
                <a:ea typeface="宋体" pitchFamily="2" charset="-122"/>
              </a:rPr>
              <a:t>余公里，桥梁、隧洞和车站</a:t>
            </a:r>
            <a:r>
              <a:rPr lang="en-US" altLang="zh-CN" sz="1800" dirty="0" smtClean="0">
                <a:latin typeface="宋体" pitchFamily="2" charset="-122"/>
                <a:ea typeface="宋体" pitchFamily="2" charset="-122"/>
              </a:rPr>
              <a:t>260</a:t>
            </a:r>
            <a:r>
              <a:rPr lang="zh-CN" altLang="en-US" sz="1800" dirty="0" smtClean="0">
                <a:latin typeface="宋体" pitchFamily="2" charset="-122"/>
                <a:ea typeface="宋体" pitchFamily="2" charset="-122"/>
              </a:rPr>
              <a:t>多处，</a:t>
            </a:r>
            <a:r>
              <a:rPr lang="zh-CN" altLang="en-US" sz="1800" b="1" dirty="0" smtClean="0">
                <a:latin typeface="宋体" pitchFamily="2" charset="-122"/>
                <a:ea typeface="宋体" pitchFamily="2" charset="-122"/>
              </a:rPr>
              <a:t>导致日军赖以运输兵力和物资的华北主要交通线瘫痪，史</a:t>
            </a:r>
            <a:r>
              <a:rPr lang="zh-CN" altLang="zh-CN" sz="1800" b="1" dirty="0" smtClean="0">
                <a:latin typeface="宋体" pitchFamily="2" charset="-122"/>
                <a:ea typeface="宋体" pitchFamily="2" charset="-122"/>
              </a:rPr>
              <a:t>称</a:t>
            </a:r>
            <a:r>
              <a:rPr lang="en-US" altLang="zh-CN" sz="1800" b="1" dirty="0" smtClean="0">
                <a:latin typeface="宋体" pitchFamily="2" charset="-122"/>
                <a:ea typeface="宋体" pitchFamily="2" charset="-122"/>
              </a:rPr>
              <a:t>“</a:t>
            </a:r>
            <a:r>
              <a:rPr lang="zh-CN" altLang="zh-CN" sz="1800" b="1" dirty="0" smtClean="0">
                <a:latin typeface="宋体" pitchFamily="2" charset="-122"/>
                <a:ea typeface="宋体" pitchFamily="2" charset="-122"/>
              </a:rPr>
              <a:t>百团大战</a:t>
            </a:r>
            <a:r>
              <a:rPr lang="en-US" altLang="zh-CN" sz="1800" b="1" dirty="0" smtClean="0">
                <a:latin typeface="宋体" pitchFamily="2" charset="-122"/>
                <a:ea typeface="宋体" pitchFamily="2" charset="-122"/>
              </a:rPr>
              <a:t>”</a:t>
            </a:r>
            <a:r>
              <a:rPr lang="zh-CN" altLang="zh-CN" sz="1800" dirty="0" smtClean="0">
                <a:latin typeface="宋体" pitchFamily="2" charset="-122"/>
                <a:ea typeface="宋体" pitchFamily="2" charset="-122"/>
              </a:rPr>
              <a:t>，有力地配合了国民党军正面战场的作战，极大地振奋了全国的抗战信心。</a:t>
            </a:r>
            <a:endParaRPr lang="en-US" altLang="zh-CN" sz="18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12776"/>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spcBef>
                <a:spcPts val="0"/>
              </a:spcBef>
              <a:buNone/>
              <a:defRPr/>
            </a:pPr>
            <a:r>
              <a:rPr lang="zh-CN" altLang="en-US" sz="1600" dirty="0" smtClean="0">
                <a:latin typeface="宋体" pitchFamily="2" charset="-122"/>
                <a:ea typeface="宋体" pitchFamily="2" charset="-122"/>
              </a:rPr>
              <a:t> </a:t>
            </a:r>
            <a:r>
              <a:rPr lang="en-US" altLang="zh-CN" sz="1600" dirty="0" smtClean="0">
                <a:latin typeface="宋体" pitchFamily="2" charset="-122"/>
                <a:ea typeface="宋体" pitchFamily="2" charset="-122"/>
              </a:rPr>
              <a:t>   </a:t>
            </a:r>
            <a:r>
              <a:rPr lang="zh-CN" altLang="zh-CN" sz="1600" b="1" dirty="0" smtClean="0">
                <a:latin typeface="宋体" pitchFamily="2" charset="-122"/>
                <a:ea typeface="宋体" pitchFamily="2" charset="-122"/>
              </a:rPr>
              <a:t>中国共产党领导的抗日游击战争普遍展开，抗日民主根据地迅速发展到华北、华中、华南的广大地区，在战略上造成对日军重点占领城市和交通线的反包围态势，形成犬牙交错的战争局面。</a:t>
            </a:r>
            <a:r>
              <a:rPr lang="zh-CN" altLang="en-US" sz="1600" b="1" dirty="0" smtClean="0">
                <a:latin typeface="宋体" pitchFamily="2" charset="-122"/>
                <a:ea typeface="宋体" pitchFamily="2" charset="-122"/>
              </a:rPr>
              <a:t>蒋介石看到共产党没有被日本人消灭，反而节节胜利，其反共面目逐渐显现，开始不断制造各种反共摩擦，最厉害的就是“皖南事变”。</a:t>
            </a:r>
            <a:endParaRPr lang="en-US" altLang="zh-CN" sz="1600" b="1" dirty="0" smtClean="0">
              <a:latin typeface="宋体" pitchFamily="2" charset="-122"/>
              <a:ea typeface="宋体" pitchFamily="2" charset="-122"/>
            </a:endParaRPr>
          </a:p>
          <a:p>
            <a:pPr marL="0" indent="0" algn="just">
              <a:spcBef>
                <a:spcPts val="0"/>
              </a:spcBef>
              <a:buNone/>
            </a:pPr>
            <a:r>
              <a:rPr lang="en-US" altLang="zh-CN" sz="1600" dirty="0" smtClean="0">
                <a:latin typeface="宋体" pitchFamily="2" charset="-122"/>
                <a:ea typeface="宋体" pitchFamily="2" charset="-122"/>
              </a:rPr>
              <a:t>    1940</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19</a:t>
            </a:r>
            <a:r>
              <a:rPr lang="zh-CN" altLang="zh-CN" sz="1600" dirty="0" smtClean="0">
                <a:latin typeface="宋体" pitchFamily="2" charset="-122"/>
                <a:ea typeface="宋体" pitchFamily="2" charset="-122"/>
              </a:rPr>
              <a:t>日，蒋介石指使何应钦、白崇禧以国民党政府军事委员会正、副参谋总长名义致电八路军朱德、彭德怀和新四军叶挺、项英，强令将在黄河以南的八路军、新四军于</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个月内开赴黄河以北。</a:t>
            </a:r>
            <a:r>
              <a:rPr lang="en-US" altLang="zh-CN" sz="1600" dirty="0" smtClean="0">
                <a:latin typeface="宋体" pitchFamily="2" charset="-122"/>
                <a:ea typeface="宋体" pitchFamily="2" charset="-122"/>
              </a:rPr>
              <a:t>11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9</a:t>
            </a:r>
            <a:r>
              <a:rPr lang="zh-CN" altLang="zh-CN" sz="1600" dirty="0" smtClean="0">
                <a:latin typeface="宋体" pitchFamily="2" charset="-122"/>
                <a:ea typeface="宋体" pitchFamily="2" charset="-122"/>
              </a:rPr>
              <a:t>日，朱德、彭德怀、叶挺、项英复电何应钦、白崇禧，据理驳斥了国民党的无理要求，但为顾全大局，仍答应将皖南新四军部队开赴长江以北。</a:t>
            </a:r>
            <a:r>
              <a:rPr lang="zh-CN" altLang="zh-CN" sz="1600" b="1" dirty="0" smtClean="0">
                <a:latin typeface="宋体" pitchFamily="2" charset="-122"/>
                <a:ea typeface="宋体" pitchFamily="2" charset="-122"/>
              </a:rPr>
              <a:t>而蒋介石对此不予理睬，仍按原定计划密令第三战区顾祝同、上官云相将江南新四军立即</a:t>
            </a:r>
            <a:r>
              <a:rPr lang="en-US" altLang="zh-CN" sz="1600" b="1" dirty="0" smtClean="0">
                <a:latin typeface="宋体" pitchFamily="2" charset="-122"/>
                <a:ea typeface="宋体" pitchFamily="2" charset="-122"/>
              </a:rPr>
              <a:t>“</a:t>
            </a:r>
            <a:r>
              <a:rPr lang="zh-CN" altLang="zh-CN" sz="1600" b="1" dirty="0" smtClean="0">
                <a:latin typeface="宋体" pitchFamily="2" charset="-122"/>
                <a:ea typeface="宋体" pitchFamily="2" charset="-122"/>
              </a:rPr>
              <a:t>解决</a:t>
            </a:r>
            <a:r>
              <a:rPr lang="en-US" altLang="zh-CN" sz="1600" b="1" dirty="0" smtClean="0">
                <a:latin typeface="宋体" pitchFamily="2" charset="-122"/>
                <a:ea typeface="宋体" pitchFamily="2" charset="-122"/>
              </a:rPr>
              <a:t>”</a:t>
            </a:r>
            <a:r>
              <a:rPr lang="zh-CN" altLang="zh-CN" sz="1600" dirty="0" smtClean="0">
                <a:latin typeface="宋体" pitchFamily="2" charset="-122"/>
                <a:ea typeface="宋体" pitchFamily="2" charset="-122"/>
              </a:rPr>
              <a:t>。</a:t>
            </a:r>
          </a:p>
          <a:p>
            <a:pPr marL="0" indent="0" algn="just">
              <a:spcBef>
                <a:spcPts val="0"/>
              </a:spcBef>
              <a:buNone/>
            </a:pPr>
            <a:r>
              <a:rPr lang="en-US" altLang="zh-CN" sz="1600" dirty="0" smtClean="0">
                <a:latin typeface="宋体" pitchFamily="2" charset="-122"/>
                <a:ea typeface="宋体" pitchFamily="2" charset="-122"/>
              </a:rPr>
              <a:t>    1941</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4</a:t>
            </a:r>
            <a:r>
              <a:rPr lang="zh-CN" altLang="zh-CN" sz="1600" dirty="0" smtClean="0">
                <a:latin typeface="宋体" pitchFamily="2" charset="-122"/>
                <a:ea typeface="宋体" pitchFamily="2" charset="-122"/>
              </a:rPr>
              <a:t>日，皖南新四军军部直属部队等</a:t>
            </a:r>
            <a:r>
              <a:rPr lang="en-US" altLang="zh-CN" sz="1600" b="1" dirty="0" smtClean="0">
                <a:solidFill>
                  <a:srgbClr val="FF0000"/>
                </a:solidFill>
                <a:latin typeface="宋体" pitchFamily="2" charset="-122"/>
                <a:ea typeface="宋体" pitchFamily="2" charset="-122"/>
              </a:rPr>
              <a:t>9</a:t>
            </a:r>
            <a:r>
              <a:rPr lang="zh-CN" altLang="zh-CN" sz="1600" b="1" dirty="0" smtClean="0">
                <a:solidFill>
                  <a:srgbClr val="FF0000"/>
                </a:solidFill>
                <a:latin typeface="宋体" pitchFamily="2" charset="-122"/>
                <a:ea typeface="宋体" pitchFamily="2" charset="-122"/>
              </a:rPr>
              <a:t>千余人</a:t>
            </a:r>
            <a:r>
              <a:rPr lang="zh-CN" altLang="zh-CN" sz="1600" dirty="0" smtClean="0">
                <a:latin typeface="宋体" pitchFamily="2" charset="-122"/>
                <a:ea typeface="宋体" pitchFamily="2" charset="-122"/>
              </a:rPr>
              <a:t>，在叶挺、项英率领下开始北移。</a:t>
            </a:r>
            <a:r>
              <a:rPr lang="en-US" altLang="zh-CN" sz="1600" dirty="0" smtClean="0">
                <a:latin typeface="宋体" pitchFamily="2" charset="-122"/>
                <a:ea typeface="宋体" pitchFamily="2" charset="-122"/>
              </a:rPr>
              <a:t>1</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6</a:t>
            </a:r>
            <a:r>
              <a:rPr lang="zh-CN" altLang="zh-CN" sz="1600" dirty="0" smtClean="0">
                <a:latin typeface="宋体" pitchFamily="2" charset="-122"/>
                <a:ea typeface="宋体" pitchFamily="2" charset="-122"/>
              </a:rPr>
              <a:t>日，当部队到达皖南泾县茂林地区时，遭到国民党</a:t>
            </a:r>
            <a:r>
              <a:rPr lang="en-US" altLang="zh-CN" sz="1600" dirty="0" smtClean="0">
                <a:latin typeface="宋体" pitchFamily="2" charset="-122"/>
                <a:ea typeface="宋体" pitchFamily="2" charset="-122"/>
              </a:rPr>
              <a:t>7</a:t>
            </a:r>
            <a:r>
              <a:rPr lang="zh-CN" altLang="zh-CN" sz="1600" dirty="0" smtClean="0">
                <a:latin typeface="宋体" pitchFamily="2" charset="-122"/>
                <a:ea typeface="宋体" pitchFamily="2" charset="-122"/>
              </a:rPr>
              <a:t>个师约</a:t>
            </a:r>
            <a:r>
              <a:rPr lang="en-US" altLang="zh-CN" sz="1600" dirty="0" smtClean="0">
                <a:latin typeface="宋体" pitchFamily="2" charset="-122"/>
                <a:ea typeface="宋体" pitchFamily="2" charset="-122"/>
              </a:rPr>
              <a:t>8</a:t>
            </a:r>
            <a:r>
              <a:rPr lang="zh-CN" altLang="zh-CN" sz="1600" dirty="0" smtClean="0">
                <a:latin typeface="宋体" pitchFamily="2" charset="-122"/>
                <a:ea typeface="宋体" pitchFamily="2" charset="-122"/>
              </a:rPr>
              <a:t>万人的突然袭击。新四军英勇抗击，激战</a:t>
            </a:r>
            <a:r>
              <a:rPr lang="en-US" altLang="zh-CN" sz="1600" dirty="0" smtClean="0">
                <a:latin typeface="宋体" pitchFamily="2" charset="-122"/>
                <a:ea typeface="宋体" pitchFamily="2" charset="-122"/>
              </a:rPr>
              <a:t>7</a:t>
            </a:r>
            <a:r>
              <a:rPr lang="zh-CN" altLang="zh-CN" sz="1600" dirty="0" smtClean="0">
                <a:latin typeface="宋体" pitchFamily="2" charset="-122"/>
                <a:ea typeface="宋体" pitchFamily="2" charset="-122"/>
              </a:rPr>
              <a:t>昼夜，终因众寡悬殊，弹尽粮绝，除傅秋涛率</a:t>
            </a:r>
            <a:r>
              <a:rPr lang="en-US" altLang="zh-CN" sz="1600" b="1" dirty="0" smtClean="0">
                <a:solidFill>
                  <a:srgbClr val="FF0000"/>
                </a:solidFill>
                <a:latin typeface="宋体" pitchFamily="2" charset="-122"/>
                <a:ea typeface="宋体" pitchFamily="2" charset="-122"/>
              </a:rPr>
              <a:t>2000</a:t>
            </a:r>
            <a:r>
              <a:rPr lang="zh-CN" altLang="zh-CN" sz="1600" b="1" dirty="0" smtClean="0">
                <a:solidFill>
                  <a:srgbClr val="FF0000"/>
                </a:solidFill>
                <a:latin typeface="宋体" pitchFamily="2" charset="-122"/>
                <a:ea typeface="宋体" pitchFamily="2" charset="-122"/>
              </a:rPr>
              <a:t>余人分散突围外，少数被俘，大部壮烈牺牲</a:t>
            </a:r>
            <a:r>
              <a:rPr lang="zh-CN"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军长叶挺亲赴敌</a:t>
            </a:r>
            <a:r>
              <a:rPr lang="en-US" altLang="zh-CN" sz="1600" dirty="0" smtClean="0">
                <a:latin typeface="宋体" pitchFamily="2" charset="-122"/>
                <a:ea typeface="宋体" pitchFamily="2" charset="-122"/>
              </a:rPr>
              <a:t>108</a:t>
            </a:r>
            <a:r>
              <a:rPr lang="zh-CN" altLang="en-US" sz="1600" dirty="0" smtClean="0">
                <a:latin typeface="宋体" pitchFamily="2" charset="-122"/>
                <a:ea typeface="宋体" pitchFamily="2" charset="-122"/>
              </a:rPr>
              <a:t>师师部谈判，竟被扣押</a:t>
            </a:r>
            <a:r>
              <a:rPr lang="zh-CN" altLang="zh-CN" sz="1600" dirty="0" smtClean="0">
                <a:latin typeface="宋体" pitchFamily="2" charset="-122"/>
                <a:ea typeface="宋体" pitchFamily="2" charset="-122"/>
              </a:rPr>
              <a:t>，副军长项英、参谋长周子昆突围后遇难，政治部主任袁国平牺牲。这就是震惊中外的</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皖南事变</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None/>
            </a:pPr>
            <a:r>
              <a:rPr lang="zh-CN" altLang="en-US" sz="1600" dirty="0" smtClean="0">
                <a:latin typeface="宋体" pitchFamily="2" charset="-122"/>
                <a:ea typeface="宋体" pitchFamily="2" charset="-122"/>
              </a:rPr>
              <a:t>    蒋介石随即又在</a:t>
            </a:r>
            <a:r>
              <a:rPr lang="en-US" altLang="zh-CN" sz="1600" dirty="0" smtClean="0">
                <a:latin typeface="宋体" pitchFamily="2" charset="-122"/>
                <a:ea typeface="宋体" pitchFamily="2" charset="-122"/>
              </a:rPr>
              <a:t>1941</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en-US"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17</a:t>
            </a:r>
            <a:r>
              <a:rPr lang="zh-CN" altLang="en-US" sz="1600" dirty="0" smtClean="0">
                <a:latin typeface="宋体" pitchFamily="2" charset="-122"/>
                <a:ea typeface="宋体" pitchFamily="2" charset="-122"/>
              </a:rPr>
              <a:t>日以国民党军事委员会的名义，反咬一口，宣布新四军“叛变”，取消其番号，将军长叶挺“革职”，“交军法审判”，并令汤恩伯、李品仙的</a:t>
            </a:r>
            <a:r>
              <a:rPr lang="en-US" altLang="zh-CN" sz="1600" dirty="0" smtClean="0">
                <a:latin typeface="宋体" pitchFamily="2" charset="-122"/>
                <a:ea typeface="宋体" pitchFamily="2" charset="-122"/>
              </a:rPr>
              <a:t>20</a:t>
            </a:r>
            <a:r>
              <a:rPr lang="zh-CN" altLang="en-US" sz="1600" dirty="0" smtClean="0">
                <a:latin typeface="宋体" pitchFamily="2" charset="-122"/>
                <a:ea typeface="宋体" pitchFamily="2" charset="-122"/>
              </a:rPr>
              <a:t>余万军队进攻江北新四军。至此，国民党发动的第二次反共高潮已达顶点。</a:t>
            </a:r>
            <a:r>
              <a:rPr lang="en-US" altLang="zh-CN" sz="1600" b="1" dirty="0" smtClean="0">
                <a:solidFill>
                  <a:srgbClr val="FF0000"/>
                </a:solidFill>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皖南事变</a:t>
            </a:r>
            <a:r>
              <a:rPr lang="en-US" altLang="zh-CN" sz="1600" b="1" dirty="0" smtClean="0">
                <a:solidFill>
                  <a:srgbClr val="FF0000"/>
                </a:solidFill>
                <a:latin typeface="宋体" pitchFamily="2" charset="-122"/>
                <a:ea typeface="宋体" pitchFamily="2" charset="-122"/>
              </a:rPr>
              <a:t>”</a:t>
            </a:r>
            <a:r>
              <a:rPr lang="zh-CN" altLang="en-US" sz="1600" b="1" dirty="0" smtClean="0">
                <a:latin typeface="宋体" pitchFamily="2" charset="-122"/>
                <a:ea typeface="宋体" pitchFamily="2" charset="-122"/>
              </a:rPr>
              <a:t>使</a:t>
            </a:r>
            <a:r>
              <a:rPr lang="zh-CN" altLang="zh-CN" sz="1600" b="1" dirty="0" smtClean="0">
                <a:latin typeface="宋体" pitchFamily="2" charset="-122"/>
                <a:ea typeface="宋体" pitchFamily="2" charset="-122"/>
              </a:rPr>
              <a:t>蒋介石</a:t>
            </a:r>
            <a:r>
              <a:rPr lang="zh-CN" altLang="zh-CN" sz="1600" b="1" dirty="0" smtClean="0">
                <a:solidFill>
                  <a:srgbClr val="FF0000"/>
                </a:solidFill>
                <a:latin typeface="宋体" pitchFamily="2" charset="-122"/>
                <a:ea typeface="宋体" pitchFamily="2" charset="-122"/>
              </a:rPr>
              <a:t>在政治上，反共面目在全国人民面前暴露无遗；在军事上，尽管新四军在皖南遭受局部失利，但限令八路军、新四军撤至黄河以北的阴谋化为泡影，取消新四军的阴谋也彻底破产。</a:t>
            </a:r>
            <a:endParaRPr lang="en-US" altLang="zh-CN" sz="16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zh-CN" altLang="en-US" sz="1600" dirty="0" smtClean="0">
                <a:latin typeface="宋体" pitchFamily="2" charset="-122"/>
                <a:ea typeface="宋体" pitchFamily="2" charset="-122"/>
              </a:rPr>
              <a:t>    抗日民族统一战线能够坚持八年之久（</a:t>
            </a:r>
            <a:r>
              <a:rPr lang="en-US" altLang="zh-CN" sz="1600" dirty="0" smtClean="0">
                <a:latin typeface="宋体" pitchFamily="2" charset="-122"/>
                <a:ea typeface="宋体" pitchFamily="2" charset="-122"/>
              </a:rPr>
              <a:t>1937</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9</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23</a:t>
            </a:r>
            <a:r>
              <a:rPr lang="zh-CN" altLang="zh-CN" sz="1600" dirty="0" smtClean="0">
                <a:latin typeface="宋体" pitchFamily="2" charset="-122"/>
                <a:ea typeface="宋体" pitchFamily="2" charset="-122"/>
              </a:rPr>
              <a:t>日蒋介石发表谈话承认了共产党的合法地位～</a:t>
            </a:r>
            <a:r>
              <a:rPr lang="en-US" altLang="zh-CN" sz="1600" dirty="0" smtClean="0">
                <a:latin typeface="宋体" pitchFamily="2" charset="-122"/>
                <a:ea typeface="宋体" pitchFamily="2" charset="-122"/>
              </a:rPr>
              <a:t>1945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8</a:t>
            </a:r>
            <a:r>
              <a:rPr lang="zh-CN" altLang="zh-CN"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15</a:t>
            </a:r>
            <a:r>
              <a:rPr lang="zh-CN" altLang="zh-CN" sz="1600" dirty="0" smtClean="0">
                <a:latin typeface="宋体" pitchFamily="2" charset="-122"/>
                <a:ea typeface="宋体" pitchFamily="2" charset="-122"/>
              </a:rPr>
              <a:t>日日本向同盟国无条件投降</a:t>
            </a:r>
            <a:r>
              <a:rPr lang="zh-CN" altLang="en-US" sz="1600" dirty="0" smtClean="0">
                <a:latin typeface="宋体" pitchFamily="2" charset="-122"/>
                <a:ea typeface="宋体" pitchFamily="2" charset="-122"/>
              </a:rPr>
              <a:t>），得益于共产党的忍辱负重。中国共产党领导的英勇抗日和敌后战场，牵制了大量的日军和伪军，为苏联卫国战争、美国太平洋战场的胜利起到了积极地作用。</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从</a:t>
            </a:r>
            <a:r>
              <a:rPr lang="en-US" altLang="zh-CN" sz="1600" dirty="0" smtClean="0">
                <a:latin typeface="宋体" pitchFamily="2" charset="-122"/>
                <a:ea typeface="宋体" pitchFamily="2" charset="-122"/>
              </a:rPr>
              <a:t>1938</a:t>
            </a:r>
            <a:r>
              <a:rPr lang="zh-CN" altLang="zh-CN" sz="1600" dirty="0" smtClean="0">
                <a:latin typeface="宋体" pitchFamily="2" charset="-122"/>
                <a:ea typeface="宋体" pitchFamily="2" charset="-122"/>
              </a:rPr>
              <a:t>年起，中国共产党领导的军队抗击侵华日军的比例是：</a:t>
            </a:r>
            <a:r>
              <a:rPr lang="en-US" altLang="zh-CN" sz="1600" dirty="0" smtClean="0">
                <a:latin typeface="宋体" pitchFamily="2" charset="-122"/>
                <a:ea typeface="宋体" pitchFamily="2" charset="-122"/>
              </a:rPr>
              <a:t>1938</a:t>
            </a:r>
            <a:r>
              <a:rPr lang="zh-CN" altLang="zh-CN" sz="1600" dirty="0" smtClean="0">
                <a:latin typeface="宋体" pitchFamily="2" charset="-122"/>
                <a:ea typeface="宋体" pitchFamily="2" charset="-122"/>
              </a:rPr>
              <a:t>年近</a:t>
            </a:r>
            <a:r>
              <a:rPr lang="en-US" altLang="zh-CN" sz="1600" dirty="0" smtClean="0">
                <a:latin typeface="宋体" pitchFamily="2" charset="-122"/>
                <a:ea typeface="宋体" pitchFamily="2" charset="-122"/>
              </a:rPr>
              <a:t>59%</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1939</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62%</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1940</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58%</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1941</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75%</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1942</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63%</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1943</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58%</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1944</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64%</a:t>
            </a:r>
            <a:r>
              <a:rPr lang="zh-CN" altLang="zh-CN" sz="1600" dirty="0" smtClean="0">
                <a:latin typeface="宋体" pitchFamily="2" charset="-122"/>
                <a:ea typeface="宋体" pitchFamily="2" charset="-122"/>
              </a:rPr>
              <a:t>，</a:t>
            </a:r>
            <a:r>
              <a:rPr lang="en-US" altLang="zh-CN" sz="1600" dirty="0" smtClean="0">
                <a:latin typeface="宋体" pitchFamily="2" charset="-122"/>
                <a:ea typeface="宋体" pitchFamily="2" charset="-122"/>
              </a:rPr>
              <a:t>1945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69%</a:t>
            </a:r>
            <a:r>
              <a:rPr lang="zh-CN"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这充分表明，敌后战场逐步成为全国抗战的主战场。中国共产党领导的人民抗日武装逐步成为全国抗战的主力，促使中国渡过最为艰难的相持阶段。</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从</a:t>
            </a:r>
            <a:r>
              <a:rPr lang="en-US" altLang="zh-CN" sz="1600" dirty="0" smtClean="0">
                <a:latin typeface="宋体" pitchFamily="2" charset="-122"/>
                <a:ea typeface="宋体" pitchFamily="2" charset="-122"/>
              </a:rPr>
              <a:t>1943</a:t>
            </a:r>
            <a:r>
              <a:rPr lang="zh-CN" altLang="zh-CN" sz="1600" dirty="0" smtClean="0">
                <a:latin typeface="宋体" pitchFamily="2" charset="-122"/>
                <a:ea typeface="宋体" pitchFamily="2" charset="-122"/>
              </a:rPr>
              <a:t>年起，敌后战场逐步扭转困难局面，进入恢复再发展阶段。以晋冀鲁豫地区八路军发动的卫（河）南、林（县）南战役为起点，开始集中较大兵力对日伪军开展攻势作战。</a:t>
            </a:r>
            <a:r>
              <a:rPr lang="en-US" altLang="zh-CN" sz="1600" dirty="0" smtClean="0">
                <a:latin typeface="宋体" pitchFamily="2" charset="-122"/>
                <a:ea typeface="宋体" pitchFamily="2" charset="-122"/>
              </a:rPr>
              <a:t>1944</a:t>
            </a:r>
            <a:r>
              <a:rPr lang="zh-CN" altLang="zh-CN" sz="1600" dirty="0" smtClean="0">
                <a:latin typeface="宋体" pitchFamily="2" charset="-122"/>
                <a:ea typeface="宋体" pitchFamily="2" charset="-122"/>
              </a:rPr>
              <a:t>年，中国共产党领导的敌后军民在华北、华中、华南地区，对日伪军普遍发起局部反攻，继续扩大抗日民主根据地。</a:t>
            </a:r>
            <a:r>
              <a:rPr lang="zh-CN" altLang="zh-CN" sz="1600" b="1" dirty="0" smtClean="0">
                <a:latin typeface="宋体" pitchFamily="2" charset="-122"/>
                <a:ea typeface="宋体" pitchFamily="2" charset="-122"/>
              </a:rPr>
              <a:t>到</a:t>
            </a:r>
            <a:r>
              <a:rPr lang="en-US" altLang="zh-CN" sz="1600" b="1" dirty="0" smtClean="0">
                <a:latin typeface="宋体" pitchFamily="2" charset="-122"/>
                <a:ea typeface="宋体" pitchFamily="2" charset="-122"/>
              </a:rPr>
              <a:t>1945</a:t>
            </a:r>
            <a:r>
              <a:rPr lang="zh-CN" altLang="zh-CN" sz="1600" b="1" dirty="0" smtClean="0">
                <a:latin typeface="宋体" pitchFamily="2" charset="-122"/>
                <a:ea typeface="宋体" pitchFamily="2" charset="-122"/>
              </a:rPr>
              <a:t>年春，中国共产党领导的抗日民主根据地，总面积约</a:t>
            </a:r>
            <a:r>
              <a:rPr lang="en-US" altLang="zh-CN" sz="1600" b="1" dirty="0" smtClean="0">
                <a:latin typeface="宋体" pitchFamily="2" charset="-122"/>
                <a:ea typeface="宋体" pitchFamily="2" charset="-122"/>
              </a:rPr>
              <a:t>95</a:t>
            </a:r>
            <a:r>
              <a:rPr lang="zh-CN" altLang="zh-CN" sz="1600" b="1" dirty="0" smtClean="0">
                <a:latin typeface="宋体" pitchFamily="2" charset="-122"/>
                <a:ea typeface="宋体" pitchFamily="2" charset="-122"/>
              </a:rPr>
              <a:t>万平方公里，人口近</a:t>
            </a:r>
            <a:r>
              <a:rPr lang="en-US" altLang="zh-CN" sz="1600" b="1" dirty="0" smtClean="0">
                <a:latin typeface="宋体" pitchFamily="2" charset="-122"/>
                <a:ea typeface="宋体" pitchFamily="2" charset="-122"/>
              </a:rPr>
              <a:t>1</a:t>
            </a:r>
            <a:r>
              <a:rPr lang="zh-CN" altLang="zh-CN" sz="1600" b="1" dirty="0" smtClean="0">
                <a:latin typeface="宋体" pitchFamily="2" charset="-122"/>
                <a:ea typeface="宋体" pitchFamily="2" charset="-122"/>
              </a:rPr>
              <a:t>亿，人民军队发展到</a:t>
            </a:r>
            <a:r>
              <a:rPr lang="en-US" altLang="zh-CN" sz="1600" b="1" dirty="0" smtClean="0">
                <a:latin typeface="宋体" pitchFamily="2" charset="-122"/>
                <a:ea typeface="宋体" pitchFamily="2" charset="-122"/>
              </a:rPr>
              <a:t>91</a:t>
            </a:r>
            <a:r>
              <a:rPr lang="zh-CN" altLang="zh-CN" sz="1600" b="1" dirty="0" smtClean="0">
                <a:latin typeface="宋体" pitchFamily="2" charset="-122"/>
                <a:ea typeface="宋体" pitchFamily="2" charset="-122"/>
              </a:rPr>
              <a:t>万余人，民兵</a:t>
            </a:r>
            <a:r>
              <a:rPr lang="en-US" altLang="zh-CN" sz="1600" b="1" dirty="0" smtClean="0">
                <a:latin typeface="宋体" pitchFamily="2" charset="-122"/>
                <a:ea typeface="宋体" pitchFamily="2" charset="-122"/>
              </a:rPr>
              <a:t>220</a:t>
            </a:r>
            <a:r>
              <a:rPr lang="zh-CN" altLang="zh-CN" sz="1600" b="1" dirty="0" smtClean="0">
                <a:latin typeface="宋体" pitchFamily="2" charset="-122"/>
                <a:ea typeface="宋体" pitchFamily="2" charset="-122"/>
              </a:rPr>
              <a:t>万人。</a:t>
            </a:r>
            <a:r>
              <a:rPr lang="en-US" altLang="zh-CN" sz="1600" dirty="0" smtClean="0">
                <a:latin typeface="宋体" pitchFamily="2" charset="-122"/>
                <a:ea typeface="宋体" pitchFamily="2" charset="-122"/>
              </a:rPr>
              <a:t>1945</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8</a:t>
            </a:r>
            <a:r>
              <a:rPr lang="zh-CN" altLang="zh-CN" sz="1600" dirty="0" smtClean="0">
                <a:latin typeface="宋体" pitchFamily="2" charset="-122"/>
                <a:ea typeface="宋体" pitchFamily="2" charset="-122"/>
              </a:rPr>
              <a:t>月，在世界反法西斯战争胜利发展的形势下，敌后战场开始全面反攻。由于日军占领的大部分城镇、交通要道和沿海地区已处在解放区包围之中，中国共产党领导的抗日军民实际上承担起对日军全面反攻的主要任务。至</a:t>
            </a:r>
            <a:r>
              <a:rPr lang="zh-CN" altLang="zh-CN" sz="1600" b="1" dirty="0" smtClean="0">
                <a:latin typeface="宋体" pitchFamily="2" charset="-122"/>
                <a:ea typeface="宋体" pitchFamily="2" charset="-122"/>
              </a:rPr>
              <a:t>年底，共歼灭日伪军近</a:t>
            </a:r>
            <a:r>
              <a:rPr lang="en-US" altLang="zh-CN" sz="1600" b="1" dirty="0" smtClean="0">
                <a:latin typeface="宋体" pitchFamily="2" charset="-122"/>
                <a:ea typeface="宋体" pitchFamily="2" charset="-122"/>
              </a:rPr>
              <a:t>40</a:t>
            </a:r>
            <a:r>
              <a:rPr lang="zh-CN" altLang="zh-CN" sz="1600" b="1" dirty="0" smtClean="0">
                <a:latin typeface="宋体" pitchFamily="2" charset="-122"/>
                <a:ea typeface="宋体" pitchFamily="2" charset="-122"/>
              </a:rPr>
              <a:t>万人，收复县以上城市</a:t>
            </a:r>
            <a:r>
              <a:rPr lang="en-US" altLang="zh-CN" sz="1600" b="1" dirty="0" smtClean="0">
                <a:latin typeface="宋体" pitchFamily="2" charset="-122"/>
                <a:ea typeface="宋体" pitchFamily="2" charset="-122"/>
              </a:rPr>
              <a:t>250</a:t>
            </a:r>
            <a:r>
              <a:rPr lang="zh-CN" altLang="zh-CN" sz="1600" b="1" dirty="0" smtClean="0">
                <a:latin typeface="宋体" pitchFamily="2" charset="-122"/>
                <a:ea typeface="宋体" pitchFamily="2" charset="-122"/>
              </a:rPr>
              <a:t>余座，收复华北、华中和华南大片国土，并协同苏军解放东北全境，取得了全面反攻和歼灭拒绝投降之日伪军的重大胜利</a:t>
            </a:r>
            <a:r>
              <a:rPr lang="zh-CN"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事实证明，敌后战场的坚持和发展，对抗日战争的发展进程和最后结局具有决定性意义。</a:t>
            </a:r>
            <a:endParaRPr lang="zh-CN" altLang="zh-CN" sz="1600" b="1" dirty="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pic>
        <p:nvPicPr>
          <p:cNvPr id="8" name="图片 7" descr="1126494209_16001371738561n.jpg"/>
          <p:cNvPicPr>
            <a:picLocks noChangeAspect="1"/>
          </p:cNvPicPr>
          <p:nvPr/>
        </p:nvPicPr>
        <p:blipFill>
          <a:blip r:embed="rId4" cstate="print"/>
          <a:stretch>
            <a:fillRect/>
          </a:stretch>
        </p:blipFill>
        <p:spPr>
          <a:xfrm>
            <a:off x="2148678" y="0"/>
            <a:ext cx="4846643"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800" b="1" dirty="0" smtClean="0">
                <a:solidFill>
                  <a:srgbClr val="FF0000"/>
                </a:solidFill>
                <a:latin typeface="宋体" pitchFamily="2" charset="-122"/>
                <a:ea typeface="宋体" pitchFamily="2" charset="-122"/>
              </a:rPr>
              <a:t>    1945</a:t>
            </a:r>
            <a:r>
              <a:rPr lang="zh-CN" altLang="zh-CN" sz="1800" b="1" dirty="0" smtClean="0">
                <a:solidFill>
                  <a:srgbClr val="FF0000"/>
                </a:solidFill>
                <a:latin typeface="宋体" pitchFamily="2" charset="-122"/>
                <a:ea typeface="宋体" pitchFamily="2" charset="-122"/>
              </a:rPr>
              <a:t>年</a:t>
            </a:r>
            <a:r>
              <a:rPr lang="en-US" altLang="zh-CN" sz="1800" b="1" dirty="0" smtClean="0">
                <a:solidFill>
                  <a:srgbClr val="FF0000"/>
                </a:solidFill>
                <a:latin typeface="宋体" pitchFamily="2" charset="-122"/>
                <a:ea typeface="宋体" pitchFamily="2" charset="-122"/>
              </a:rPr>
              <a:t>8</a:t>
            </a:r>
            <a:r>
              <a:rPr lang="zh-CN" altLang="zh-CN" sz="1800" b="1" dirty="0" smtClean="0">
                <a:solidFill>
                  <a:srgbClr val="FF0000"/>
                </a:solidFill>
                <a:latin typeface="宋体" pitchFamily="2" charset="-122"/>
                <a:ea typeface="宋体" pitchFamily="2" charset="-122"/>
              </a:rPr>
              <a:t>月</a:t>
            </a:r>
            <a:r>
              <a:rPr lang="en-US" altLang="zh-CN" sz="1800" b="1" dirty="0" smtClean="0">
                <a:solidFill>
                  <a:srgbClr val="FF0000"/>
                </a:solidFill>
                <a:latin typeface="宋体" pitchFamily="2" charset="-122"/>
                <a:ea typeface="宋体" pitchFamily="2" charset="-122"/>
              </a:rPr>
              <a:t>9</a:t>
            </a:r>
            <a:r>
              <a:rPr lang="zh-CN" altLang="zh-CN" sz="1800" b="1" dirty="0" smtClean="0">
                <a:solidFill>
                  <a:srgbClr val="FF0000"/>
                </a:solidFill>
                <a:latin typeface="宋体" pitchFamily="2" charset="-122"/>
                <a:ea typeface="宋体" pitchFamily="2" charset="-122"/>
              </a:rPr>
              <a:t>日，日本政府最后决定接受波茨坦公告；</a:t>
            </a:r>
            <a:r>
              <a:rPr lang="en-US" altLang="zh-CN" sz="1800" b="1" dirty="0" smtClean="0">
                <a:solidFill>
                  <a:srgbClr val="FF0000"/>
                </a:solidFill>
                <a:latin typeface="宋体" pitchFamily="2" charset="-122"/>
                <a:ea typeface="宋体" pitchFamily="2" charset="-122"/>
              </a:rPr>
              <a:t>8</a:t>
            </a:r>
            <a:r>
              <a:rPr lang="zh-CN" altLang="zh-CN" sz="1800" b="1" dirty="0" smtClean="0">
                <a:solidFill>
                  <a:srgbClr val="FF0000"/>
                </a:solidFill>
                <a:latin typeface="宋体" pitchFamily="2" charset="-122"/>
                <a:ea typeface="宋体" pitchFamily="2" charset="-122"/>
              </a:rPr>
              <a:t>月</a:t>
            </a:r>
            <a:r>
              <a:rPr lang="en-US" altLang="zh-CN" sz="1800" b="1" dirty="0" smtClean="0">
                <a:solidFill>
                  <a:srgbClr val="FF0000"/>
                </a:solidFill>
                <a:latin typeface="宋体" pitchFamily="2" charset="-122"/>
                <a:ea typeface="宋体" pitchFamily="2" charset="-122"/>
              </a:rPr>
              <a:t>14</a:t>
            </a:r>
            <a:r>
              <a:rPr lang="zh-CN" altLang="zh-CN" sz="1800" b="1" dirty="0" smtClean="0">
                <a:solidFill>
                  <a:srgbClr val="FF0000"/>
                </a:solidFill>
                <a:latin typeface="宋体" pitchFamily="2" charset="-122"/>
                <a:ea typeface="宋体" pitchFamily="2" charset="-122"/>
              </a:rPr>
              <a:t>日，日本政府正式照会中、美、英、苏四国政府，表示接受波茨坦公告；</a:t>
            </a:r>
            <a:r>
              <a:rPr lang="en-US" altLang="zh-CN" sz="1800" b="1" dirty="0" smtClean="0">
                <a:solidFill>
                  <a:srgbClr val="FF0000"/>
                </a:solidFill>
                <a:latin typeface="宋体" pitchFamily="2" charset="-122"/>
                <a:ea typeface="宋体" pitchFamily="2" charset="-122"/>
              </a:rPr>
              <a:t>8</a:t>
            </a:r>
            <a:r>
              <a:rPr lang="zh-CN" altLang="zh-CN" sz="1800" b="1" dirty="0" smtClean="0">
                <a:solidFill>
                  <a:srgbClr val="FF0000"/>
                </a:solidFill>
                <a:latin typeface="宋体" pitchFamily="2" charset="-122"/>
                <a:ea typeface="宋体" pitchFamily="2" charset="-122"/>
              </a:rPr>
              <a:t>月</a:t>
            </a:r>
            <a:r>
              <a:rPr lang="en-US" altLang="zh-CN" sz="1800" b="1" dirty="0" smtClean="0">
                <a:solidFill>
                  <a:srgbClr val="FF0000"/>
                </a:solidFill>
                <a:latin typeface="宋体" pitchFamily="2" charset="-122"/>
                <a:ea typeface="宋体" pitchFamily="2" charset="-122"/>
              </a:rPr>
              <a:t>15</a:t>
            </a:r>
            <a:r>
              <a:rPr lang="zh-CN" altLang="zh-CN" sz="1800" b="1" dirty="0" smtClean="0">
                <a:solidFill>
                  <a:srgbClr val="FF0000"/>
                </a:solidFill>
                <a:latin typeface="宋体" pitchFamily="2" charset="-122"/>
                <a:ea typeface="宋体" pitchFamily="2" charset="-122"/>
              </a:rPr>
              <a:t>日正午，日本裕仁天皇以广播《终战诏书》的形式向日本公众播出，接受波茨坦公告、实行无条件投降。</a:t>
            </a:r>
            <a:endParaRPr lang="en-US" altLang="zh-CN" sz="1800" b="1" dirty="0" smtClean="0">
              <a:solidFill>
                <a:srgbClr val="FF0000"/>
              </a:solidFill>
              <a:latin typeface="宋体" pitchFamily="2" charset="-122"/>
              <a:ea typeface="宋体" pitchFamily="2" charset="-122"/>
            </a:endParaRPr>
          </a:p>
          <a:p>
            <a:pPr marL="0" indent="0" algn="just">
              <a:buNone/>
            </a:pPr>
            <a:r>
              <a:rPr lang="en-US" altLang="zh-CN" sz="1800" b="1" dirty="0" smtClean="0">
                <a:solidFill>
                  <a:srgbClr val="FF0000"/>
                </a:solidFill>
                <a:latin typeface="宋体" pitchFamily="2" charset="-122"/>
                <a:ea typeface="宋体" pitchFamily="2" charset="-122"/>
              </a:rPr>
              <a:t>    </a:t>
            </a:r>
            <a:r>
              <a:rPr lang="zh-CN" altLang="zh-CN" sz="1800" dirty="0" smtClean="0">
                <a:latin typeface="宋体" pitchFamily="2" charset="-122"/>
                <a:ea typeface="宋体" pitchFamily="2" charset="-122"/>
              </a:rPr>
              <a:t>然而，无条件投降并不意味着彻底将日军余孽从中国清除，一些沦陷区在宣布投降几个月内仍在猖狂的日军统治之下。</a:t>
            </a:r>
            <a:r>
              <a:rPr lang="en-US" altLang="zh-CN" sz="1800" dirty="0" smtClean="0">
                <a:latin typeface="宋体" pitchFamily="2" charset="-122"/>
                <a:ea typeface="宋体" pitchFamily="2" charset="-122"/>
              </a:rPr>
              <a:t>1945</a:t>
            </a:r>
            <a:r>
              <a:rPr lang="zh-CN" altLang="en-US" sz="1800" dirty="0" smtClean="0">
                <a:latin typeface="宋体" pitchFamily="2" charset="-122"/>
                <a:ea typeface="宋体" pitchFamily="2" charset="-122"/>
              </a:rPr>
              <a:t>年</a:t>
            </a:r>
            <a:r>
              <a:rPr lang="en-US" altLang="zh-CN" sz="1800" dirty="0" smtClean="0">
                <a:latin typeface="宋体" pitchFamily="2" charset="-122"/>
                <a:ea typeface="宋体" pitchFamily="2" charset="-122"/>
              </a:rPr>
              <a:t>12</a:t>
            </a:r>
            <a:r>
              <a:rPr lang="zh-CN" altLang="zh-CN" sz="1800" dirty="0" smtClean="0">
                <a:latin typeface="宋体" pitchFamily="2" charset="-122"/>
                <a:ea typeface="宋体" pitchFamily="2" charset="-122"/>
              </a:rPr>
              <a:t>月</a:t>
            </a:r>
            <a:r>
              <a:rPr lang="en-US" altLang="zh-CN" sz="1800" dirty="0" smtClean="0">
                <a:latin typeface="宋体" pitchFamily="2" charset="-122"/>
                <a:ea typeface="宋体" pitchFamily="2" charset="-122"/>
              </a:rPr>
              <a:t>19</a:t>
            </a:r>
            <a:r>
              <a:rPr lang="zh-CN" altLang="zh-CN" sz="1800" dirty="0" smtClean="0">
                <a:latin typeface="宋体" pitchFamily="2" charset="-122"/>
                <a:ea typeface="宋体" pitchFamily="2" charset="-122"/>
              </a:rPr>
              <a:t>日晚，新四军华中野战军司令员粟裕、政治委员谭震林发起“高邮战役”，命令</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纵、</a:t>
            </a:r>
            <a:r>
              <a:rPr lang="en-US" altLang="zh-CN" sz="1800" dirty="0" smtClean="0">
                <a:latin typeface="宋体" pitchFamily="2" charset="-122"/>
                <a:ea typeface="宋体" pitchFamily="2" charset="-122"/>
              </a:rPr>
              <a:t>8</a:t>
            </a:r>
            <a:r>
              <a:rPr lang="zh-CN" altLang="zh-CN" sz="1800" dirty="0" smtClean="0">
                <a:latin typeface="宋体" pitchFamily="2" charset="-122"/>
                <a:ea typeface="宋体" pitchFamily="2" charset="-122"/>
              </a:rPr>
              <a:t>纵，对高邮城内的日军发起猛攻。城内有日军独立混成第</a:t>
            </a:r>
            <a:r>
              <a:rPr lang="en-US" altLang="zh-CN" sz="1800" dirty="0" smtClean="0">
                <a:latin typeface="宋体" pitchFamily="2" charset="-122"/>
                <a:ea typeface="宋体" pitchFamily="2" charset="-122"/>
              </a:rPr>
              <a:t>90</a:t>
            </a:r>
            <a:r>
              <a:rPr lang="zh-CN" altLang="zh-CN" sz="1800" dirty="0" smtClean="0">
                <a:latin typeface="宋体" pitchFamily="2" charset="-122"/>
                <a:ea typeface="宋体" pitchFamily="2" charset="-122"/>
              </a:rPr>
              <a:t>旅</a:t>
            </a:r>
            <a:r>
              <a:rPr lang="en-US" altLang="zh-CN" sz="1800" dirty="0" smtClean="0">
                <a:latin typeface="宋体" pitchFamily="2" charset="-122"/>
                <a:ea typeface="宋体" pitchFamily="2" charset="-122"/>
              </a:rPr>
              <a:t>2</a:t>
            </a:r>
            <a:r>
              <a:rPr lang="zh-CN" altLang="zh-CN" sz="1800" dirty="0" smtClean="0">
                <a:latin typeface="宋体" pitchFamily="2" charset="-122"/>
                <a:ea typeface="宋体" pitchFamily="2" charset="-122"/>
              </a:rPr>
              <a:t>个营和伪军第</a:t>
            </a:r>
            <a:r>
              <a:rPr lang="en-US" altLang="zh-CN" sz="1800" dirty="0" smtClean="0">
                <a:latin typeface="宋体" pitchFamily="2" charset="-122"/>
                <a:ea typeface="宋体" pitchFamily="2" charset="-122"/>
              </a:rPr>
              <a:t>42</a:t>
            </a:r>
            <a:r>
              <a:rPr lang="zh-CN" altLang="zh-CN" sz="1800" dirty="0" smtClean="0">
                <a:latin typeface="宋体" pitchFamily="2" charset="-122"/>
                <a:ea typeface="宋体" pitchFamily="2" charset="-122"/>
              </a:rPr>
              <a:t>师</a:t>
            </a:r>
            <a:r>
              <a:rPr lang="en-US" altLang="zh-CN" sz="1800" dirty="0" smtClean="0">
                <a:latin typeface="宋体" pitchFamily="2" charset="-122"/>
                <a:ea typeface="宋体" pitchFamily="2" charset="-122"/>
              </a:rPr>
              <a:t>7</a:t>
            </a:r>
            <a:r>
              <a:rPr lang="zh-CN" altLang="zh-CN" sz="1800" dirty="0" smtClean="0">
                <a:latin typeface="宋体" pitchFamily="2" charset="-122"/>
                <a:ea typeface="宋体" pitchFamily="2" charset="-122"/>
              </a:rPr>
              <a:t>个团防守，日伪军自恃兵多城固，妄图与新四军对抗。</a:t>
            </a:r>
            <a:r>
              <a:rPr lang="zh-CN" altLang="zh-CN" sz="1800" b="1" dirty="0" smtClean="0">
                <a:latin typeface="宋体" pitchFamily="2" charset="-122"/>
                <a:ea typeface="宋体" pitchFamily="2" charset="-122"/>
              </a:rPr>
              <a:t>至</a:t>
            </a:r>
            <a:r>
              <a:rPr lang="en-US" altLang="zh-CN" sz="1800" b="1" dirty="0" smtClean="0">
                <a:latin typeface="宋体" pitchFamily="2" charset="-122"/>
                <a:ea typeface="宋体" pitchFamily="2" charset="-122"/>
              </a:rPr>
              <a:t>12</a:t>
            </a:r>
            <a:r>
              <a:rPr lang="zh-CN" altLang="zh-CN" sz="1800" b="1" dirty="0" smtClean="0">
                <a:latin typeface="宋体" pitchFamily="2" charset="-122"/>
                <a:ea typeface="宋体" pitchFamily="2" charset="-122"/>
              </a:rPr>
              <a:t>月</a:t>
            </a:r>
            <a:r>
              <a:rPr lang="en-US" altLang="zh-CN" sz="1800" b="1" dirty="0" smtClean="0">
                <a:latin typeface="宋体" pitchFamily="2" charset="-122"/>
                <a:ea typeface="宋体" pitchFamily="2" charset="-122"/>
              </a:rPr>
              <a:t>29</a:t>
            </a:r>
            <a:r>
              <a:rPr lang="zh-CN" altLang="zh-CN" sz="1800" b="1" dirty="0" smtClean="0">
                <a:latin typeface="宋体" pitchFamily="2" charset="-122"/>
                <a:ea typeface="宋体" pitchFamily="2" charset="-122"/>
              </a:rPr>
              <a:t>日，共歼灭日军</a:t>
            </a:r>
            <a:r>
              <a:rPr lang="en-US" altLang="zh-CN" sz="1800" b="1" dirty="0" smtClean="0">
                <a:latin typeface="宋体" pitchFamily="2" charset="-122"/>
                <a:ea typeface="宋体" pitchFamily="2" charset="-122"/>
              </a:rPr>
              <a:t>1200</a:t>
            </a:r>
            <a:r>
              <a:rPr lang="zh-CN" altLang="zh-CN" sz="1800" b="1" dirty="0" smtClean="0">
                <a:latin typeface="宋体" pitchFamily="2" charset="-122"/>
                <a:ea typeface="宋体" pitchFamily="2" charset="-122"/>
              </a:rPr>
              <a:t>余人（其中俘获大队长以下官兵</a:t>
            </a:r>
            <a:r>
              <a:rPr lang="en-US" altLang="zh-CN" sz="1800" b="1" dirty="0" smtClean="0">
                <a:latin typeface="宋体" pitchFamily="2" charset="-122"/>
                <a:ea typeface="宋体" pitchFamily="2" charset="-122"/>
              </a:rPr>
              <a:t>891</a:t>
            </a:r>
            <a:r>
              <a:rPr lang="zh-CN" altLang="zh-CN" sz="1800" b="1" dirty="0" smtClean="0">
                <a:latin typeface="宋体" pitchFamily="2" charset="-122"/>
                <a:ea typeface="宋体" pitchFamily="2" charset="-122"/>
              </a:rPr>
              <a:t>人）、歼灭伪军</a:t>
            </a:r>
            <a:r>
              <a:rPr lang="en-US" altLang="zh-CN" sz="1800" b="1" dirty="0" smtClean="0">
                <a:latin typeface="宋体" pitchFamily="2" charset="-122"/>
                <a:ea typeface="宋体" pitchFamily="2" charset="-122"/>
              </a:rPr>
              <a:t>8000</a:t>
            </a:r>
            <a:r>
              <a:rPr lang="zh-CN" altLang="zh-CN" sz="1800" b="1" dirty="0" smtClean="0">
                <a:latin typeface="宋体" pitchFamily="2" charset="-122"/>
                <a:ea typeface="宋体" pitchFamily="2" charset="-122"/>
              </a:rPr>
              <a:t>余人（其中俘获师长以下官兵</a:t>
            </a:r>
            <a:r>
              <a:rPr lang="en-US" altLang="zh-CN" sz="1800" b="1" dirty="0" smtClean="0">
                <a:latin typeface="宋体" pitchFamily="2" charset="-122"/>
                <a:ea typeface="宋体" pitchFamily="2" charset="-122"/>
              </a:rPr>
              <a:t>3493</a:t>
            </a:r>
            <a:r>
              <a:rPr lang="zh-CN" altLang="zh-CN" sz="1800" b="1" dirty="0" smtClean="0">
                <a:latin typeface="宋体" pitchFamily="2" charset="-122"/>
                <a:ea typeface="宋体" pitchFamily="2" charset="-122"/>
              </a:rPr>
              <a:t>人），缴获各种炮</a:t>
            </a:r>
            <a:r>
              <a:rPr lang="en-US" altLang="zh-CN" sz="1800" b="1" dirty="0" smtClean="0">
                <a:latin typeface="宋体" pitchFamily="2" charset="-122"/>
                <a:ea typeface="宋体" pitchFamily="2" charset="-122"/>
              </a:rPr>
              <a:t>80</a:t>
            </a:r>
            <a:r>
              <a:rPr lang="zh-CN" altLang="zh-CN" sz="1800" b="1" dirty="0" smtClean="0">
                <a:latin typeface="宋体" pitchFamily="2" charset="-122"/>
                <a:ea typeface="宋体" pitchFamily="2" charset="-122"/>
              </a:rPr>
              <a:t>余门、枪</a:t>
            </a:r>
            <a:r>
              <a:rPr lang="en-US" altLang="zh-CN" sz="1800" b="1" dirty="0" smtClean="0">
                <a:latin typeface="宋体" pitchFamily="2" charset="-122"/>
                <a:ea typeface="宋体" pitchFamily="2" charset="-122"/>
              </a:rPr>
              <a:t>6000</a:t>
            </a:r>
            <a:r>
              <a:rPr lang="zh-CN" altLang="zh-CN" sz="1800" b="1" dirty="0" smtClean="0">
                <a:latin typeface="宋体" pitchFamily="2" charset="-122"/>
                <a:ea typeface="宋体" pitchFamily="2" charset="-122"/>
              </a:rPr>
              <a:t>余支</a:t>
            </a:r>
            <a:r>
              <a:rPr lang="zh-CN" altLang="en-US" sz="1800" dirty="0" smtClean="0">
                <a:latin typeface="宋体" pitchFamily="2" charset="-122"/>
                <a:ea typeface="宋体" pitchFamily="2" charset="-122"/>
              </a:rPr>
              <a:t>，取得了</a:t>
            </a:r>
            <a:r>
              <a:rPr lang="zh-CN" altLang="zh-CN" sz="1800" dirty="0" smtClean="0">
                <a:latin typeface="宋体" pitchFamily="2" charset="-122"/>
                <a:ea typeface="宋体" pitchFamily="2" charset="-122"/>
              </a:rPr>
              <a:t>“高邮战役”</a:t>
            </a:r>
            <a:r>
              <a:rPr lang="zh-CN" altLang="en-US" sz="1800" dirty="0" smtClean="0">
                <a:latin typeface="宋体" pitchFamily="2" charset="-122"/>
                <a:ea typeface="宋体" pitchFamily="2" charset="-122"/>
              </a:rPr>
              <a:t>的胜利</a:t>
            </a:r>
            <a:r>
              <a:rPr lang="zh-CN" altLang="zh-CN" sz="1800" dirty="0" smtClean="0">
                <a:latin typeface="宋体" pitchFamily="2" charset="-122"/>
                <a:ea typeface="宋体" pitchFamily="2" charset="-122"/>
              </a:rPr>
              <a:t>。</a:t>
            </a:r>
            <a:r>
              <a:rPr lang="zh-CN" altLang="zh-CN" sz="1800" b="1" dirty="0" smtClean="0">
                <a:latin typeface="宋体" pitchFamily="2" charset="-122"/>
                <a:ea typeface="宋体" pitchFamily="2" charset="-122"/>
              </a:rPr>
              <a:t>高邮战役是中国军队和侵华日军在战场上最后一战。</a:t>
            </a:r>
            <a:endParaRPr lang="en-US" altLang="zh-CN" sz="1800" b="1" dirty="0" smtClean="0">
              <a:latin typeface="宋体" pitchFamily="2" charset="-122"/>
              <a:ea typeface="宋体" pitchFamily="2" charset="-122"/>
            </a:endParaRPr>
          </a:p>
          <a:p>
            <a:pPr marL="0" indent="0" algn="just">
              <a:buNone/>
            </a:pPr>
            <a:r>
              <a:rPr lang="en-US" altLang="zh-CN" sz="1800" dirty="0" smtClean="0">
                <a:latin typeface="宋体" pitchFamily="2" charset="-122"/>
                <a:ea typeface="宋体" pitchFamily="2" charset="-122"/>
              </a:rPr>
              <a:t>    </a:t>
            </a:r>
            <a:r>
              <a:rPr lang="zh-CN" altLang="en-US" sz="1800" dirty="0" smtClean="0">
                <a:latin typeface="宋体" pitchFamily="2" charset="-122"/>
                <a:ea typeface="宋体" pitchFamily="2" charset="-122"/>
              </a:rPr>
              <a:t>然而这并非日军在中国战场的最后身影，阎锡山与山西日军达成协议，将投降日军成建制以贴到维修队名义，予以收编。直到</a:t>
            </a:r>
            <a:r>
              <a:rPr lang="en-US" altLang="zh-CN" sz="1800" dirty="0" smtClean="0">
                <a:latin typeface="宋体" pitchFamily="2" charset="-122"/>
                <a:ea typeface="宋体" pitchFamily="2" charset="-122"/>
              </a:rPr>
              <a:t>1949</a:t>
            </a:r>
            <a:r>
              <a:rPr lang="zh-CN" altLang="en-US" sz="1800" dirty="0" smtClean="0">
                <a:latin typeface="宋体" pitchFamily="2" charset="-122"/>
                <a:ea typeface="宋体" pitchFamily="2" charset="-122"/>
              </a:rPr>
              <a:t>年太原解放，最后一支日军残留部队投降，部分日军好战分子留在中国以待反攻的幻想彻底破灭。至此，中国境内再无真正日军余寇。</a:t>
            </a:r>
            <a:endParaRPr lang="zh-CN" altLang="zh-CN" sz="18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pic>
        <p:nvPicPr>
          <p:cNvPr id="8" name="图片 7" descr="《终战诏书》.jpg"/>
          <p:cNvPicPr>
            <a:picLocks noChangeAspect="1"/>
          </p:cNvPicPr>
          <p:nvPr/>
        </p:nvPicPr>
        <p:blipFill>
          <a:blip r:embed="rId4" cstate="print"/>
          <a:stretch>
            <a:fillRect/>
          </a:stretch>
        </p:blipFill>
        <p:spPr>
          <a:xfrm>
            <a:off x="23095" y="1484784"/>
            <a:ext cx="9120905" cy="49089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buNone/>
            </a:pPr>
            <a:r>
              <a:rPr lang="zh-CN" altLang="en-US" sz="1700" dirty="0" smtClean="0">
                <a:latin typeface="宋体" pitchFamily="2" charset="-122"/>
                <a:ea typeface="宋体" pitchFamily="2" charset="-122"/>
              </a:rPr>
              <a:t>    中国的抗日战争胜利结束，久经战乱的中国人民渴望和平民主，重建家园。中国共产党全面分析了抗日战争胜利后的国内外形势，</a:t>
            </a:r>
            <a:r>
              <a:rPr lang="en-US" altLang="zh-CN" sz="1700" dirty="0" smtClean="0">
                <a:latin typeface="宋体" pitchFamily="2" charset="-122"/>
                <a:ea typeface="宋体" pitchFamily="2" charset="-122"/>
              </a:rPr>
              <a:t>1945</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8</a:t>
            </a:r>
            <a:r>
              <a:rPr lang="zh-CN" altLang="en-US" sz="1700" dirty="0" smtClean="0">
                <a:latin typeface="宋体" pitchFamily="2" charset="-122"/>
                <a:ea typeface="宋体" pitchFamily="2" charset="-122"/>
              </a:rPr>
              <a:t>月</a:t>
            </a:r>
            <a:r>
              <a:rPr lang="en-US" altLang="zh-CN" sz="1700" dirty="0" smtClean="0">
                <a:latin typeface="宋体" pitchFamily="2" charset="-122"/>
                <a:ea typeface="宋体" pitchFamily="2" charset="-122"/>
              </a:rPr>
              <a:t>25</a:t>
            </a:r>
            <a:r>
              <a:rPr lang="zh-CN" altLang="en-US" sz="1700" dirty="0" smtClean="0">
                <a:latin typeface="宋体" pitchFamily="2" charset="-122"/>
                <a:ea typeface="宋体" pitchFamily="2" charset="-122"/>
              </a:rPr>
              <a:t>日中共中央发表</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对目前时局宣言</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，指明抗日战争胜利后，“</a:t>
            </a:r>
            <a:r>
              <a:rPr lang="zh-CN" altLang="en-US" sz="1700" b="1" dirty="0" smtClean="0">
                <a:latin typeface="宋体" pitchFamily="2" charset="-122"/>
                <a:ea typeface="宋体" pitchFamily="2" charset="-122"/>
              </a:rPr>
              <a:t>我全民族面前的重大任务是：巩固国内团结，保证国内和平，实现民主，改善民生，以便在和平民主团结的基础上，实现全国的统一，建设独立自由与富强的新中国</a:t>
            </a:r>
            <a:r>
              <a:rPr lang="zh-CN" altLang="en-US"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buNone/>
            </a:pPr>
            <a:r>
              <a:rPr lang="en-US" altLang="zh-CN" sz="1700" dirty="0" smtClean="0">
                <a:latin typeface="宋体" pitchFamily="2" charset="-122"/>
                <a:ea typeface="宋体" pitchFamily="2" charset="-122"/>
              </a:rPr>
              <a:t>    1945</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8</a:t>
            </a:r>
            <a:r>
              <a:rPr lang="zh-CN" altLang="zh-CN" sz="1700" dirty="0" smtClean="0">
                <a:latin typeface="宋体" pitchFamily="2" charset="-122"/>
                <a:ea typeface="宋体" pitchFamily="2" charset="-122"/>
              </a:rPr>
              <a:t>月</a:t>
            </a:r>
            <a:r>
              <a:rPr lang="en-US" altLang="zh-CN" sz="1700" dirty="0" smtClean="0">
                <a:latin typeface="宋体" pitchFamily="2" charset="-122"/>
                <a:ea typeface="宋体" pitchFamily="2" charset="-122"/>
              </a:rPr>
              <a:t>29</a:t>
            </a:r>
            <a:r>
              <a:rPr lang="zh-CN" altLang="zh-CN" sz="1700" dirty="0" smtClean="0">
                <a:latin typeface="宋体" pitchFamily="2" charset="-122"/>
                <a:ea typeface="宋体" pitchFamily="2" charset="-122"/>
              </a:rPr>
              <a:t>日～</a:t>
            </a:r>
            <a:r>
              <a:rPr lang="en-US" altLang="zh-CN" sz="1700" dirty="0" smtClean="0">
                <a:latin typeface="宋体" pitchFamily="2" charset="-122"/>
                <a:ea typeface="宋体" pitchFamily="2" charset="-122"/>
              </a:rPr>
              <a:t>10</a:t>
            </a:r>
            <a:r>
              <a:rPr lang="zh-CN" altLang="zh-CN" sz="1700" dirty="0" smtClean="0">
                <a:latin typeface="宋体" pitchFamily="2" charset="-122"/>
                <a:ea typeface="宋体" pitchFamily="2" charset="-122"/>
              </a:rPr>
              <a:t>月</a:t>
            </a:r>
            <a:r>
              <a:rPr lang="en-US" altLang="zh-CN" sz="1700" dirty="0" smtClean="0">
                <a:latin typeface="宋体" pitchFamily="2" charset="-122"/>
                <a:ea typeface="宋体" pitchFamily="2" charset="-122"/>
              </a:rPr>
              <a:t>10</a:t>
            </a:r>
            <a:r>
              <a:rPr lang="zh-CN" altLang="zh-CN" sz="1700" dirty="0" smtClean="0">
                <a:latin typeface="宋体" pitchFamily="2" charset="-122"/>
                <a:ea typeface="宋体" pitchFamily="2" charset="-122"/>
              </a:rPr>
              <a:t>日国共和平谈判在重庆举行，双方签署了《政府与中共代表会谈纪要》（即《双十协定》）；</a:t>
            </a:r>
            <a:r>
              <a:rPr lang="en-US" altLang="zh-CN" sz="1700" dirty="0" smtClean="0">
                <a:latin typeface="宋体" pitchFamily="2" charset="-122"/>
                <a:ea typeface="宋体" pitchFamily="2" charset="-122"/>
              </a:rPr>
              <a:t>1946</a:t>
            </a:r>
            <a:r>
              <a:rPr lang="zh-CN" altLang="zh-CN" sz="1700" dirty="0" smtClean="0">
                <a:latin typeface="宋体" pitchFamily="2" charset="-122"/>
                <a:ea typeface="宋体" pitchFamily="2" charset="-122"/>
              </a:rPr>
              <a:t>年</a:t>
            </a:r>
            <a:r>
              <a:rPr lang="en-US" altLang="zh-CN" sz="1700" dirty="0" smtClean="0">
                <a:latin typeface="宋体" pitchFamily="2" charset="-122"/>
                <a:ea typeface="宋体" pitchFamily="2" charset="-122"/>
              </a:rPr>
              <a:t>1</a:t>
            </a:r>
            <a:r>
              <a:rPr lang="zh-CN" altLang="zh-CN" sz="1700" dirty="0" smtClean="0">
                <a:latin typeface="宋体" pitchFamily="2" charset="-122"/>
                <a:ea typeface="宋体" pitchFamily="2" charset="-122"/>
              </a:rPr>
              <a:t>月</a:t>
            </a:r>
            <a:r>
              <a:rPr lang="en-US" altLang="zh-CN" sz="1700" dirty="0" smtClean="0">
                <a:latin typeface="宋体" pitchFamily="2" charset="-122"/>
                <a:ea typeface="宋体" pitchFamily="2" charset="-122"/>
              </a:rPr>
              <a:t>10</a:t>
            </a:r>
            <a:r>
              <a:rPr lang="zh-CN" altLang="zh-CN" sz="1700" dirty="0" smtClean="0">
                <a:latin typeface="宋体" pitchFamily="2" charset="-122"/>
                <a:ea typeface="宋体" pitchFamily="2" charset="-122"/>
              </a:rPr>
              <a:t>日，国共双方又签署并公布了《停止国内军事冲突的协议》，并据此分别发布了停战令。</a:t>
            </a:r>
            <a:r>
              <a:rPr lang="en-US" altLang="zh-CN" sz="1700" dirty="0" smtClean="0">
                <a:latin typeface="宋体" pitchFamily="2" charset="-122"/>
                <a:ea typeface="宋体" pitchFamily="2" charset="-122"/>
              </a:rPr>
              <a:t>1946</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6</a:t>
            </a:r>
            <a:r>
              <a:rPr lang="zh-CN" altLang="en-US" sz="1700" dirty="0" smtClean="0">
                <a:latin typeface="宋体" pitchFamily="2" charset="-122"/>
                <a:ea typeface="宋体" pitchFamily="2" charset="-122"/>
              </a:rPr>
              <a:t>月</a:t>
            </a:r>
            <a:r>
              <a:rPr lang="en-US" altLang="zh-CN" sz="1700" dirty="0" smtClean="0">
                <a:latin typeface="宋体" pitchFamily="2" charset="-122"/>
                <a:ea typeface="宋体" pitchFamily="2" charset="-122"/>
              </a:rPr>
              <a:t>26</a:t>
            </a:r>
            <a:r>
              <a:rPr lang="zh-CN" altLang="en-US" sz="1700" dirty="0" smtClean="0">
                <a:latin typeface="宋体" pitchFamily="2" charset="-122"/>
                <a:ea typeface="宋体" pitchFamily="2" charset="-122"/>
              </a:rPr>
              <a:t>日，做好战争准备的国民党统治集团，公然撕毁停战协定，调集重兵，向中原解放区发动大规模进攻，接着又将战火扩大到其他解放区，发动了全面内战。中国共产党领导解放区部队（此后陆续改称人民解放军）奋起自卫，解放战争全面展开。</a:t>
            </a:r>
            <a:endParaRPr lang="en-US" altLang="zh-CN" sz="1700" dirty="0" smtClean="0">
              <a:latin typeface="宋体" pitchFamily="2" charset="-122"/>
              <a:ea typeface="宋体" pitchFamily="2" charset="-122"/>
            </a:endParaRPr>
          </a:p>
          <a:p>
            <a:pPr marL="0" indent="0" algn="just">
              <a:buNone/>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至</a:t>
            </a:r>
            <a:r>
              <a:rPr lang="en-US" altLang="zh-CN" sz="1700" dirty="0" smtClean="0">
                <a:latin typeface="宋体" pitchFamily="2" charset="-122"/>
                <a:ea typeface="宋体" pitchFamily="2" charset="-122"/>
              </a:rPr>
              <a:t>1949</a:t>
            </a:r>
            <a:r>
              <a:rPr lang="zh-CN" altLang="zh-CN" sz="1700" dirty="0" smtClean="0">
                <a:latin typeface="宋体" pitchFamily="2" charset="-122"/>
                <a:ea typeface="宋体" pitchFamily="2" charset="-122"/>
              </a:rPr>
              <a:t>年</a:t>
            </a:r>
            <a:r>
              <a:rPr lang="en-US" altLang="zh-CN" sz="1700" dirty="0" smtClean="0">
                <a:latin typeface="宋体" pitchFamily="2" charset="-122"/>
                <a:ea typeface="宋体" pitchFamily="2" charset="-122"/>
              </a:rPr>
              <a:t>10</a:t>
            </a:r>
            <a:r>
              <a:rPr lang="zh-CN" altLang="zh-CN" sz="1700" dirty="0" smtClean="0">
                <a:latin typeface="宋体" pitchFamily="2" charset="-122"/>
                <a:ea typeface="宋体" pitchFamily="2" charset="-122"/>
              </a:rPr>
              <a:t>月</a:t>
            </a:r>
            <a:r>
              <a:rPr lang="en-US" altLang="zh-CN" sz="1700" dirty="0" smtClean="0">
                <a:latin typeface="宋体" pitchFamily="2" charset="-122"/>
                <a:ea typeface="宋体" pitchFamily="2" charset="-122"/>
              </a:rPr>
              <a:t>1</a:t>
            </a:r>
            <a:r>
              <a:rPr lang="zh-CN" altLang="zh-CN" sz="1700" dirty="0" smtClean="0">
                <a:latin typeface="宋体" pitchFamily="2" charset="-122"/>
                <a:ea typeface="宋体" pitchFamily="2" charset="-122"/>
              </a:rPr>
              <a:t>日中华人民共和国成立。中国人民解放军在中国共产党的领导和全国人民的支援下，经过艰苦奋战，共歼灭国民党军</a:t>
            </a:r>
            <a:r>
              <a:rPr lang="en-US" altLang="zh-CN" sz="1700" dirty="0" smtClean="0">
                <a:latin typeface="宋体" pitchFamily="2" charset="-122"/>
                <a:ea typeface="宋体" pitchFamily="2" charset="-122"/>
              </a:rPr>
              <a:t>807</a:t>
            </a:r>
            <a:r>
              <a:rPr lang="zh-CN" altLang="zh-CN" sz="1700" dirty="0" smtClean="0">
                <a:latin typeface="宋体" pitchFamily="2" charset="-122"/>
                <a:ea typeface="宋体" pitchFamily="2" charset="-122"/>
              </a:rPr>
              <a:t>万余人，其中俘虏</a:t>
            </a:r>
            <a:r>
              <a:rPr lang="en-US" altLang="zh-CN" sz="1700" dirty="0" smtClean="0">
                <a:latin typeface="宋体" pitchFamily="2" charset="-122"/>
                <a:ea typeface="宋体" pitchFamily="2" charset="-122"/>
              </a:rPr>
              <a:t>458</a:t>
            </a:r>
            <a:r>
              <a:rPr lang="zh-CN" altLang="zh-CN" sz="1700" dirty="0" smtClean="0">
                <a:latin typeface="宋体" pitchFamily="2" charset="-122"/>
                <a:ea typeface="宋体" pitchFamily="2" charset="-122"/>
              </a:rPr>
              <a:t>万人，毙伤</a:t>
            </a:r>
            <a:r>
              <a:rPr lang="en-US" altLang="zh-CN" sz="1700" dirty="0" smtClean="0">
                <a:latin typeface="宋体" pitchFamily="2" charset="-122"/>
                <a:ea typeface="宋体" pitchFamily="2" charset="-122"/>
              </a:rPr>
              <a:t>171</a:t>
            </a:r>
            <a:r>
              <a:rPr lang="zh-CN" altLang="zh-CN" sz="1700" dirty="0" smtClean="0">
                <a:latin typeface="宋体" pitchFamily="2" charset="-122"/>
                <a:ea typeface="宋体" pitchFamily="2" charset="-122"/>
              </a:rPr>
              <a:t>万余人，争取投诚</a:t>
            </a:r>
            <a:r>
              <a:rPr lang="en-US" altLang="zh-CN" sz="1700" dirty="0" smtClean="0">
                <a:latin typeface="宋体" pitchFamily="2" charset="-122"/>
                <a:ea typeface="宋体" pitchFamily="2" charset="-122"/>
              </a:rPr>
              <a:t>63</a:t>
            </a:r>
            <a:r>
              <a:rPr lang="zh-CN" altLang="zh-CN" sz="1700" dirty="0" smtClean="0">
                <a:latin typeface="宋体" pitchFamily="2" charset="-122"/>
                <a:ea typeface="宋体" pitchFamily="2" charset="-122"/>
              </a:rPr>
              <a:t>万余人，争取起义和接受改编</a:t>
            </a:r>
            <a:r>
              <a:rPr lang="en-US" altLang="zh-CN" sz="1700" dirty="0" smtClean="0">
                <a:latin typeface="宋体" pitchFamily="2" charset="-122"/>
                <a:ea typeface="宋体" pitchFamily="2" charset="-122"/>
              </a:rPr>
              <a:t>114</a:t>
            </a:r>
            <a:r>
              <a:rPr lang="zh-CN" altLang="zh-CN" sz="1700" dirty="0" smtClean="0">
                <a:latin typeface="宋体" pitchFamily="2" charset="-122"/>
                <a:ea typeface="宋体" pitchFamily="2" charset="-122"/>
              </a:rPr>
              <a:t>万余人；俘虏、击毙和投诚、起义的旅级和少将以上高级军官</a:t>
            </a:r>
            <a:r>
              <a:rPr lang="en-US" altLang="zh-CN" sz="1700" dirty="0" smtClean="0">
                <a:latin typeface="宋体" pitchFamily="2" charset="-122"/>
                <a:ea typeface="宋体" pitchFamily="2" charset="-122"/>
              </a:rPr>
              <a:t>1686</a:t>
            </a:r>
            <a:r>
              <a:rPr lang="zh-CN" altLang="zh-CN" sz="1700" dirty="0" smtClean="0">
                <a:latin typeface="宋体" pitchFamily="2" charset="-122"/>
                <a:ea typeface="宋体" pitchFamily="2" charset="-122"/>
              </a:rPr>
              <a:t>名；人民解放军从战争初期的</a:t>
            </a:r>
            <a:r>
              <a:rPr lang="en-US" altLang="zh-CN" sz="1700" dirty="0" smtClean="0">
                <a:latin typeface="宋体" pitchFamily="2" charset="-122"/>
                <a:ea typeface="宋体" pitchFamily="2" charset="-122"/>
              </a:rPr>
              <a:t>120</a:t>
            </a:r>
            <a:r>
              <a:rPr lang="zh-CN" altLang="zh-CN" sz="1700" dirty="0" smtClean="0">
                <a:latin typeface="宋体" pitchFamily="2" charset="-122"/>
                <a:ea typeface="宋体" pitchFamily="2" charset="-122"/>
              </a:rPr>
              <a:t>余万人发展到</a:t>
            </a:r>
            <a:r>
              <a:rPr lang="en-US" altLang="zh-CN" sz="1700" dirty="0" smtClean="0">
                <a:latin typeface="宋体" pitchFamily="2" charset="-122"/>
                <a:ea typeface="宋体" pitchFamily="2" charset="-122"/>
              </a:rPr>
              <a:t>530</a:t>
            </a:r>
            <a:r>
              <a:rPr lang="zh-CN" altLang="zh-CN" sz="1700" dirty="0" smtClean="0">
                <a:latin typeface="宋体" pitchFamily="2" charset="-122"/>
                <a:ea typeface="宋体" pitchFamily="2" charset="-122"/>
              </a:rPr>
              <a:t>万人。在战争中，人民解放军指战员负伤</a:t>
            </a:r>
            <a:r>
              <a:rPr lang="en-US" altLang="zh-CN" sz="1700" dirty="0" smtClean="0">
                <a:latin typeface="宋体" pitchFamily="2" charset="-122"/>
                <a:ea typeface="宋体" pitchFamily="2" charset="-122"/>
              </a:rPr>
              <a:t>104</a:t>
            </a:r>
            <a:r>
              <a:rPr lang="zh-CN" altLang="zh-CN" sz="1700" dirty="0" smtClean="0">
                <a:latin typeface="宋体" pitchFamily="2" charset="-122"/>
                <a:ea typeface="宋体" pitchFamily="2" charset="-122"/>
              </a:rPr>
              <a:t>万人，牺牲</a:t>
            </a:r>
            <a:r>
              <a:rPr lang="en-US" altLang="zh-CN" sz="1700" dirty="0" smtClean="0">
                <a:latin typeface="宋体" pitchFamily="2" charset="-122"/>
                <a:ea typeface="宋体" pitchFamily="2" charset="-122"/>
              </a:rPr>
              <a:t>26</a:t>
            </a:r>
            <a:r>
              <a:rPr lang="zh-CN" altLang="zh-CN" sz="1700" dirty="0" smtClean="0">
                <a:latin typeface="宋体" pitchFamily="2" charset="-122"/>
                <a:ea typeface="宋体" pitchFamily="2" charset="-122"/>
              </a:rPr>
              <a:t>万人，失踪和被俘</a:t>
            </a:r>
            <a:r>
              <a:rPr lang="en-US" altLang="zh-CN" sz="1700" dirty="0" smtClean="0">
                <a:latin typeface="宋体" pitchFamily="2" charset="-122"/>
                <a:ea typeface="宋体" pitchFamily="2" charset="-122"/>
              </a:rPr>
              <a:t>19</a:t>
            </a:r>
            <a:r>
              <a:rPr lang="zh-CN" altLang="zh-CN" sz="1700" dirty="0" smtClean="0">
                <a:latin typeface="宋体" pitchFamily="2" charset="-122"/>
                <a:ea typeface="宋体" pitchFamily="2" charset="-122"/>
              </a:rPr>
              <a:t>万人。</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、中国共产党为什么能建立新中国</a:t>
            </a:r>
            <a:endParaRPr lang="zh-CN" altLang="en-US" sz="2800" dirty="0">
              <a:latin typeface="华文琥珀" pitchFamily="2" charset="-122"/>
              <a:ea typeface="华文琥珀" pitchFamily="2" charset="-122"/>
            </a:endParaRPr>
          </a:p>
        </p:txBody>
      </p:sp>
      <p:pic>
        <p:nvPicPr>
          <p:cNvPr id="8" name="图片 7" descr="78b96ad2759f4f02a4cc9ee5285a8343.jpeg"/>
          <p:cNvPicPr>
            <a:picLocks noChangeAspect="1"/>
          </p:cNvPicPr>
          <p:nvPr/>
        </p:nvPicPr>
        <p:blipFill>
          <a:blip r:embed="rId4" cstate="print"/>
          <a:stretch>
            <a:fillRect/>
          </a:stretch>
        </p:blipFill>
        <p:spPr>
          <a:xfrm>
            <a:off x="0" y="1340768"/>
            <a:ext cx="9144000" cy="52303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defRPr/>
            </a:pPr>
            <a:r>
              <a:rPr lang="zh-CN" altLang="en-US" sz="1700" b="1" dirty="0" smtClean="0">
                <a:latin typeface="宋体" pitchFamily="2" charset="-122"/>
                <a:ea typeface="宋体" pitchFamily="2" charset="-122"/>
              </a:rPr>
              <a:t>    </a:t>
            </a:r>
            <a:r>
              <a:rPr lang="en-US" altLang="zh-CN" sz="1700" b="1" dirty="0" smtClean="0">
                <a:latin typeface="宋体" pitchFamily="2" charset="-122"/>
                <a:ea typeface="宋体" pitchFamily="2" charset="-122"/>
              </a:rPr>
              <a:t>1</a:t>
            </a:r>
            <a:r>
              <a:rPr lang="zh-CN" altLang="en-US" sz="1700" b="1" dirty="0" smtClean="0">
                <a:latin typeface="宋体" pitchFamily="2" charset="-122"/>
                <a:ea typeface="宋体" pitchFamily="2" charset="-122"/>
              </a:rPr>
              <a:t>）建立了各级人民民主政权</a:t>
            </a:r>
            <a:r>
              <a:rPr lang="zh-CN" altLang="en-US" sz="1700" dirty="0" smtClean="0">
                <a:latin typeface="宋体" pitchFamily="2" charset="-122"/>
                <a:ea typeface="宋体" pitchFamily="2" charset="-122"/>
              </a:rPr>
              <a:t>：建立军官会（主要是确保社会稳定）</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协商产生临时政府（与各党派、各界人士协商，产生临时政府）</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选举产生正式政权（条件成熟后，召开各界代表大会，选举产生各级政府，党外人士占较大比例）</a:t>
            </a:r>
            <a:endParaRPr lang="en-US" altLang="zh-CN" sz="1700" dirty="0" smtClean="0">
              <a:latin typeface="宋体" pitchFamily="2" charset="-122"/>
              <a:ea typeface="宋体" pitchFamily="2" charset="-122"/>
            </a:endParaRPr>
          </a:p>
          <a:p>
            <a:pPr marL="0" indent="0" algn="just">
              <a:spcBef>
                <a:spcPts val="0"/>
              </a:spcBef>
              <a:buNone/>
              <a:defRPr/>
            </a:pPr>
            <a:r>
              <a:rPr lang="zh-CN" altLang="en-US" sz="1700" dirty="0" smtClean="0">
                <a:latin typeface="宋体" pitchFamily="2" charset="-122"/>
                <a:ea typeface="宋体" pitchFamily="2" charset="-122"/>
              </a:rPr>
              <a:t>    </a:t>
            </a:r>
            <a:r>
              <a:rPr lang="en-US" altLang="zh-CN" sz="1700" b="1" dirty="0" smtClean="0">
                <a:latin typeface="宋体" pitchFamily="2" charset="-122"/>
                <a:ea typeface="宋体" pitchFamily="2" charset="-122"/>
              </a:rPr>
              <a:t>2</a:t>
            </a:r>
            <a:r>
              <a:rPr lang="zh-CN" altLang="en-US" sz="1700" b="1" dirty="0" smtClean="0">
                <a:latin typeface="宋体" pitchFamily="2" charset="-122"/>
                <a:ea typeface="宋体" pitchFamily="2" charset="-122"/>
              </a:rPr>
              <a:t>）恢复了被多年战乱破坏的国民经济</a:t>
            </a:r>
            <a:r>
              <a:rPr lang="zh-CN" altLang="en-US" sz="1700" dirty="0" smtClean="0">
                <a:latin typeface="宋体" pitchFamily="2" charset="-122"/>
                <a:ea typeface="宋体" pitchFamily="2" charset="-122"/>
              </a:rPr>
              <a:t>：银元之战</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米棉之战</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土地改革（给农民分了土地）</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调动资本家积极性（帮助资本家恢复和发展生产）</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没收官僚资本（让工人成为主人翁）</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解决了通货膨胀</a:t>
            </a:r>
            <a:endParaRPr lang="en-US" altLang="zh-CN" sz="1700" dirty="0" smtClean="0">
              <a:latin typeface="宋体" pitchFamily="2" charset="-122"/>
              <a:ea typeface="宋体" pitchFamily="2" charset="-122"/>
            </a:endParaRPr>
          </a:p>
          <a:p>
            <a:pPr marL="0" indent="0" algn="just">
              <a:spcBef>
                <a:spcPts val="0"/>
              </a:spcBef>
              <a:buNone/>
              <a:defRPr/>
            </a:pPr>
            <a:r>
              <a:rPr lang="zh-CN" altLang="en-US" sz="1700" b="1" dirty="0" smtClean="0">
                <a:latin typeface="宋体" pitchFamily="2" charset="-122"/>
                <a:ea typeface="宋体" pitchFamily="2" charset="-122"/>
              </a:rPr>
              <a:t>    </a:t>
            </a:r>
            <a:r>
              <a:rPr lang="en-US" altLang="zh-CN" sz="1700" b="1" dirty="0" smtClean="0">
                <a:latin typeface="宋体" pitchFamily="2" charset="-122"/>
                <a:ea typeface="宋体" pitchFamily="2" charset="-122"/>
              </a:rPr>
              <a:t>3</a:t>
            </a:r>
            <a:r>
              <a:rPr lang="zh-CN" altLang="en-US" sz="1700" b="1" dirty="0" smtClean="0">
                <a:latin typeface="宋体" pitchFamily="2" charset="-122"/>
                <a:ea typeface="宋体" pitchFamily="2" charset="-122"/>
              </a:rPr>
              <a:t>）荡涤了帝国主义的污泥浊水</a:t>
            </a:r>
            <a:r>
              <a:rPr lang="zh-CN" altLang="en-US" sz="1700" dirty="0" smtClean="0">
                <a:latin typeface="宋体" pitchFamily="2" charset="-122"/>
                <a:ea typeface="宋体" pitchFamily="2" charset="-122"/>
              </a:rPr>
              <a:t>：国际：打扫干净屋子再请客（旧中国签订的不平等条约一概不予承认）</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签订</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中苏友好同盟互助条约</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（废除国民党与苏联签订的条约）</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国内：铲除黑恶势力，清除封建污垢，颁布婚姻法，禁烟毒。</a:t>
            </a:r>
            <a:endParaRPr lang="en-US" altLang="zh-CN" sz="1700" dirty="0" smtClean="0">
              <a:latin typeface="宋体" pitchFamily="2" charset="-122"/>
              <a:ea typeface="宋体" pitchFamily="2" charset="-122"/>
            </a:endParaRPr>
          </a:p>
          <a:p>
            <a:pPr marL="0" indent="0" algn="just">
              <a:spcBef>
                <a:spcPts val="0"/>
              </a:spcBef>
              <a:buNone/>
              <a:defRPr/>
            </a:pPr>
            <a:r>
              <a:rPr lang="en-US" altLang="zh-CN" sz="1700" b="1" dirty="0" smtClean="0">
                <a:latin typeface="宋体" pitchFamily="2" charset="-122"/>
                <a:ea typeface="宋体" pitchFamily="2" charset="-122"/>
              </a:rPr>
              <a:t>    4</a:t>
            </a:r>
            <a:r>
              <a:rPr lang="zh-CN" altLang="en-US" sz="1700" b="1" dirty="0" smtClean="0">
                <a:latin typeface="宋体" pitchFamily="2" charset="-122"/>
                <a:ea typeface="宋体" pitchFamily="2" charset="-122"/>
              </a:rPr>
              <a:t>）肃清残敌</a:t>
            </a:r>
            <a:r>
              <a:rPr lang="zh-CN" altLang="en-US" sz="1700" dirty="0" smtClean="0">
                <a:latin typeface="宋体" pitchFamily="2" charset="-122"/>
                <a:ea typeface="宋体" pitchFamily="2" charset="-122"/>
              </a:rPr>
              <a:t>：</a:t>
            </a:r>
            <a:r>
              <a:rPr lang="en-US" altLang="zh-CN" sz="1700" dirty="0" smtClean="0">
                <a:latin typeface="宋体" pitchFamily="2" charset="-122"/>
                <a:ea typeface="宋体" pitchFamily="2" charset="-122"/>
              </a:rPr>
              <a:t>1949</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10</a:t>
            </a:r>
            <a:r>
              <a:rPr lang="zh-CN" altLang="en-US" sz="1700" dirty="0" smtClean="0">
                <a:latin typeface="宋体" pitchFamily="2" charset="-122"/>
                <a:ea typeface="宋体" pitchFamily="2" charset="-122"/>
              </a:rPr>
              <a:t>月解放战争并未结束，除台湾、舟山、马祖、金门、海南尚待解放外，在大陆上，两广和西南的云、贵、川以及新疆、西藏都还在国民党的统治下，战争还在继续。已解放地区，还有国民党残余军队和特务土匪的威胁与破坏。</a:t>
            </a:r>
            <a:endParaRPr lang="en-US" altLang="zh-CN" sz="1700" dirty="0" smtClean="0">
              <a:latin typeface="宋体" pitchFamily="2" charset="-122"/>
              <a:ea typeface="宋体" pitchFamily="2" charset="-122"/>
            </a:endParaRPr>
          </a:p>
          <a:p>
            <a:pPr marL="0" indent="0" algn="just">
              <a:spcBef>
                <a:spcPts val="0"/>
              </a:spcBef>
              <a:buNone/>
              <a:defRPr/>
            </a:pPr>
            <a:r>
              <a:rPr lang="en-US" altLang="zh-CN" sz="1700" dirty="0" smtClean="0">
                <a:latin typeface="宋体" pitchFamily="2" charset="-122"/>
                <a:ea typeface="宋体" pitchFamily="2" charset="-122"/>
              </a:rPr>
              <a:t>    </a:t>
            </a:r>
            <a:r>
              <a:rPr lang="en-US" altLang="zh-CN" sz="1700" b="1" dirty="0" smtClean="0">
                <a:latin typeface="宋体" pitchFamily="2" charset="-122"/>
                <a:ea typeface="宋体" pitchFamily="2" charset="-122"/>
              </a:rPr>
              <a:t>5</a:t>
            </a:r>
            <a:r>
              <a:rPr lang="zh-CN" altLang="en-US" sz="1700" b="1" dirty="0" smtClean="0">
                <a:latin typeface="宋体" pitchFamily="2" charset="-122"/>
                <a:ea typeface="宋体" pitchFamily="2" charset="-122"/>
              </a:rPr>
              <a:t>）打赢了抗美援朝战争</a:t>
            </a:r>
            <a:r>
              <a:rPr lang="zh-CN" altLang="en-US" sz="1700" dirty="0" smtClean="0">
                <a:latin typeface="宋体" pitchFamily="2" charset="-122"/>
                <a:ea typeface="宋体" pitchFamily="2" charset="-122"/>
              </a:rPr>
              <a:t>：志愿军以作战减员</a:t>
            </a:r>
            <a:r>
              <a:rPr lang="en-US" altLang="zh-CN" sz="1700" dirty="0" smtClean="0">
                <a:latin typeface="宋体" pitchFamily="2" charset="-122"/>
                <a:ea typeface="宋体" pitchFamily="2" charset="-122"/>
              </a:rPr>
              <a:t>36.6</a:t>
            </a:r>
            <a:r>
              <a:rPr lang="zh-CN" altLang="en-US" sz="1700" dirty="0" smtClean="0">
                <a:latin typeface="宋体" pitchFamily="2" charset="-122"/>
                <a:ea typeface="宋体" pitchFamily="2" charset="-122"/>
              </a:rPr>
              <a:t>万余人的代价，毙伤俘“联合国军”</a:t>
            </a:r>
            <a:r>
              <a:rPr lang="en-US" altLang="zh-CN" sz="1700" dirty="0" smtClean="0">
                <a:latin typeface="宋体" pitchFamily="2" charset="-122"/>
                <a:ea typeface="宋体" pitchFamily="2" charset="-122"/>
              </a:rPr>
              <a:t>71</a:t>
            </a:r>
            <a:r>
              <a:rPr lang="zh-CN" altLang="en-US" sz="1700" dirty="0" smtClean="0">
                <a:latin typeface="宋体" pitchFamily="2" charset="-122"/>
                <a:ea typeface="宋体" pitchFamily="2" charset="-122"/>
              </a:rPr>
              <a:t>万余人，将“联合国军”“打回到三八线，守住了三八线”，拔去了插在中国头上的一把刀。正如彭德怀在抗美援朝工作报告中说的：“</a:t>
            </a:r>
            <a:r>
              <a:rPr lang="zh-CN" altLang="en-US" sz="1700" b="1" dirty="0" smtClean="0">
                <a:solidFill>
                  <a:srgbClr val="FF0000"/>
                </a:solidFill>
                <a:latin typeface="宋体" pitchFamily="2" charset="-122"/>
                <a:ea typeface="宋体" pitchFamily="2" charset="-122"/>
              </a:rPr>
              <a:t>它雄辩地证明，西方侵略者几百年来只要在东方一个海岸架起几尊大炮就可霸占一个国家的时代是一去不复返了</a:t>
            </a:r>
            <a:r>
              <a:rPr lang="zh-CN" altLang="en-US"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、中国共产党为什么能收拾好国民党留下得我烂摊子</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defRPr/>
            </a:pPr>
            <a:r>
              <a:rPr lang="en-US" altLang="zh-CN" sz="1600" b="1" dirty="0" smtClean="0">
                <a:latin typeface="宋体" pitchFamily="2" charset="-122"/>
                <a:ea typeface="宋体" pitchFamily="2" charset="-122"/>
              </a:rPr>
              <a:t>    1</a:t>
            </a:r>
            <a:r>
              <a:rPr lang="zh-CN" altLang="en-US" sz="1600" b="1" dirty="0" smtClean="0">
                <a:latin typeface="宋体" pitchFamily="2" charset="-122"/>
                <a:ea typeface="宋体" pitchFamily="2" charset="-122"/>
              </a:rPr>
              <a:t>）中国共产党犯错误最初的动机和愿望是好的。</a:t>
            </a:r>
            <a:endParaRPr lang="en-US" altLang="zh-CN" sz="1600" b="1"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“大跃进”运动（</a:t>
            </a:r>
            <a:r>
              <a:rPr lang="en-US" altLang="zh-CN" sz="1600" dirty="0" smtClean="0">
                <a:latin typeface="宋体" pitchFamily="2" charset="-122"/>
                <a:ea typeface="宋体" pitchFamily="2" charset="-122"/>
              </a:rPr>
              <a:t>1958</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en-US" sz="1600" dirty="0" smtClean="0">
                <a:latin typeface="宋体" pitchFamily="2" charset="-122"/>
                <a:ea typeface="宋体" pitchFamily="2" charset="-122"/>
              </a:rPr>
              <a:t>月至</a:t>
            </a:r>
            <a:r>
              <a:rPr lang="en-US" altLang="zh-CN" sz="1600" dirty="0" smtClean="0">
                <a:latin typeface="宋体" pitchFamily="2" charset="-122"/>
                <a:ea typeface="宋体" pitchFamily="2" charset="-122"/>
              </a:rPr>
              <a:t>1961</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a:t>
            </a:r>
            <a:r>
              <a:rPr lang="zh-CN" altLang="en-US" sz="1600" dirty="0" smtClean="0">
                <a:latin typeface="宋体" pitchFamily="2" charset="-122"/>
                <a:ea typeface="宋体" pitchFamily="2" charset="-122"/>
              </a:rPr>
              <a:t>月）：</a:t>
            </a:r>
            <a:r>
              <a:rPr lang="zh-CN" altLang="en-US" sz="1600" b="1" i="1" u="sng" dirty="0" smtClean="0">
                <a:latin typeface="宋体" pitchFamily="2" charset="-122"/>
                <a:ea typeface="宋体" pitchFamily="2" charset="-122"/>
              </a:rPr>
              <a:t>①领导人太着急</a:t>
            </a:r>
            <a:r>
              <a:rPr lang="zh-CN" altLang="en-US" sz="1600" dirty="0" smtClean="0">
                <a:latin typeface="宋体" pitchFamily="2" charset="-122"/>
                <a:ea typeface="宋体" pitchFamily="2" charset="-122"/>
              </a:rPr>
              <a:t>：国家太落后了，</a:t>
            </a:r>
            <a:r>
              <a:rPr lang="en-US" altLang="zh-CN" sz="1600" b="1" dirty="0" smtClean="0">
                <a:solidFill>
                  <a:srgbClr val="FF0000"/>
                </a:solidFill>
                <a:latin typeface="宋体" pitchFamily="2" charset="-122"/>
                <a:ea typeface="宋体" pitchFamily="2" charset="-122"/>
              </a:rPr>
              <a:t>1954</a:t>
            </a:r>
            <a:r>
              <a:rPr lang="zh-CN" altLang="en-US" sz="1600" b="1" dirty="0" smtClean="0">
                <a:solidFill>
                  <a:srgbClr val="FF0000"/>
                </a:solidFill>
                <a:latin typeface="宋体" pitchFamily="2" charset="-122"/>
                <a:ea typeface="宋体" pitchFamily="2" charset="-122"/>
              </a:rPr>
              <a:t>年毛主席曾感慨道：“现在我们能造什么？能造桌子椅子，能造茶碗茶壶，能种粮食，还能磨成面粉，还能造纸，但是，一辆汽车、一架飞机、一辆坦克、一辆拖拉机都不能造。”</a:t>
            </a:r>
            <a:r>
              <a:rPr lang="zh-CN" altLang="en-US" sz="1600" dirty="0" smtClean="0">
                <a:latin typeface="宋体" pitchFamily="2" charset="-122"/>
                <a:ea typeface="宋体" pitchFamily="2" charset="-122"/>
              </a:rPr>
              <a:t>这就是当时中国的现状，领导人很着急，想迅速改变我们的落后面貌。</a:t>
            </a:r>
            <a:r>
              <a:rPr lang="en-US" altLang="zh-CN" sz="1600" b="1" dirty="0" smtClean="0">
                <a:latin typeface="宋体" pitchFamily="2" charset="-122"/>
                <a:ea typeface="宋体" pitchFamily="2" charset="-122"/>
              </a:rPr>
              <a:t>1956</a:t>
            </a:r>
            <a:r>
              <a:rPr lang="zh-CN" altLang="zh-CN"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8</a:t>
            </a:r>
            <a:r>
              <a:rPr lang="zh-CN" altLang="zh-CN"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30</a:t>
            </a:r>
            <a:r>
              <a:rPr lang="zh-CN" altLang="zh-CN" sz="1600" b="1" dirty="0" smtClean="0">
                <a:latin typeface="宋体" pitchFamily="2" charset="-122"/>
                <a:ea typeface="宋体" pitchFamily="2" charset="-122"/>
              </a:rPr>
              <a:t>日毛泽东在中国共产党第八次全国人民代表大会预备会议上讲话时说：</a:t>
            </a:r>
            <a:r>
              <a:rPr lang="en-US" altLang="zh-CN" sz="1600" b="1"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你有那么多人，你有那么一块大地方，资源那么丰富，又听说搞了社会主义，据说是有优越性，结果你搞了五六十年还不能超过美国，你像个什么样呢？那就要从地球上开除你球籍！</a:t>
            </a:r>
            <a:r>
              <a:rPr lang="en-US" altLang="zh-CN" sz="1600" b="1" dirty="0" smtClean="0">
                <a:latin typeface="宋体" pitchFamily="2" charset="-122"/>
                <a:ea typeface="宋体" pitchFamily="2" charset="-122"/>
              </a:rPr>
              <a:t>”</a:t>
            </a:r>
            <a:r>
              <a:rPr lang="en-US" altLang="zh-CN" sz="1600" dirty="0" smtClean="0">
                <a:latin typeface="宋体" pitchFamily="2" charset="-122"/>
                <a:ea typeface="宋体" pitchFamily="2" charset="-122"/>
              </a:rPr>
              <a:t>1958</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en-US" sz="1600" dirty="0" smtClean="0">
                <a:latin typeface="宋体" pitchFamily="2" charset="-122"/>
                <a:ea typeface="宋体" pitchFamily="2" charset="-122"/>
              </a:rPr>
              <a:t>月党的八大二次会议正式通过了社会主义建设总路线，号召全党和全国人民，</a:t>
            </a:r>
            <a:r>
              <a:rPr lang="zh-CN" altLang="en-US" sz="1600" b="1" dirty="0" smtClean="0">
                <a:latin typeface="宋体" pitchFamily="2" charset="-122"/>
                <a:ea typeface="宋体" pitchFamily="2" charset="-122"/>
              </a:rPr>
              <a:t>争取在</a:t>
            </a:r>
            <a:r>
              <a:rPr lang="en-US" altLang="zh-CN" sz="1600" b="1" dirty="0" smtClean="0">
                <a:latin typeface="宋体" pitchFamily="2" charset="-122"/>
                <a:ea typeface="宋体" pitchFamily="2" charset="-122"/>
              </a:rPr>
              <a:t>15</a:t>
            </a:r>
            <a:r>
              <a:rPr lang="zh-CN" altLang="en-US" sz="1600" b="1" dirty="0" smtClean="0">
                <a:latin typeface="宋体" pitchFamily="2" charset="-122"/>
                <a:ea typeface="宋体" pitchFamily="2" charset="-122"/>
              </a:rPr>
              <a:t>年或者更短时间内，在主要工业产品产量方面在十年内超过英国、十五年内赶上美国</a:t>
            </a:r>
            <a:r>
              <a:rPr lang="en-US" altLang="zh-CN" sz="1600" b="1" dirty="0" smtClean="0">
                <a:latin typeface="宋体" pitchFamily="2" charset="-122"/>
                <a:ea typeface="宋体" pitchFamily="2" charset="-122"/>
              </a:rPr>
              <a:t>(</a:t>
            </a:r>
            <a:r>
              <a:rPr lang="zh-CN" altLang="en-US" sz="1600" b="1" dirty="0" smtClean="0">
                <a:latin typeface="宋体" pitchFamily="2" charset="-122"/>
                <a:ea typeface="宋体" pitchFamily="2" charset="-122"/>
              </a:rPr>
              <a:t>所谓“超英赶美”</a:t>
            </a:r>
            <a:r>
              <a:rPr lang="en-US" altLang="zh-CN" sz="1600" b="1" dirty="0" smtClean="0">
                <a:latin typeface="宋体" pitchFamily="2" charset="-122"/>
                <a:ea typeface="宋体" pitchFamily="2" charset="-122"/>
              </a:rPr>
              <a:t>)</a:t>
            </a:r>
            <a:r>
              <a:rPr lang="zh-CN" altLang="en-US"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会上通过了第二个五年计划，提出了一系列不切实际的任务和指标</a:t>
            </a:r>
            <a:r>
              <a:rPr lang="zh-CN" altLang="en-US" sz="1600" dirty="0" smtClean="0">
                <a:latin typeface="宋体" pitchFamily="2" charset="-122"/>
                <a:ea typeface="宋体" pitchFamily="2" charset="-122"/>
              </a:rPr>
              <a:t>。会后，全国各条战线迅速掀起了“大跃进”的高潮。</a:t>
            </a:r>
            <a:r>
              <a:rPr lang="zh-CN" altLang="en-US" sz="1600" b="1" i="1" u="sng" dirty="0" smtClean="0">
                <a:latin typeface="宋体" pitchFamily="2" charset="-122"/>
                <a:ea typeface="宋体" pitchFamily="2" charset="-122"/>
              </a:rPr>
              <a:t>②没有发展工业的经验</a:t>
            </a:r>
            <a:r>
              <a:rPr lang="zh-CN" altLang="en-US" sz="1600" dirty="0" smtClean="0">
                <a:latin typeface="宋体" pitchFamily="2" charset="-122"/>
                <a:ea typeface="宋体" pitchFamily="2" charset="-122"/>
              </a:rPr>
              <a:t>：我们的党是从战争年代走出来的，有打仗的经验，有政治斗争的经验，但缺乏发展经济的经验，尤其缺乏发展工业的经验，造成国民经济比例严重失调。邓小平同志曾说：“大跃进”毛泽东同志头脑发热，难道我们没有发热？</a:t>
            </a:r>
            <a:endParaRPr lang="en-US" altLang="zh-CN" sz="1600"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“文化大革命”（</a:t>
            </a:r>
            <a:r>
              <a:rPr lang="en-US" altLang="zh-CN" sz="1600" dirty="0" smtClean="0">
                <a:latin typeface="宋体" pitchFamily="2" charset="-122"/>
                <a:ea typeface="宋体" pitchFamily="2" charset="-122"/>
              </a:rPr>
              <a:t>1966</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5</a:t>
            </a:r>
            <a:r>
              <a:rPr lang="zh-CN" altLang="en-US" sz="1600" dirty="0" smtClean="0">
                <a:latin typeface="宋体" pitchFamily="2" charset="-122"/>
                <a:ea typeface="宋体" pitchFamily="2" charset="-122"/>
              </a:rPr>
              <a:t>月至</a:t>
            </a:r>
            <a:r>
              <a:rPr lang="en-US" altLang="zh-CN" sz="1600" dirty="0" smtClean="0">
                <a:latin typeface="宋体" pitchFamily="2" charset="-122"/>
                <a:ea typeface="宋体" pitchFamily="2" charset="-122"/>
              </a:rPr>
              <a:t>1976</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en-US" sz="1600" dirty="0" smtClean="0">
                <a:latin typeface="宋体" pitchFamily="2" charset="-122"/>
                <a:ea typeface="宋体" pitchFamily="2" charset="-122"/>
              </a:rPr>
              <a:t>月）：</a:t>
            </a:r>
            <a:r>
              <a:rPr lang="zh-CN" altLang="en-US" sz="1600" b="1" i="1" u="sng" dirty="0" smtClean="0">
                <a:latin typeface="宋体" pitchFamily="2" charset="-122"/>
                <a:ea typeface="宋体" pitchFamily="2" charset="-122"/>
              </a:rPr>
              <a:t>①政见之争</a:t>
            </a:r>
            <a:r>
              <a:rPr lang="zh-CN" altLang="en-US" sz="1600" dirty="0" smtClean="0">
                <a:latin typeface="宋体" pitchFamily="2" charset="-122"/>
                <a:ea typeface="宋体" pitchFamily="2" charset="-122"/>
              </a:rPr>
              <a:t>：“大跃进”后，刘少奇、邓小平对“三自一包”较为支持，而毛主席认为</a:t>
            </a:r>
            <a:r>
              <a:rPr lang="zh-CN" altLang="zh-CN" sz="1600" dirty="0" smtClean="0">
                <a:latin typeface="宋体" pitchFamily="2" charset="-122"/>
                <a:ea typeface="宋体" pitchFamily="2" charset="-122"/>
              </a:rPr>
              <a:t>“三自一包”是修正主义分子走资本主义道路</a:t>
            </a:r>
            <a:r>
              <a:rPr lang="zh-CN" altLang="en-US" sz="1600" dirty="0" smtClean="0">
                <a:latin typeface="宋体" pitchFamily="2" charset="-122"/>
                <a:ea typeface="宋体" pitchFamily="2" charset="-122"/>
              </a:rPr>
              <a:t>。</a:t>
            </a:r>
            <a:r>
              <a:rPr lang="zh-CN" altLang="en-US" sz="1600" b="1" i="1" u="sng" dirty="0" smtClean="0">
                <a:latin typeface="宋体" pitchFamily="2" charset="-122"/>
                <a:ea typeface="宋体" pitchFamily="2" charset="-122"/>
              </a:rPr>
              <a:t>②毛主席对社会主义建设理想化</a:t>
            </a:r>
            <a:r>
              <a:rPr lang="zh-CN" altLang="en-US" sz="1600" dirty="0" smtClean="0">
                <a:latin typeface="宋体" pitchFamily="2" charset="-122"/>
                <a:ea typeface="宋体" pitchFamily="2" charset="-122"/>
              </a:rPr>
              <a:t>：他认为通过“文化大革命”，可以进一步巩固马克思主义思想，实现良好的</a:t>
            </a:r>
            <a:r>
              <a:rPr lang="zh-CN" altLang="zh-CN" sz="1600" dirty="0" smtClean="0">
                <a:latin typeface="宋体" pitchFamily="2" charset="-122"/>
                <a:ea typeface="宋体" pitchFamily="2" charset="-122"/>
              </a:rPr>
              <a:t>党群关系、干群关系</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、中国共产党为什么犯过错误还能得到人民支持</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defRPr/>
            </a:pPr>
            <a:r>
              <a:rPr lang="en-US" altLang="zh-CN" sz="1600" b="1" dirty="0" smtClean="0">
                <a:latin typeface="宋体" pitchFamily="2" charset="-122"/>
                <a:ea typeface="宋体" pitchFamily="2" charset="-122"/>
              </a:rPr>
              <a:t>    2</a:t>
            </a:r>
            <a:r>
              <a:rPr lang="zh-CN" altLang="en-US" sz="1600" b="1" dirty="0" smtClean="0">
                <a:latin typeface="宋体" pitchFamily="2" charset="-122"/>
                <a:ea typeface="宋体" pitchFamily="2" charset="-122"/>
              </a:rPr>
              <a:t>）中国共产党在犯错误期间也取得了重要成果。</a:t>
            </a:r>
            <a:endParaRPr lang="en-US" altLang="zh-CN" sz="1600" b="1"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a:t>
            </a:r>
            <a:r>
              <a:rPr lang="zh-CN" altLang="en-US" sz="1600" b="1" dirty="0" smtClean="0">
                <a:solidFill>
                  <a:srgbClr val="FF0000"/>
                </a:solidFill>
                <a:latin typeface="宋体" pitchFamily="2" charset="-122"/>
                <a:ea typeface="宋体" pitchFamily="2" charset="-122"/>
              </a:rPr>
              <a:t>建立了国家工业现代化的基础</a:t>
            </a:r>
            <a:r>
              <a:rPr lang="zh-CN" altLang="en-US" sz="1600" dirty="0" smtClean="0">
                <a:latin typeface="宋体" pitchFamily="2" charset="-122"/>
                <a:ea typeface="宋体" pitchFamily="2" charset="-122"/>
              </a:rPr>
              <a:t>：从</a:t>
            </a:r>
            <a:r>
              <a:rPr lang="en-US" altLang="zh-CN" sz="1600" dirty="0" smtClean="0">
                <a:latin typeface="宋体" pitchFamily="2" charset="-122"/>
                <a:ea typeface="宋体" pitchFamily="2" charset="-122"/>
              </a:rPr>
              <a:t>1957</a:t>
            </a:r>
            <a:r>
              <a:rPr lang="zh-CN" altLang="en-US" sz="1600" dirty="0" smtClean="0">
                <a:latin typeface="宋体" pitchFamily="2" charset="-122"/>
                <a:ea typeface="宋体" pitchFamily="2" charset="-122"/>
              </a:rPr>
              <a:t>年开始</a:t>
            </a:r>
            <a:r>
              <a:rPr lang="en-US" altLang="zh-CN" sz="1600" dirty="0" smtClean="0">
                <a:latin typeface="宋体" pitchFamily="2" charset="-122"/>
                <a:ea typeface="宋体" pitchFamily="2" charset="-122"/>
              </a:rPr>
              <a:t>1976</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10</a:t>
            </a:r>
            <a:r>
              <a:rPr lang="zh-CN" altLang="en-US" sz="1600" dirty="0" smtClean="0">
                <a:latin typeface="宋体" pitchFamily="2" charset="-122"/>
                <a:ea typeface="宋体" pitchFamily="2" charset="-122"/>
              </a:rPr>
              <a:t>月“文化大革命”结束，积极探索建立国家工业现代化。粮食生产保持了比较稳定的增长。工业交通、基本建设和科学技术方面取得了一批重要成就，其中包括一些新铁路和南京长江大桥的建成，一些技术先进的大型企业的投产，“两弹一星”的突破，籼型杂交水稻的育成和推广，等等。在国家动乱的情况下，人民解放军仍然英勇地保卫着祖国的安全。对外工作也打开了新的局面。</a:t>
            </a:r>
            <a:endParaRPr lang="en-US" altLang="zh-CN" sz="1600" dirty="0" smtClean="0">
              <a:latin typeface="宋体" pitchFamily="2" charset="-122"/>
              <a:ea typeface="宋体" pitchFamily="2" charset="-122"/>
            </a:endParaRPr>
          </a:p>
          <a:p>
            <a:pPr marL="0" indent="0" algn="just">
              <a:spcBef>
                <a:spcPts val="0"/>
              </a:spcBef>
              <a:buNone/>
              <a:defRPr/>
            </a:pPr>
            <a:r>
              <a:rPr lang="en-US" altLang="zh-CN" sz="1600" b="1" dirty="0" smtClean="0">
                <a:latin typeface="宋体" pitchFamily="2" charset="-122"/>
                <a:ea typeface="宋体" pitchFamily="2" charset="-122"/>
              </a:rPr>
              <a:t>    3</a:t>
            </a:r>
            <a:r>
              <a:rPr lang="zh-CN" altLang="en-US" sz="1600" b="1" dirty="0" smtClean="0">
                <a:latin typeface="宋体" pitchFamily="2" charset="-122"/>
                <a:ea typeface="宋体" pitchFamily="2" charset="-122"/>
              </a:rPr>
              <a:t>）中国共产党在犯错误期间也取得了外交成就。</a:t>
            </a:r>
            <a:endParaRPr lang="en-US" altLang="zh-CN" sz="1600" b="1"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a:t>
            </a:r>
            <a:r>
              <a:rPr lang="zh-CN" altLang="en-US" sz="1600" b="1" dirty="0" smtClean="0">
                <a:solidFill>
                  <a:srgbClr val="FF0000"/>
                </a:solidFill>
                <a:latin typeface="宋体" pitchFamily="2" charset="-122"/>
                <a:ea typeface="宋体" pitchFamily="2" charset="-122"/>
              </a:rPr>
              <a:t>毛泽东导演的被誉为“小球转动了大球”的“乒乓外交”</a:t>
            </a:r>
            <a:r>
              <a:rPr lang="zh-CN" altLang="en-US" sz="1600" dirty="0" smtClean="0">
                <a:latin typeface="宋体" pitchFamily="2" charset="-122"/>
                <a:ea typeface="宋体" pitchFamily="2" charset="-122"/>
              </a:rPr>
              <a:t>：</a:t>
            </a:r>
            <a:r>
              <a:rPr lang="en-US" altLang="zh-CN" sz="1600" dirty="0" smtClean="0">
                <a:latin typeface="宋体" pitchFamily="2" charset="-122"/>
                <a:ea typeface="宋体" pitchFamily="2" charset="-122"/>
              </a:rPr>
              <a:t>1971</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3</a:t>
            </a:r>
            <a:r>
              <a:rPr lang="zh-CN" altLang="en-US" sz="1600" dirty="0" smtClean="0">
                <a:latin typeface="宋体" pitchFamily="2" charset="-122"/>
                <a:ea typeface="宋体" pitchFamily="2" charset="-122"/>
              </a:rPr>
              <a:t>月</a:t>
            </a:r>
            <a:r>
              <a:rPr lang="en-US" altLang="zh-CN" sz="1600" dirty="0" smtClean="0">
                <a:latin typeface="宋体" pitchFamily="2" charset="-122"/>
                <a:ea typeface="宋体" pitchFamily="2" charset="-122"/>
              </a:rPr>
              <a:t>21</a:t>
            </a:r>
            <a:r>
              <a:rPr lang="zh-CN" altLang="en-US" sz="1600" dirty="0" smtClean="0">
                <a:latin typeface="宋体" pitchFamily="2" charset="-122"/>
                <a:ea typeface="宋体" pitchFamily="2" charset="-122"/>
              </a:rPr>
              <a:t>日，中国乒乓球代表团抵达日本名古屋，准备参加于</a:t>
            </a:r>
            <a:r>
              <a:rPr lang="en-US" altLang="zh-CN" sz="1600" dirty="0" smtClean="0">
                <a:latin typeface="宋体" pitchFamily="2" charset="-122"/>
                <a:ea typeface="宋体" pitchFamily="2" charset="-122"/>
              </a:rPr>
              <a:t>28</a:t>
            </a:r>
            <a:r>
              <a:rPr lang="zh-CN" altLang="en-US" sz="1600" dirty="0" smtClean="0">
                <a:latin typeface="宋体" pitchFamily="2" charset="-122"/>
                <a:ea typeface="宋体" pitchFamily="2" charset="-122"/>
              </a:rPr>
              <a:t>日开始的第</a:t>
            </a:r>
            <a:r>
              <a:rPr lang="en-US" altLang="zh-CN" sz="1600" dirty="0" smtClean="0">
                <a:latin typeface="宋体" pitchFamily="2" charset="-122"/>
                <a:ea typeface="宋体" pitchFamily="2" charset="-122"/>
              </a:rPr>
              <a:t>31</a:t>
            </a:r>
            <a:r>
              <a:rPr lang="zh-CN" altLang="en-US" sz="1600" dirty="0" smtClean="0">
                <a:latin typeface="宋体" pitchFamily="2" charset="-122"/>
                <a:ea typeface="宋体" pitchFamily="2" charset="-122"/>
              </a:rPr>
              <a:t>届世界乒乓球锦标赛。庄则栋</a:t>
            </a:r>
            <a:r>
              <a:rPr lang="zh-CN" altLang="en-US" sz="1600" dirty="0" smtClean="0">
                <a:latin typeface="宋体" pitchFamily="2" charset="-122"/>
                <a:ea typeface="宋体" pitchFamily="2" charset="-122"/>
                <a:sym typeface="Wingdings" pitchFamily="2" charset="2"/>
              </a:rPr>
              <a:t></a:t>
            </a:r>
            <a:r>
              <a:rPr lang="zh-CN" altLang="en-US" sz="1600" dirty="0" smtClean="0">
                <a:latin typeface="宋体" pitchFamily="2" charset="-122"/>
                <a:ea typeface="宋体" pitchFamily="2" charset="-122"/>
              </a:rPr>
              <a:t>科恩。经过慎重考虑后，毛泽东亲自决定：邀请美国乒乓球代表队访华。</a:t>
            </a:r>
            <a:r>
              <a:rPr lang="en-US" altLang="zh-CN" sz="1600" dirty="0" smtClean="0">
                <a:latin typeface="宋体" pitchFamily="2" charset="-122"/>
                <a:ea typeface="宋体" pitchFamily="2" charset="-122"/>
              </a:rPr>
              <a:t>1971</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4</a:t>
            </a:r>
            <a:r>
              <a:rPr lang="zh-CN" altLang="en-US" sz="1600" dirty="0" smtClean="0">
                <a:latin typeface="宋体" pitchFamily="2" charset="-122"/>
                <a:ea typeface="宋体" pitchFamily="2" charset="-122"/>
              </a:rPr>
              <a:t>月</a:t>
            </a:r>
            <a:r>
              <a:rPr lang="en-US" altLang="zh-CN" sz="1600" dirty="0" smtClean="0">
                <a:latin typeface="宋体" pitchFamily="2" charset="-122"/>
                <a:ea typeface="宋体" pitchFamily="2" charset="-122"/>
              </a:rPr>
              <a:t>10</a:t>
            </a:r>
            <a:r>
              <a:rPr lang="zh-CN" altLang="en-US" sz="1600" dirty="0" smtClean="0">
                <a:latin typeface="宋体" pitchFamily="2" charset="-122"/>
                <a:ea typeface="宋体" pitchFamily="2" charset="-122"/>
              </a:rPr>
              <a:t>日，美国乒乓球队访问中国，引起世界关注。中美两国乒乓球队的友好往来，推动了中美两国关系正常化的进程。很多西方国家纷纷与我们建交；苏联也与我们回复正常关系。国际环境进一步改善。</a:t>
            </a:r>
            <a:endParaRPr lang="en-US" altLang="zh-CN" sz="1600" dirty="0" smtClean="0">
              <a:latin typeface="宋体" pitchFamily="2" charset="-122"/>
              <a:ea typeface="宋体" pitchFamily="2" charset="-122"/>
            </a:endParaRPr>
          </a:p>
          <a:p>
            <a:pPr marL="0" indent="0" algn="just">
              <a:spcBef>
                <a:spcPts val="0"/>
              </a:spcBef>
              <a:buNone/>
              <a:defRPr/>
            </a:pPr>
            <a:r>
              <a:rPr lang="en-US" altLang="zh-CN" sz="1600" b="1" dirty="0" smtClean="0">
                <a:latin typeface="宋体" pitchFamily="2" charset="-122"/>
                <a:ea typeface="宋体" pitchFamily="2" charset="-122"/>
              </a:rPr>
              <a:t>    4</a:t>
            </a:r>
            <a:r>
              <a:rPr lang="zh-CN" altLang="en-US" sz="1600" b="1" dirty="0" smtClean="0">
                <a:latin typeface="宋体" pitchFamily="2" charset="-122"/>
                <a:ea typeface="宋体" pitchFamily="2" charset="-122"/>
              </a:rPr>
              <a:t>）国家领导人和广大干部与人民同甘共苦。</a:t>
            </a:r>
            <a:endParaRPr lang="en-US" altLang="zh-CN" sz="1600" b="1" dirty="0" smtClean="0">
              <a:latin typeface="宋体" pitchFamily="2" charset="-122"/>
              <a:ea typeface="宋体" pitchFamily="2" charset="-122"/>
            </a:endParaRPr>
          </a:p>
          <a:p>
            <a:pPr marL="0" indent="0" algn="just">
              <a:spcBef>
                <a:spcPts val="0"/>
              </a:spcBef>
              <a:buNone/>
              <a:defRPr/>
            </a:pPr>
            <a:r>
              <a:rPr lang="en-US" altLang="zh-CN" sz="1600" dirty="0" smtClean="0">
                <a:latin typeface="宋体" pitchFamily="2" charset="-122"/>
                <a:ea typeface="宋体" pitchFamily="2" charset="-122"/>
              </a:rPr>
              <a:t>    </a:t>
            </a:r>
            <a:r>
              <a:rPr lang="zh-CN" altLang="en-US" sz="1600" dirty="0" smtClean="0">
                <a:latin typeface="宋体" pitchFamily="2" charset="-122"/>
                <a:ea typeface="宋体" pitchFamily="2" charset="-122"/>
              </a:rPr>
              <a:t>“大跃进”后，开始了三年自然灾害，党和国家领导人带头节约，毛泽东八个月不吃红烧肉；党内领导干部带头降低工资；给党外人士工资不减并给特供；为减轻城镇粮食供应负担，</a:t>
            </a:r>
            <a:r>
              <a:rPr lang="en-US" altLang="zh-CN" sz="1600" dirty="0" smtClean="0">
                <a:latin typeface="宋体" pitchFamily="2" charset="-122"/>
                <a:ea typeface="宋体" pitchFamily="2" charset="-122"/>
              </a:rPr>
              <a:t>3000</a:t>
            </a:r>
            <a:r>
              <a:rPr lang="zh-CN" altLang="en-US" sz="1600" dirty="0" smtClean="0">
                <a:latin typeface="宋体" pitchFamily="2" charset="-122"/>
                <a:ea typeface="宋体" pitchFamily="2" charset="-122"/>
              </a:rPr>
              <a:t>万元职工回老家农村生活。</a:t>
            </a:r>
            <a:endParaRPr lang="en-US" altLang="zh-CN" sz="1600" dirty="0" smtClean="0">
              <a:latin typeface="宋体" pitchFamily="2" charset="-122"/>
              <a:ea typeface="宋体" pitchFamily="2" charset="-122"/>
            </a:endParaRPr>
          </a:p>
          <a:p>
            <a:pPr marL="0" indent="0" algn="just">
              <a:spcBef>
                <a:spcPts val="0"/>
              </a:spcBef>
              <a:buNone/>
              <a:defRPr/>
            </a:pPr>
            <a:r>
              <a:rPr lang="en-US" altLang="zh-CN" sz="1600" b="1" dirty="0" smtClean="0">
                <a:latin typeface="宋体" pitchFamily="2" charset="-122"/>
                <a:ea typeface="宋体" pitchFamily="2" charset="-122"/>
              </a:rPr>
              <a:t>    5</a:t>
            </a:r>
            <a:r>
              <a:rPr lang="zh-CN" altLang="en-US" sz="1600" b="1" dirty="0" smtClean="0">
                <a:latin typeface="宋体" pitchFamily="2" charset="-122"/>
                <a:ea typeface="宋体" pitchFamily="2" charset="-122"/>
              </a:rPr>
              <a:t>）深刻总结犯错误的经验教训。</a:t>
            </a:r>
            <a:r>
              <a:rPr lang="zh-CN" altLang="en-US" sz="1600" dirty="0" smtClean="0">
                <a:latin typeface="宋体" pitchFamily="2" charset="-122"/>
                <a:ea typeface="宋体" pitchFamily="2" charset="-122"/>
              </a:rPr>
              <a:t>邓小平同志曾说：没有对“文化大革命”教训的正确总结，就不会有十一届三中全会以来路线方针政策。</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、中国共产党为什么犯过错误还能得到人民支持</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defRPr/>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中国共产党成立</a:t>
            </a:r>
            <a:r>
              <a:rPr lang="en-US" altLang="zh-CN" sz="1700" dirty="0" smtClean="0">
                <a:latin typeface="宋体" pitchFamily="2" charset="-122"/>
                <a:ea typeface="宋体" pitchFamily="2" charset="-122"/>
              </a:rPr>
              <a:t>100</a:t>
            </a:r>
            <a:r>
              <a:rPr lang="zh-CN" altLang="zh-CN" sz="1700" dirty="0" smtClean="0">
                <a:latin typeface="宋体" pitchFamily="2" charset="-122"/>
                <a:ea typeface="宋体" pitchFamily="2" charset="-122"/>
              </a:rPr>
              <a:t>年、执政</a:t>
            </a:r>
            <a:r>
              <a:rPr lang="en-US" altLang="zh-CN" sz="1700" dirty="0" smtClean="0">
                <a:latin typeface="宋体" pitchFamily="2" charset="-122"/>
                <a:ea typeface="宋体" pitchFamily="2" charset="-122"/>
              </a:rPr>
              <a:t>72</a:t>
            </a:r>
            <a:r>
              <a:rPr lang="zh-CN" altLang="zh-CN" sz="1700" dirty="0" smtClean="0">
                <a:latin typeface="宋体" pitchFamily="2" charset="-122"/>
                <a:ea typeface="宋体" pitchFamily="2" charset="-122"/>
              </a:rPr>
              <a:t>年，</a:t>
            </a:r>
            <a:r>
              <a:rPr lang="zh-CN" altLang="en-US" sz="1700" dirty="0" smtClean="0">
                <a:latin typeface="宋体" pitchFamily="2" charset="-122"/>
                <a:ea typeface="宋体" pitchFamily="2" charset="-122"/>
              </a:rPr>
              <a:t>中国共产党上下一心，把中国从落后挨打的贫穷国家建设成为繁荣富强的负责任大国，把中国人民的向往从追求温饱、实现小康转变为追求更加富裕、更高质量的美好生活，共产党一路走来，历经坎坷、饱经风霜、苦难辉煌，实现了</a:t>
            </a:r>
            <a:r>
              <a:rPr lang="zh-CN" altLang="zh-CN" sz="1700" dirty="0" smtClean="0">
                <a:latin typeface="宋体" pitchFamily="2" charset="-122"/>
                <a:ea typeface="宋体" pitchFamily="2" charset="-122"/>
              </a:rPr>
              <a:t>中华民族从站起来、富起来到强起来的伟大飞跃，创造了让世界惊叹的</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中国奇迹</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。中国共产党能带领中国人民取得如此巨大的成功绝非偶然。</a:t>
            </a:r>
            <a:r>
              <a:rPr lang="zh-CN" altLang="en-US" sz="1700" dirty="0" smtClean="0">
                <a:latin typeface="宋体" pitchFamily="2" charset="-122"/>
                <a:ea typeface="宋体" pitchFamily="2" charset="-122"/>
              </a:rPr>
              <a:t>不由得使人发问，中国共产党凭什么走得如此从容自信、如此豪迈壮阔？靠什么赢得万民归心，获得扎实执政基础？</a:t>
            </a:r>
          </a:p>
          <a:p>
            <a:pPr marL="0" indent="0" algn="just">
              <a:spcBef>
                <a:spcPts val="0"/>
              </a:spcBef>
              <a:buFontTx/>
              <a:buNone/>
              <a:defRPr/>
            </a:pPr>
            <a:r>
              <a:rPr lang="zh-CN" altLang="en-US" sz="1700" dirty="0" smtClean="0">
                <a:latin typeface="宋体" pitchFamily="2" charset="-122"/>
                <a:ea typeface="宋体" pitchFamily="2" charset="-122"/>
              </a:rPr>
              <a:t>    从百年前积贫积弱长夜难明到今天雄峰巍峨伟大复兴，中国共产党领导中国人民走出了一条从站起来、富起来到强起来的中国道路，创造了让世界惊叹的中国奇迹。从南湖起航时不过</a:t>
            </a:r>
            <a:r>
              <a:rPr lang="en-US" altLang="zh-CN" sz="1700" dirty="0" smtClean="0">
                <a:latin typeface="宋体" pitchFamily="2" charset="-122"/>
                <a:ea typeface="宋体" pitchFamily="2" charset="-122"/>
              </a:rPr>
              <a:t>50</a:t>
            </a:r>
            <a:r>
              <a:rPr lang="zh-CN" altLang="en-US" sz="1700" dirty="0" smtClean="0">
                <a:latin typeface="宋体" pitchFamily="2" charset="-122"/>
                <a:ea typeface="宋体" pitchFamily="2" charset="-122"/>
              </a:rPr>
              <a:t>多人的除了信仰几乎一无所有的小党，到今天超过</a:t>
            </a:r>
            <a:r>
              <a:rPr lang="en-US" altLang="zh-CN" sz="1700" dirty="0" smtClean="0">
                <a:latin typeface="宋体" pitchFamily="2" charset="-122"/>
                <a:ea typeface="宋体" pitchFamily="2" charset="-122"/>
              </a:rPr>
              <a:t>9000</a:t>
            </a:r>
            <a:r>
              <a:rPr lang="zh-CN" altLang="en-US" sz="1700" dirty="0" smtClean="0">
                <a:latin typeface="宋体" pitchFamily="2" charset="-122"/>
                <a:ea typeface="宋体" pitchFamily="2" charset="-122"/>
              </a:rPr>
              <a:t>万党员的世界第一大执政党，中国共产党尽管历经磨难，却始终走得坚定自信、一往无前，引起了无数追寻的目光。</a:t>
            </a:r>
            <a:endParaRPr lang="en-US" altLang="zh-CN" sz="1700" dirty="0" smtClean="0">
              <a:latin typeface="宋体" pitchFamily="2" charset="-122"/>
              <a:ea typeface="宋体" pitchFamily="2" charset="-122"/>
            </a:endParaRPr>
          </a:p>
          <a:p>
            <a:pPr marL="0" indent="0" algn="just">
              <a:spcBef>
                <a:spcPts val="0"/>
              </a:spcBef>
              <a:buFontTx/>
              <a:buNone/>
              <a:defRPr/>
            </a:pPr>
            <a:r>
              <a:rPr lang="zh-CN" altLang="en-US" sz="1700" dirty="0" smtClean="0">
                <a:latin typeface="宋体" pitchFamily="2" charset="-122"/>
                <a:ea typeface="宋体" pitchFamily="2" charset="-122"/>
              </a:rPr>
              <a:t>    中国共产党为什么“能”？理论和实践都证明，中国共产党能带领中国人民取得巨大成功绝非偶然，而是因为她有一系列优秀特质。中国共产党</a:t>
            </a:r>
            <a:r>
              <a:rPr lang="zh-CN" altLang="en-US" sz="1700" b="1" dirty="0" smtClean="0">
                <a:latin typeface="宋体" pitchFamily="2" charset="-122"/>
                <a:ea typeface="宋体" pitchFamily="2" charset="-122"/>
              </a:rPr>
              <a:t>有远大理想追求，有科学理论引领，有选贤任能机制，有严明纪律规矩，有自我革命精神，有强大领导能力</a:t>
            </a:r>
            <a:r>
              <a:rPr lang="zh-CN" altLang="en-US" sz="1700" dirty="0" smtClean="0">
                <a:latin typeface="宋体" pitchFamily="2" charset="-122"/>
                <a:ea typeface="宋体" pitchFamily="2" charset="-122"/>
              </a:rPr>
              <a:t>。正是依靠诸多优秀特质，中国共产党成为始终走在时代前列、人民衷心拥护、勇于自我革命、经得起各种风浪考验、朝气蓬勃的马克思主义执政党。</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buNone/>
            </a:pPr>
            <a:r>
              <a:rPr lang="en-US" altLang="zh-CN" sz="1600" b="1" dirty="0" smtClean="0">
                <a:latin typeface="宋体" pitchFamily="2" charset="-122"/>
                <a:ea typeface="宋体" pitchFamily="2" charset="-122"/>
              </a:rPr>
              <a:t>1</a:t>
            </a:r>
            <a:r>
              <a:rPr lang="zh-CN" altLang="zh-CN" sz="1600" b="1" dirty="0" smtClean="0">
                <a:latin typeface="宋体" pitchFamily="2" charset="-122"/>
                <a:ea typeface="宋体" pitchFamily="2" charset="-122"/>
              </a:rPr>
              <a:t>）中国共产党有远大理想追求</a:t>
            </a:r>
            <a:endParaRPr lang="en-US" altLang="zh-CN" sz="1600" b="1" dirty="0" smtClean="0">
              <a:latin typeface="宋体" pitchFamily="2" charset="-122"/>
              <a:ea typeface="宋体" pitchFamily="2" charset="-122"/>
            </a:endParaRPr>
          </a:p>
          <a:p>
            <a:pPr marL="0" indent="0" algn="just">
              <a:buNone/>
            </a:pPr>
            <a:r>
              <a:rPr lang="en-US" altLang="zh-CN" sz="1600" b="1" dirty="0" smtClean="0">
                <a:latin typeface="宋体" pitchFamily="2" charset="-122"/>
                <a:ea typeface="宋体" pitchFamily="2" charset="-122"/>
              </a:rPr>
              <a:t>    </a:t>
            </a:r>
            <a:r>
              <a:rPr lang="zh-CN" altLang="zh-CN" sz="1600" b="1" dirty="0" smtClean="0">
                <a:latin typeface="宋体" pitchFamily="2" charset="-122"/>
                <a:ea typeface="宋体" pitchFamily="2" charset="-122"/>
              </a:rPr>
              <a:t>每个政党都有追求，但不同政党的追求很不相同，不少政党是为小集团争权夺利，而中国共产党</a:t>
            </a:r>
            <a:r>
              <a:rPr lang="zh-CN" altLang="en-US" sz="1600" b="1" dirty="0" smtClean="0">
                <a:latin typeface="宋体" pitchFamily="2" charset="-122"/>
                <a:ea typeface="宋体" pitchFamily="2" charset="-122"/>
              </a:rPr>
              <a:t>是一个肩负实现民族独立、人民解放、国家富强的历史使命的先进政党，是为人民谋幸福、为民族谋复兴的政治组织。</a:t>
            </a:r>
            <a:endParaRPr lang="en-US" altLang="zh-CN" sz="1600" b="1" dirty="0" smtClean="0">
              <a:latin typeface="宋体" pitchFamily="2" charset="-122"/>
              <a:ea typeface="宋体" pitchFamily="2" charset="-122"/>
            </a:endParaRPr>
          </a:p>
          <a:p>
            <a:pPr marL="0" indent="0" algn="just">
              <a:buNone/>
            </a:pPr>
            <a:r>
              <a:rPr lang="zh-CN" altLang="en-US" sz="1600" dirty="0" smtClean="0">
                <a:latin typeface="宋体" pitchFamily="2" charset="-122"/>
                <a:ea typeface="宋体" pitchFamily="2" charset="-122"/>
              </a:rPr>
              <a:t>    人们常常以“特殊材料制成的人”来赞誉共产党员，其所以特殊，最突出的表现，就是中国共产党没有自己的特殊利益。这是</a:t>
            </a:r>
            <a:r>
              <a:rPr lang="zh-CN" altLang="en-US" sz="1600" b="1" dirty="0" smtClean="0">
                <a:latin typeface="宋体" pitchFamily="2" charset="-122"/>
                <a:ea typeface="宋体" pitchFamily="2" charset="-122"/>
              </a:rPr>
              <a:t>中国共产党为什么“能”的无私底色</a:t>
            </a:r>
            <a:r>
              <a:rPr lang="zh-CN" altLang="en-US" sz="1600" dirty="0" smtClean="0">
                <a:latin typeface="宋体" pitchFamily="2" charset="-122"/>
                <a:ea typeface="宋体" pitchFamily="2" charset="-122"/>
              </a:rPr>
              <a:t>，也是中国共产党区别于人类历史上一切其他党派的独特属性。不谋私利才能谋根本、谋大利，才能从党的性质和根本宗旨出发，从人民根本利益出发。</a:t>
            </a:r>
            <a:r>
              <a:rPr lang="zh-CN" altLang="en-US" sz="1600" b="1" dirty="0" smtClean="0">
                <a:latin typeface="宋体" pitchFamily="2" charset="-122"/>
                <a:ea typeface="宋体" pitchFamily="2" charset="-122"/>
              </a:rPr>
              <a:t>党的事业不是一党私事，而是全体国人的事业，依赖全中国的力量</a:t>
            </a:r>
            <a:r>
              <a:rPr lang="zh-CN" altLang="zh-CN" sz="1600" b="1"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作为中国共产党的党内“宪法”的党章，明确规定了共产党的性质和宗旨</a:t>
            </a:r>
            <a:r>
              <a:rPr lang="zh-CN" altLang="en-US" sz="1600" dirty="0" smtClean="0">
                <a:latin typeface="宋体" pitchFamily="2" charset="-122"/>
                <a:ea typeface="宋体" pitchFamily="2" charset="-122"/>
              </a:rPr>
              <a:t>。共产党的宗旨是为人民服务。</a:t>
            </a:r>
            <a:r>
              <a:rPr lang="zh-CN" altLang="en-US" sz="1600" b="1" dirty="0" smtClean="0">
                <a:latin typeface="宋体" pitchFamily="2" charset="-122"/>
                <a:ea typeface="宋体" pitchFamily="2" charset="-122"/>
              </a:rPr>
              <a:t>在中国历史上有哪个组织能够把为人民服务作为行动宗旨、立党基石的？只有中国共产党</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习</a:t>
            </a:r>
            <a:r>
              <a:rPr lang="zh-CN" altLang="en-US" sz="1600" dirty="0" smtClean="0">
                <a:latin typeface="宋体" pitchFamily="2" charset="-122"/>
                <a:ea typeface="宋体" pitchFamily="2" charset="-122"/>
              </a:rPr>
              <a:t>总书记</a:t>
            </a:r>
            <a:r>
              <a:rPr lang="zh-CN" altLang="zh-CN" sz="1600" dirty="0" smtClean="0">
                <a:latin typeface="宋体" pitchFamily="2" charset="-122"/>
                <a:ea typeface="宋体" pitchFamily="2" charset="-122"/>
              </a:rPr>
              <a:t>在党的十九大报告中明确指出：</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中国共产党人的初心和使命，就是为中国人民谋幸福，为中华民族谋复兴。这个初心和使命是激励中国共产党人不断前进的根本动力。</a:t>
            </a:r>
            <a:r>
              <a:rPr lang="en-US" altLang="zh-CN" sz="1600" dirty="0" smtClean="0">
                <a:latin typeface="宋体" pitchFamily="2" charset="-122"/>
                <a:ea typeface="宋体" pitchFamily="2" charset="-122"/>
              </a:rPr>
              <a:t>”</a:t>
            </a:r>
            <a:endParaRPr lang="zh-CN" altLang="zh-CN" sz="1600" dirty="0" smtClean="0">
              <a:latin typeface="宋体" pitchFamily="2" charset="-122"/>
              <a:ea typeface="宋体" pitchFamily="2" charset="-122"/>
            </a:endParaRPr>
          </a:p>
          <a:p>
            <a:pPr marL="0" indent="0" algn="just">
              <a:buNone/>
            </a:pPr>
            <a:r>
              <a:rPr lang="zh-CN" altLang="en-US" sz="1600" dirty="0" smtClean="0">
                <a:latin typeface="宋体" pitchFamily="2" charset="-122"/>
                <a:ea typeface="宋体" pitchFamily="2" charset="-122"/>
              </a:rPr>
              <a:t>    习近平总书记指出：“</a:t>
            </a:r>
            <a:r>
              <a:rPr lang="zh-CN" altLang="en-US" sz="1600" b="1" dirty="0" smtClean="0">
                <a:latin typeface="宋体" pitchFamily="2" charset="-122"/>
                <a:ea typeface="宋体" pitchFamily="2" charset="-122"/>
              </a:rPr>
              <a:t>中国共产党之所以能够完成近代以来各种政治力量不可能完成的艰巨任务，就在于始终把马克思主义这一科学理论作为自己的行动指南，并坚持在实践中不断丰富和发展马克思主义。</a:t>
            </a:r>
            <a:r>
              <a:rPr lang="zh-CN" altLang="en-US" sz="1600" dirty="0" smtClean="0">
                <a:latin typeface="宋体" pitchFamily="2" charset="-122"/>
                <a:ea typeface="宋体" pitchFamily="2" charset="-122"/>
              </a:rPr>
              <a:t>”无论是处于顺境还是逆境，我们党从未动摇对马克思主义的信仰。共同的信仰，让共产党人凝聚起来，勇往直前以赴之，断头流血以从之，殚精竭虑以成之，愿意为之舍身奋斗，才使信仰不再只是纸面上的文字，不再只是口头上的声音，不再只是思想中的空中楼阁。</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800" b="1" dirty="0" smtClean="0">
                <a:latin typeface="宋体" pitchFamily="2" charset="-122"/>
                <a:ea typeface="宋体" pitchFamily="2" charset="-122"/>
              </a:rPr>
              <a:t>1</a:t>
            </a:r>
            <a:r>
              <a:rPr lang="zh-CN" altLang="zh-CN" sz="1800" b="1" dirty="0" smtClean="0">
                <a:latin typeface="宋体" pitchFamily="2" charset="-122"/>
                <a:ea typeface="宋体" pitchFamily="2" charset="-122"/>
              </a:rPr>
              <a:t>）中国共产党有远大理想追求</a:t>
            </a:r>
            <a:endParaRPr lang="en-US" altLang="zh-CN" sz="1800" dirty="0" smtClean="0">
              <a:latin typeface="宋体" pitchFamily="2" charset="-122"/>
              <a:ea typeface="宋体" pitchFamily="2" charset="-122"/>
            </a:endParaRPr>
          </a:p>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在中国共产党成立之前，中国落后挨打、积贫积弱。为了改变这个状况，许多志士仁人进行了不懈探索，</a:t>
            </a:r>
            <a:r>
              <a:rPr lang="zh-CN" altLang="en-US" sz="1800" dirty="0" smtClean="0">
                <a:latin typeface="宋体" pitchFamily="2" charset="-122"/>
                <a:ea typeface="宋体" pitchFamily="2" charset="-122"/>
              </a:rPr>
              <a:t>尝试过多种道路，</a:t>
            </a:r>
            <a:r>
              <a:rPr lang="zh-CN" altLang="zh-CN" sz="1800" dirty="0" smtClean="0">
                <a:latin typeface="宋体" pitchFamily="2" charset="-122"/>
                <a:ea typeface="宋体" pitchFamily="2" charset="-122"/>
              </a:rPr>
              <a:t>但都没有成功。中国共产党一成立，就肩负起挽救中华民族危亡、实现中华民族伟大复兴的历史使命。</a:t>
            </a:r>
            <a:r>
              <a:rPr lang="zh-CN" altLang="en-US" sz="1800" b="1" dirty="0" smtClean="0">
                <a:solidFill>
                  <a:srgbClr val="FF0000"/>
                </a:solidFill>
                <a:latin typeface="宋体" pitchFamily="2" charset="-122"/>
                <a:ea typeface="宋体" pitchFamily="2" charset="-122"/>
              </a:rPr>
              <a:t>行动最有说服力。为人民服务重在行动</a:t>
            </a:r>
            <a:r>
              <a:rPr lang="zh-CN" altLang="en-US" sz="1800" dirty="0" smtClean="0">
                <a:latin typeface="宋体" pitchFamily="2" charset="-122"/>
                <a:ea typeface="宋体" pitchFamily="2" charset="-122"/>
              </a:rPr>
              <a:t>。革命年代，对“耕者有其田”政策，共产党不仅口讲而且实作，国民党则口惠而实不至，老百姓一比较就知道谁才是最值得信赖的力量。国共内战时期，国民党为实现一党专制，把民主党派视为巨大威胁，派出特务杀害民主党派负责人；共产党则广交朋友，尽最大能力团结一切可以团结的力量。中国共产党</a:t>
            </a:r>
            <a:r>
              <a:rPr lang="zh-CN" altLang="zh-CN" sz="1800" dirty="0" smtClean="0">
                <a:latin typeface="宋体" pitchFamily="2" charset="-122"/>
                <a:ea typeface="宋体" pitchFamily="2" charset="-122"/>
              </a:rPr>
              <a:t>领导人民经过长达</a:t>
            </a:r>
            <a:r>
              <a:rPr lang="en-US" altLang="zh-CN" sz="1800" dirty="0" smtClean="0">
                <a:latin typeface="宋体" pitchFamily="2" charset="-122"/>
                <a:ea typeface="宋体" pitchFamily="2" charset="-122"/>
              </a:rPr>
              <a:t>28</a:t>
            </a:r>
            <a:r>
              <a:rPr lang="zh-CN" altLang="zh-CN" sz="1800" dirty="0" smtClean="0">
                <a:latin typeface="宋体" pitchFamily="2" charset="-122"/>
                <a:ea typeface="宋体" pitchFamily="2" charset="-122"/>
              </a:rPr>
              <a:t>年的浴血奋斗，推翻了帝国主义、封建主义、官僚资本主义的反动统治，建立了中华人民共和国，使中国人民站立起来</a:t>
            </a:r>
            <a:r>
              <a:rPr lang="zh-CN" altLang="en-US" sz="1800" dirty="0" smtClean="0">
                <a:latin typeface="宋体" pitchFamily="2" charset="-122"/>
                <a:ea typeface="宋体" pitchFamily="2" charset="-122"/>
              </a:rPr>
              <a:t>，确立了社会主义基本制度</a:t>
            </a:r>
            <a:r>
              <a:rPr lang="zh-CN" altLang="zh-CN"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a:p>
            <a:pPr marL="0" indent="0" algn="just">
              <a:buNone/>
            </a:pPr>
            <a:r>
              <a:rPr lang="zh-CN" altLang="en-US" sz="1800" dirty="0" smtClean="0">
                <a:latin typeface="宋体" pitchFamily="2" charset="-122"/>
                <a:ea typeface="宋体" pitchFamily="2" charset="-122"/>
              </a:rPr>
              <a:t>    战争年代面对国民党反动派疯狂围剿和日本帝国主义残忍屠杀的严峻局面，毛泽东气定神闲地说：“</a:t>
            </a:r>
            <a:r>
              <a:rPr lang="zh-CN" altLang="en-US" sz="1800" b="1" dirty="0" smtClean="0">
                <a:latin typeface="宋体" pitchFamily="2" charset="-122"/>
                <a:ea typeface="宋体" pitchFamily="2" charset="-122"/>
              </a:rPr>
              <a:t>真正的铜墙铁壁是什么？是群众，是千百万真心实意地拥护革命的群众。这是真正的铜墙铁壁，什么力量也打不破的，完全打不破的。</a:t>
            </a:r>
            <a:r>
              <a:rPr lang="zh-CN" altLang="en-US" sz="1800" dirty="0" smtClean="0">
                <a:latin typeface="宋体" pitchFamily="2" charset="-122"/>
                <a:ea typeface="宋体" pitchFamily="2" charset="-122"/>
              </a:rPr>
              <a:t>”</a:t>
            </a:r>
            <a:r>
              <a:rPr lang="zh-CN" altLang="en-US" sz="1800" b="1" dirty="0" smtClean="0">
                <a:solidFill>
                  <a:srgbClr val="FF0000"/>
                </a:solidFill>
                <a:latin typeface="宋体" pitchFamily="2" charset="-122"/>
                <a:ea typeface="宋体" pitchFamily="2" charset="-122"/>
              </a:rPr>
              <a:t>全心全意为人民利益奋斗的共产党，得到了人民群众全心全意的支持。人民群众用小米哺育了苏区、边区、解放区，用肩膀支撑起了土地革命战争、抗日战争、解放战争，用无数子弟的鲜血，染红了党旗、军旗和新中国的国旗。</a:t>
            </a:r>
            <a:endParaRPr lang="en-US" altLang="zh-CN" sz="18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600" b="1" dirty="0" smtClean="0">
                <a:latin typeface="宋体" pitchFamily="2" charset="-122"/>
                <a:ea typeface="宋体" pitchFamily="2" charset="-122"/>
              </a:rPr>
              <a:t>1</a:t>
            </a:r>
            <a:r>
              <a:rPr lang="zh-CN" altLang="zh-CN" sz="1600" b="1" dirty="0" smtClean="0">
                <a:latin typeface="宋体" pitchFamily="2" charset="-122"/>
                <a:ea typeface="宋体" pitchFamily="2" charset="-122"/>
              </a:rPr>
              <a:t>）中国共产党有远大理想追求</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改革开放以来，中国共产党带领中国人民取得国家建设和发展的重大成就。目前，中国经济总量稳居世界第二位，中国人民富起来了，人民生活总体上达到小康水平，民主法治建设等也取得长足进步。中国用几十年时间走完了发达国家几百年走过的工业化历程，创造了人类发展史上的奇迹。</a:t>
            </a:r>
          </a:p>
          <a:p>
            <a:pPr marL="0" indent="0" algn="just">
              <a:buNone/>
            </a:pPr>
            <a:r>
              <a:rPr lang="zh-CN" altLang="en-US" sz="1600" dirty="0" smtClean="0">
                <a:latin typeface="宋体" pitchFamily="2" charset="-122"/>
                <a:ea typeface="宋体" pitchFamily="2" charset="-122"/>
              </a:rPr>
              <a:t>    “</a:t>
            </a:r>
            <a:r>
              <a:rPr lang="zh-CN" altLang="en-US" sz="1600" b="1" dirty="0" smtClean="0">
                <a:latin typeface="宋体" pitchFamily="2" charset="-122"/>
                <a:ea typeface="宋体" pitchFamily="2" charset="-122"/>
              </a:rPr>
              <a:t>不谋万世者，不足以谋一时；不谋全局者，不足以谋一域</a:t>
            </a:r>
            <a:r>
              <a:rPr lang="zh-CN" altLang="en-US" sz="1600" dirty="0" smtClean="0">
                <a:latin typeface="宋体" pitchFamily="2" charset="-122"/>
                <a:ea typeface="宋体" pitchFamily="2" charset="-122"/>
              </a:rPr>
              <a:t>。”中国共产党一路走来始终坚持不变的是战略追求和道路自信，并善于从大的历史视野进行规划，牢牢把未来掌握在自己手中，让国家发展按照稳定的节奏不断向前。</a:t>
            </a:r>
            <a:r>
              <a:rPr lang="zh-CN" altLang="en-US" sz="1600" b="1" dirty="0" smtClean="0">
                <a:latin typeface="宋体" pitchFamily="2" charset="-122"/>
                <a:ea typeface="宋体" pitchFamily="2" charset="-122"/>
              </a:rPr>
              <a:t>新中国成立后，尤其是改革开放以来，共产党的奋斗目标不断调整，但为中国人民谋幸福、为中华民族谋复兴的初心和使命从未改变</a:t>
            </a:r>
            <a:r>
              <a:rPr lang="zh-CN" altLang="en-US" sz="1600" dirty="0" smtClean="0">
                <a:latin typeface="宋体" pitchFamily="2" charset="-122"/>
                <a:ea typeface="宋体" pitchFamily="2" charset="-122"/>
              </a:rPr>
              <a:t>。无论是</a:t>
            </a:r>
            <a:r>
              <a:rPr lang="en-US" altLang="zh-CN" sz="1600" dirty="0" smtClean="0">
                <a:latin typeface="宋体" pitchFamily="2" charset="-122"/>
                <a:ea typeface="宋体" pitchFamily="2" charset="-122"/>
              </a:rPr>
              <a:t>20</a:t>
            </a:r>
            <a:r>
              <a:rPr lang="zh-CN" altLang="en-US" sz="1600" dirty="0" smtClean="0">
                <a:latin typeface="宋体" pitchFamily="2" charset="-122"/>
                <a:ea typeface="宋体" pitchFamily="2" charset="-122"/>
              </a:rPr>
              <a:t>世纪五六十年代提出</a:t>
            </a:r>
            <a:r>
              <a:rPr lang="zh-CN" altLang="en-US" sz="1600" b="1" dirty="0" smtClean="0">
                <a:solidFill>
                  <a:srgbClr val="FF0000"/>
                </a:solidFill>
                <a:latin typeface="宋体" pitchFamily="2" charset="-122"/>
                <a:ea typeface="宋体" pitchFamily="2" charset="-122"/>
              </a:rPr>
              <a:t>建设“四个现代化”</a:t>
            </a:r>
            <a:r>
              <a:rPr lang="zh-CN" altLang="en-US" sz="1600" dirty="0" smtClean="0">
                <a:latin typeface="宋体" pitchFamily="2" charset="-122"/>
                <a:ea typeface="宋体" pitchFamily="2" charset="-122"/>
              </a:rPr>
              <a:t>，</a:t>
            </a:r>
            <a:r>
              <a:rPr lang="en-US" altLang="zh-CN" sz="1600" dirty="0" smtClean="0">
                <a:latin typeface="宋体" pitchFamily="2" charset="-122"/>
                <a:ea typeface="宋体" pitchFamily="2" charset="-122"/>
              </a:rPr>
              <a:t>80</a:t>
            </a:r>
            <a:r>
              <a:rPr lang="zh-CN" altLang="en-US" sz="1600" dirty="0" smtClean="0">
                <a:latin typeface="宋体" pitchFamily="2" charset="-122"/>
                <a:ea typeface="宋体" pitchFamily="2" charset="-122"/>
              </a:rPr>
              <a:t>年代</a:t>
            </a:r>
            <a:r>
              <a:rPr lang="zh-CN" altLang="en-US" sz="1600" b="1" dirty="0" smtClean="0">
                <a:solidFill>
                  <a:srgbClr val="FF0000"/>
                </a:solidFill>
                <a:latin typeface="宋体" pitchFamily="2" charset="-122"/>
                <a:ea typeface="宋体" pitchFamily="2" charset="-122"/>
              </a:rPr>
              <a:t>制定“三步走”发展战略</a:t>
            </a:r>
            <a:r>
              <a:rPr lang="zh-CN" altLang="en-US" sz="1600" dirty="0" smtClean="0">
                <a:latin typeface="宋体" pitchFamily="2" charset="-122"/>
                <a:ea typeface="宋体" pitchFamily="2" charset="-122"/>
              </a:rPr>
              <a:t>，还是新时代</a:t>
            </a:r>
            <a:r>
              <a:rPr lang="zh-CN" altLang="en-US" sz="1600" b="1" dirty="0" smtClean="0">
                <a:solidFill>
                  <a:srgbClr val="FF0000"/>
                </a:solidFill>
                <a:latin typeface="宋体" pitchFamily="2" charset="-122"/>
                <a:ea typeface="宋体" pitchFamily="2" charset="-122"/>
              </a:rPr>
              <a:t>作出“两步走”阶段性安排</a:t>
            </a:r>
            <a:r>
              <a:rPr lang="zh-CN" altLang="en-US" sz="1600" dirty="0" smtClean="0">
                <a:latin typeface="宋体" pitchFamily="2" charset="-122"/>
                <a:ea typeface="宋体" pitchFamily="2" charset="-122"/>
              </a:rPr>
              <a:t>，都体现了鲜明的人民性。</a:t>
            </a:r>
            <a:r>
              <a:rPr lang="zh-CN" altLang="en-US" sz="1600" b="1" dirty="0" smtClean="0">
                <a:latin typeface="宋体" pitchFamily="2" charset="-122"/>
                <a:ea typeface="宋体" pitchFamily="2" charset="-122"/>
              </a:rPr>
              <a:t>正因共产党人坚持把人民放在心上，咬定“现代化”这个目标，一张蓝图绘到底，一任接着一任干、一年接着一年干、一件接着一件干，接力奋斗不停步，以实际行动让人民有获得感、幸福感、安全感，老百姓才真心拥护共产党、支持共产党</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a:t>
            </a:r>
            <a:r>
              <a:rPr lang="zh-CN" altLang="zh-CN" sz="1600" b="1" dirty="0" smtClean="0">
                <a:solidFill>
                  <a:srgbClr val="FF0000"/>
                </a:solidFill>
                <a:latin typeface="宋体" pitchFamily="2" charset="-122"/>
                <a:ea typeface="宋体" pitchFamily="2" charset="-122"/>
              </a:rPr>
              <a:t>历史最有说服力。近百年来，中国共产党始终坚持远大理想追求，为国家、民族、人民作出了巨大贡献。中国人民为什么选择和跟随中国共产党，原因清清楚楚。不管环境如何变化、挑战多么严峻，中国共产党始终不忘初心、牢记使命。</a:t>
            </a:r>
            <a:endParaRPr lang="en-US" altLang="zh-CN" sz="16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700" b="1" dirty="0" smtClean="0">
                <a:latin typeface="宋体" pitchFamily="2" charset="-122"/>
                <a:ea typeface="宋体" pitchFamily="2" charset="-122"/>
              </a:rPr>
              <a:t>2</a:t>
            </a:r>
            <a:r>
              <a:rPr lang="zh-CN" altLang="zh-CN" sz="1700" b="1" dirty="0" smtClean="0">
                <a:latin typeface="宋体" pitchFamily="2" charset="-122"/>
                <a:ea typeface="宋体" pitchFamily="2" charset="-122"/>
              </a:rPr>
              <a:t>）中国共产党有科学理论引领</a:t>
            </a:r>
            <a:endParaRPr lang="en-US" altLang="zh-CN" sz="1700" dirty="0" smtClean="0">
              <a:latin typeface="宋体" pitchFamily="2" charset="-122"/>
              <a:ea typeface="宋体" pitchFamily="2" charset="-122"/>
            </a:endParaRPr>
          </a:p>
          <a:p>
            <a:pPr marL="0" indent="0" algn="just">
              <a:buNone/>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对一个政党而言，思想理论建设非常重要。</a:t>
            </a:r>
            <a:r>
              <a:rPr lang="zh-CN" altLang="zh-CN" sz="1700" b="1" dirty="0" smtClean="0">
                <a:solidFill>
                  <a:srgbClr val="FF0000"/>
                </a:solidFill>
                <a:latin typeface="宋体" pitchFamily="2" charset="-122"/>
                <a:ea typeface="宋体" pitchFamily="2" charset="-122"/>
              </a:rPr>
              <a:t>对党内</a:t>
            </a:r>
            <a:r>
              <a:rPr lang="zh-CN" altLang="zh-CN" sz="1700" dirty="0" smtClean="0">
                <a:latin typeface="宋体" pitchFamily="2" charset="-122"/>
                <a:ea typeface="宋体" pitchFamily="2" charset="-122"/>
              </a:rPr>
              <a:t>，通过思想理论建设告诉党员该怎么干、为什么这样干；</a:t>
            </a:r>
            <a:r>
              <a:rPr lang="zh-CN" altLang="zh-CN" sz="1700" b="1" dirty="0" smtClean="0">
                <a:solidFill>
                  <a:srgbClr val="FF0000"/>
                </a:solidFill>
                <a:latin typeface="宋体" pitchFamily="2" charset="-122"/>
                <a:ea typeface="宋体" pitchFamily="2" charset="-122"/>
              </a:rPr>
              <a:t>对人民</a:t>
            </a:r>
            <a:r>
              <a:rPr lang="zh-CN" altLang="zh-CN" sz="1700" dirty="0" smtClean="0">
                <a:latin typeface="宋体" pitchFamily="2" charset="-122"/>
                <a:ea typeface="宋体" pitchFamily="2" charset="-122"/>
              </a:rPr>
              <a:t>，通过思想理论建设让人民群众跟着党走，凝聚起磅礴力量。中国共产党高度重视理论创新，坚持用党的创新理论武装党员干部头脑、团结凝聚人民。</a:t>
            </a:r>
          </a:p>
          <a:p>
            <a:pPr marL="0" indent="0" algn="just">
              <a:buNone/>
            </a:pPr>
            <a:r>
              <a:rPr lang="zh-CN" altLang="en-US" sz="1700" dirty="0" smtClean="0">
                <a:latin typeface="宋体" pitchFamily="2" charset="-122"/>
                <a:ea typeface="宋体" pitchFamily="2" charset="-122"/>
              </a:rPr>
              <a:t>    “十月革命”一声炮响，给中国送来了马克思列宁主义：“五四运动”促使马克思主义在中国的广泛传播。</a:t>
            </a:r>
            <a:r>
              <a:rPr lang="zh-CN" altLang="zh-CN" sz="1700" dirty="0" smtClean="0">
                <a:latin typeface="宋体" pitchFamily="2" charset="-122"/>
                <a:ea typeface="宋体" pitchFamily="2" charset="-122"/>
              </a:rPr>
              <a:t>中国共产党从成立之日起，就把马克思主义作为指导思想。</a:t>
            </a:r>
            <a:r>
              <a:rPr lang="zh-CN" altLang="en-US" sz="1700" dirty="0" smtClean="0">
                <a:latin typeface="宋体" pitchFamily="2" charset="-122"/>
                <a:ea typeface="宋体" pitchFamily="2" charset="-122"/>
              </a:rPr>
              <a:t>在马克思主义指导下，共产党人义无反顾踏上革命征程。在轰轰烈烈的大革命和土地革命中，一次次挫折、一次次奋起，共产党人逐渐明白</a:t>
            </a:r>
            <a:r>
              <a:rPr lang="zh-CN" altLang="zh-CN" sz="1700" dirty="0" smtClean="0">
                <a:latin typeface="宋体" pitchFamily="2" charset="-122"/>
                <a:ea typeface="宋体" pitchFamily="2" charset="-122"/>
              </a:rPr>
              <a:t>，</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全盘西化</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和</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中学为体，西学为用</a:t>
            </a:r>
            <a:r>
              <a:rPr lang="en-US" altLang="zh-CN" sz="1700" dirty="0" smtClean="0">
                <a:latin typeface="宋体" pitchFamily="2" charset="-122"/>
                <a:ea typeface="宋体" pitchFamily="2" charset="-122"/>
              </a:rPr>
              <a:t>”</a:t>
            </a:r>
            <a:r>
              <a:rPr lang="zh-CN" altLang="zh-CN" sz="1700" dirty="0" smtClean="0">
                <a:latin typeface="宋体" pitchFamily="2" charset="-122"/>
                <a:ea typeface="宋体" pitchFamily="2" charset="-122"/>
              </a:rPr>
              <a:t>等主张都解决不了中国的问题</a:t>
            </a:r>
            <a:r>
              <a:rPr lang="zh-CN" altLang="en-US" sz="1700" dirty="0" smtClean="0">
                <a:latin typeface="宋体" pitchFamily="2" charset="-122"/>
                <a:ea typeface="宋体" pitchFamily="2" charset="-122"/>
              </a:rPr>
              <a:t>，只有把马克思主义和中国实际相结合</a:t>
            </a:r>
            <a:r>
              <a:rPr lang="zh-CN" altLang="zh-CN" sz="1700" dirty="0" smtClean="0">
                <a:latin typeface="宋体" pitchFamily="2" charset="-122"/>
                <a:ea typeface="宋体" pitchFamily="2" charset="-122"/>
              </a:rPr>
              <a:t>，走社会主义道路</a:t>
            </a:r>
            <a:r>
              <a:rPr lang="zh-CN" altLang="en-US" sz="1700" dirty="0" smtClean="0">
                <a:latin typeface="宋体" pitchFamily="2" charset="-122"/>
                <a:ea typeface="宋体" pitchFamily="2" charset="-122"/>
              </a:rPr>
              <a:t>，才会生成巨大威力</a:t>
            </a:r>
            <a:r>
              <a:rPr lang="zh-CN" altLang="zh-CN" sz="1700" dirty="0" smtClean="0">
                <a:latin typeface="宋体" pitchFamily="2" charset="-122"/>
                <a:ea typeface="宋体" pitchFamily="2" charset="-122"/>
              </a:rPr>
              <a:t>，中国才有希望和出路</a:t>
            </a:r>
            <a:r>
              <a:rPr lang="zh-CN" altLang="en-US"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buNone/>
            </a:pPr>
            <a:r>
              <a:rPr lang="zh-CN" altLang="en-US" sz="1700" dirty="0" smtClean="0">
                <a:latin typeface="宋体" pitchFamily="2" charset="-122"/>
                <a:ea typeface="宋体" pitchFamily="2" charset="-122"/>
              </a:rPr>
              <a:t>    当今世界，没有哪个国家像中国这样有如此众多的人口，有如此博大精深且延绵不绝的传统文化。</a:t>
            </a:r>
            <a:r>
              <a:rPr lang="zh-CN" altLang="en-US" sz="1700" b="1" dirty="0" smtClean="0">
                <a:latin typeface="宋体" pitchFamily="2" charset="-122"/>
                <a:ea typeface="宋体" pitchFamily="2" charset="-122"/>
              </a:rPr>
              <a:t>中国共产党之所以能在有</a:t>
            </a:r>
            <a:r>
              <a:rPr lang="en-US" altLang="zh-CN" sz="1700" b="1" dirty="0" smtClean="0">
                <a:latin typeface="宋体" pitchFamily="2" charset="-122"/>
                <a:ea typeface="宋体" pitchFamily="2" charset="-122"/>
              </a:rPr>
              <a:t>14</a:t>
            </a:r>
            <a:r>
              <a:rPr lang="zh-CN" altLang="en-US" sz="1700" b="1" dirty="0" smtClean="0">
                <a:latin typeface="宋体" pitchFamily="2" charset="-122"/>
                <a:ea typeface="宋体" pitchFamily="2" charset="-122"/>
              </a:rPr>
              <a:t>亿多人口的东方大国长期执政，靠的是不断解放思想，靠的是坚持实事求是，一切从实际出发来制定政策和策略</a:t>
            </a:r>
            <a:r>
              <a:rPr lang="zh-CN" altLang="en-US"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buNone/>
            </a:pPr>
            <a:r>
              <a:rPr lang="zh-CN" altLang="en-US" sz="1700" dirty="0" smtClean="0">
                <a:latin typeface="宋体" pitchFamily="2" charset="-122"/>
                <a:ea typeface="宋体" pitchFamily="2" charset="-122"/>
              </a:rPr>
              <a:t>    党的历史就是一部不断解放思想的历史。</a:t>
            </a:r>
            <a:r>
              <a:rPr lang="zh-CN" altLang="en-US" sz="1700" b="1" dirty="0" smtClean="0">
                <a:latin typeface="宋体" pitchFamily="2" charset="-122"/>
                <a:ea typeface="宋体" pitchFamily="2" charset="-122"/>
              </a:rPr>
              <a:t>没有思想解放，</a:t>
            </a:r>
            <a:r>
              <a:rPr lang="zh-CN" altLang="en-US" sz="1700" dirty="0" smtClean="0">
                <a:latin typeface="宋体" pitchFamily="2" charset="-122"/>
                <a:ea typeface="宋体" pitchFamily="2" charset="-122"/>
              </a:rPr>
              <a:t>“山沟里”就不可能产生马克思主义；</a:t>
            </a:r>
            <a:r>
              <a:rPr lang="zh-CN" altLang="en-US" sz="1700" b="1" dirty="0" smtClean="0">
                <a:latin typeface="宋体" pitchFamily="2" charset="-122"/>
                <a:ea typeface="宋体" pitchFamily="2" charset="-122"/>
              </a:rPr>
              <a:t>没有思想解放，</a:t>
            </a:r>
            <a:r>
              <a:rPr lang="zh-CN" altLang="en-US" sz="1700" dirty="0" smtClean="0">
                <a:latin typeface="宋体" pitchFamily="2" charset="-122"/>
                <a:ea typeface="宋体" pitchFamily="2" charset="-122"/>
              </a:rPr>
              <a:t>就不可能有深刻改变中国、影响整个世界的改革开放决策的作出；</a:t>
            </a:r>
            <a:r>
              <a:rPr lang="zh-CN" altLang="en-US" sz="1700" b="1" dirty="0" smtClean="0">
                <a:latin typeface="宋体" pitchFamily="2" charset="-122"/>
                <a:ea typeface="宋体" pitchFamily="2" charset="-122"/>
              </a:rPr>
              <a:t>没有思想解放，</a:t>
            </a:r>
            <a:r>
              <a:rPr lang="zh-CN" altLang="en-US" sz="1700" dirty="0" smtClean="0">
                <a:latin typeface="宋体" pitchFamily="2" charset="-122"/>
                <a:ea typeface="宋体" pitchFamily="2" charset="-122"/>
              </a:rPr>
              <a:t>就不可能告别计划经济体制建立社会主义市场经济体制。</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pPr>
            <a:r>
              <a:rPr lang="en-US" altLang="zh-CN" sz="1800" b="1" dirty="0" smtClean="0">
                <a:latin typeface="宋体" pitchFamily="2" charset="-122"/>
                <a:ea typeface="宋体" pitchFamily="2" charset="-122"/>
              </a:rPr>
              <a:t>2</a:t>
            </a:r>
            <a:r>
              <a:rPr lang="zh-CN" altLang="zh-CN" sz="1800" b="1" dirty="0" smtClean="0">
                <a:latin typeface="宋体" pitchFamily="2" charset="-122"/>
                <a:ea typeface="宋体" pitchFamily="2" charset="-122"/>
              </a:rPr>
              <a:t>）中国共产党有科学理论引领</a:t>
            </a:r>
            <a:endParaRPr lang="en-US" altLang="zh-CN" sz="1800" dirty="0" smtClean="0">
              <a:latin typeface="宋体" pitchFamily="2" charset="-122"/>
              <a:ea typeface="宋体" pitchFamily="2" charset="-122"/>
            </a:endParaRPr>
          </a:p>
          <a:p>
            <a:pPr marL="0" indent="0" algn="just">
              <a:spcBef>
                <a:spcPts val="0"/>
              </a:spcBef>
              <a:buNone/>
            </a:pPr>
            <a:r>
              <a:rPr lang="zh-CN" altLang="en-US" sz="1800" dirty="0" smtClean="0">
                <a:latin typeface="宋体" pitchFamily="2" charset="-122"/>
                <a:ea typeface="宋体" pitchFamily="2" charset="-122"/>
              </a:rPr>
              <a:t>    实践是理论之源。实践发展永无止境，理论创新永无止境。</a:t>
            </a:r>
            <a:endParaRPr lang="en-US" altLang="zh-CN" sz="1800" dirty="0" smtClean="0">
              <a:latin typeface="宋体" pitchFamily="2" charset="-122"/>
              <a:ea typeface="宋体" pitchFamily="2" charset="-122"/>
            </a:endParaRPr>
          </a:p>
          <a:p>
            <a:pPr marL="0" indent="0" algn="just">
              <a:spcBef>
                <a:spcPts val="0"/>
              </a:spcBef>
              <a:buNone/>
            </a:pPr>
            <a:r>
              <a:rPr lang="zh-CN" altLang="en-US" sz="1800" dirty="0" smtClean="0">
                <a:latin typeface="宋体" pitchFamily="2" charset="-122"/>
                <a:ea typeface="宋体" pitchFamily="2" charset="-122"/>
              </a:rPr>
              <a:t>    在进行艰苦卓绝的抗日战争、解放战争中，</a:t>
            </a:r>
            <a:r>
              <a:rPr lang="zh-CN" altLang="zh-CN" sz="1800" dirty="0" smtClean="0">
                <a:latin typeface="宋体" pitchFamily="2" charset="-122"/>
                <a:ea typeface="宋体" pitchFamily="2" charset="-122"/>
              </a:rPr>
              <a:t>以毛泽东同志为代表的中国共产党人把马克思列宁主义基本原理同中国革命具体实践结合起来，创立了毛泽东思想</a:t>
            </a:r>
            <a:r>
              <a:rPr lang="zh-CN" altLang="en-US" sz="1800" dirty="0" smtClean="0">
                <a:latin typeface="宋体" pitchFamily="2" charset="-122"/>
                <a:ea typeface="宋体" pitchFamily="2" charset="-122"/>
              </a:rPr>
              <a:t>。在这一思想的指引下，共产党摆脱了城市中心的苏式革命逻辑，探索出农村包围城市的中国特色革命道路。正是走了这条道路，共产党才打败日本侵略者击溃国民党，</a:t>
            </a:r>
            <a:r>
              <a:rPr lang="zh-CN" altLang="zh-CN" sz="1800" dirty="0" smtClean="0">
                <a:latin typeface="宋体" pitchFamily="2" charset="-122"/>
                <a:ea typeface="宋体" pitchFamily="2" charset="-122"/>
              </a:rPr>
              <a:t>完成了新民主主义革命，</a:t>
            </a:r>
            <a:r>
              <a:rPr lang="zh-CN" altLang="zh-CN" sz="1800" b="1" dirty="0" smtClean="0">
                <a:latin typeface="宋体" pitchFamily="2" charset="-122"/>
                <a:ea typeface="宋体" pitchFamily="2" charset="-122"/>
              </a:rPr>
              <a:t>建立了中华人民共和国，确立了社会主义基本制度，发展了社会主义的经济、政治和文化</a:t>
            </a:r>
            <a:r>
              <a:rPr lang="zh-CN" altLang="zh-CN"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a:p>
            <a:pPr marL="0" indent="0" algn="just">
              <a:spcBef>
                <a:spcPts val="0"/>
              </a:spcBef>
              <a:buNone/>
            </a:pPr>
            <a:r>
              <a:rPr lang="en-US" altLang="zh-CN" sz="1800" dirty="0" smtClean="0">
                <a:latin typeface="宋体" pitchFamily="2" charset="-122"/>
                <a:ea typeface="宋体" pitchFamily="2" charset="-122"/>
              </a:rPr>
              <a:t>    1978</a:t>
            </a:r>
            <a:r>
              <a:rPr lang="zh-CN" altLang="en-US" sz="1800" dirty="0" smtClean="0">
                <a:latin typeface="宋体" pitchFamily="2" charset="-122"/>
                <a:ea typeface="宋体" pitchFamily="2" charset="-122"/>
              </a:rPr>
              <a:t>年</a:t>
            </a:r>
            <a:r>
              <a:rPr lang="en-US" altLang="zh-CN" sz="1800" dirty="0" smtClean="0">
                <a:latin typeface="宋体" pitchFamily="2" charset="-122"/>
                <a:ea typeface="宋体" pitchFamily="2" charset="-122"/>
              </a:rPr>
              <a:t>12</a:t>
            </a:r>
            <a:r>
              <a:rPr lang="zh-CN" altLang="en-US" sz="1800" dirty="0" smtClean="0">
                <a:latin typeface="宋体" pitchFamily="2" charset="-122"/>
                <a:ea typeface="宋体" pitchFamily="2" charset="-122"/>
              </a:rPr>
              <a:t>月召开的党的十一届三中全会，标志着党和国家实现历史性大转折，从此中国进入改革开放和社会主义现代化建设新时期。</a:t>
            </a:r>
            <a:r>
              <a:rPr lang="zh-CN" altLang="zh-CN" sz="1800" dirty="0" smtClean="0">
                <a:latin typeface="宋体" pitchFamily="2" charset="-122"/>
                <a:ea typeface="宋体" pitchFamily="2" charset="-122"/>
              </a:rPr>
              <a:t>以邓小平同志为代表的中国共产党人创立了邓小平理论，科学回答了建设中国特色社会主义的一系列基本问题，</a:t>
            </a:r>
            <a:r>
              <a:rPr lang="zh-CN" altLang="zh-CN" sz="1800" b="1" dirty="0" smtClean="0">
                <a:latin typeface="宋体" pitchFamily="2" charset="-122"/>
                <a:ea typeface="宋体" pitchFamily="2" charset="-122"/>
              </a:rPr>
              <a:t>成功开创了中国特色社会主义</a:t>
            </a:r>
            <a:r>
              <a:rPr lang="zh-CN" altLang="zh-CN"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a:p>
            <a:pPr marL="0" indent="0" algn="just">
              <a:spcBef>
                <a:spcPts val="0"/>
              </a:spcBef>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党的十三届四中全会以后，以江泽民同志为代表的中国共产党人形成了</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三个代表</a:t>
            </a:r>
            <a:r>
              <a:rPr lang="en-US" altLang="zh-CN" sz="1800" dirty="0" smtClean="0">
                <a:latin typeface="宋体" pitchFamily="2" charset="-122"/>
                <a:ea typeface="宋体" pitchFamily="2" charset="-122"/>
              </a:rPr>
              <a:t>”</a:t>
            </a:r>
            <a:r>
              <a:rPr lang="zh-CN" altLang="zh-CN" sz="1800" dirty="0" smtClean="0">
                <a:latin typeface="宋体" pitchFamily="2" charset="-122"/>
                <a:ea typeface="宋体" pitchFamily="2" charset="-122"/>
              </a:rPr>
              <a:t>重要思想，</a:t>
            </a:r>
            <a:r>
              <a:rPr lang="zh-CN" altLang="zh-CN" sz="1800" b="1" dirty="0" smtClean="0">
                <a:latin typeface="宋体" pitchFamily="2" charset="-122"/>
                <a:ea typeface="宋体" pitchFamily="2" charset="-122"/>
              </a:rPr>
              <a:t>成功把中国特色社会主义推向</a:t>
            </a:r>
            <a:r>
              <a:rPr lang="en-US" altLang="zh-CN" sz="1800" b="1" dirty="0" smtClean="0">
                <a:latin typeface="宋体" pitchFamily="2" charset="-122"/>
                <a:ea typeface="宋体" pitchFamily="2" charset="-122"/>
              </a:rPr>
              <a:t>21</a:t>
            </a:r>
            <a:r>
              <a:rPr lang="zh-CN" altLang="zh-CN" sz="1800" b="1" dirty="0" smtClean="0">
                <a:latin typeface="宋体" pitchFamily="2" charset="-122"/>
                <a:ea typeface="宋体" pitchFamily="2" charset="-122"/>
              </a:rPr>
              <a:t>世纪</a:t>
            </a:r>
            <a:r>
              <a:rPr lang="zh-CN" altLang="zh-CN" sz="1800" dirty="0" smtClean="0">
                <a:latin typeface="宋体" pitchFamily="2" charset="-122"/>
                <a:ea typeface="宋体" pitchFamily="2" charset="-122"/>
              </a:rPr>
              <a:t>。</a:t>
            </a:r>
            <a:endParaRPr lang="en-US" altLang="zh-CN" sz="1800" dirty="0" smtClean="0">
              <a:latin typeface="宋体" pitchFamily="2" charset="-122"/>
              <a:ea typeface="宋体" pitchFamily="2" charset="-122"/>
            </a:endParaRPr>
          </a:p>
          <a:p>
            <a:pPr marL="0" indent="0" algn="just">
              <a:spcBef>
                <a:spcPts val="0"/>
              </a:spcBef>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党的十六大以后，以胡锦涛同志为代表的中国共产党人形成了科学发展观，</a:t>
            </a:r>
            <a:r>
              <a:rPr lang="zh-CN" altLang="zh-CN" sz="1800" b="1" dirty="0" smtClean="0">
                <a:latin typeface="宋体" pitchFamily="2" charset="-122"/>
                <a:ea typeface="宋体" pitchFamily="2" charset="-122"/>
              </a:rPr>
              <a:t>成功在新的历史起点上坚持和发展了中国特色社会主义</a:t>
            </a:r>
            <a:r>
              <a:rPr lang="zh-CN" altLang="zh-CN" sz="1800" dirty="0" smtClean="0">
                <a:latin typeface="宋体" pitchFamily="2" charset="-122"/>
                <a:ea typeface="宋体" pitchFamily="2" charset="-122"/>
              </a:rPr>
              <a:t>。</a:t>
            </a:r>
            <a:endParaRPr lang="zh-CN" altLang="en-US" sz="18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900" b="1" dirty="0" smtClean="0">
                <a:latin typeface="宋体" pitchFamily="2" charset="-122"/>
                <a:ea typeface="宋体" pitchFamily="2" charset="-122"/>
              </a:rPr>
              <a:t>2</a:t>
            </a:r>
            <a:r>
              <a:rPr lang="zh-CN" altLang="zh-CN" sz="1900" b="1" dirty="0" smtClean="0">
                <a:latin typeface="宋体" pitchFamily="2" charset="-122"/>
                <a:ea typeface="宋体" pitchFamily="2" charset="-122"/>
              </a:rPr>
              <a:t>）中国共产党有科学理论引领</a:t>
            </a:r>
            <a:endParaRPr lang="en-US" altLang="zh-CN" sz="1900" dirty="0" smtClean="0">
              <a:latin typeface="宋体" pitchFamily="2" charset="-122"/>
              <a:ea typeface="宋体" pitchFamily="2" charset="-122"/>
            </a:endParaRPr>
          </a:p>
          <a:p>
            <a:pPr marL="0" indent="0" algn="just">
              <a:buNone/>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党的十八大以来，以习近平同志为代表的中国共产党人，从理论和实践结合上系统回答了</a:t>
            </a:r>
            <a:r>
              <a:rPr lang="zh-CN" altLang="zh-CN" sz="1900" b="1" dirty="0" smtClean="0">
                <a:latin typeface="宋体" pitchFamily="2" charset="-122"/>
                <a:ea typeface="宋体" pitchFamily="2" charset="-122"/>
              </a:rPr>
              <a:t>新时代坚持和发展什么样的中国特色社会主义</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怎样坚持和发展中国特色社会主义</a:t>
            </a:r>
            <a:r>
              <a:rPr lang="zh-CN" altLang="zh-CN" sz="1900" dirty="0" smtClean="0">
                <a:latin typeface="宋体" pitchFamily="2" charset="-122"/>
                <a:ea typeface="宋体" pitchFamily="2" charset="-122"/>
              </a:rPr>
              <a:t>这个重大时代课题，形成了习近平新时代中国特色社会主义思想，</a:t>
            </a:r>
            <a:r>
              <a:rPr lang="zh-CN" altLang="zh-CN" sz="1900" b="1" dirty="0" smtClean="0">
                <a:latin typeface="宋体" pitchFamily="2" charset="-122"/>
                <a:ea typeface="宋体" pitchFamily="2" charset="-122"/>
              </a:rPr>
              <a:t>推动中国特色社会主义进入新时代</a:t>
            </a:r>
            <a:r>
              <a:rPr lang="zh-CN" altLang="zh-CN" sz="1900" dirty="0" smtClean="0">
                <a:latin typeface="宋体" pitchFamily="2" charset="-122"/>
                <a:ea typeface="宋体" pitchFamily="2" charset="-122"/>
              </a:rPr>
              <a:t>。</a:t>
            </a:r>
            <a:endParaRPr lang="en-US" altLang="zh-CN" sz="1900" dirty="0" smtClean="0">
              <a:latin typeface="宋体" pitchFamily="2" charset="-122"/>
              <a:ea typeface="宋体" pitchFamily="2" charset="-122"/>
            </a:endParaRPr>
          </a:p>
          <a:p>
            <a:pPr marL="0" indent="0" algn="just">
              <a:buNone/>
            </a:pPr>
            <a:r>
              <a:rPr lang="zh-CN" altLang="en-US" sz="1900" dirty="0" smtClean="0">
                <a:latin typeface="宋体" pitchFamily="2" charset="-122"/>
                <a:ea typeface="宋体" pitchFamily="2" charset="-122"/>
              </a:rPr>
              <a:t>    既要解放思想，更要实事求是。</a:t>
            </a:r>
            <a:r>
              <a:rPr lang="zh-CN" altLang="en-US" sz="1900" b="1" dirty="0" smtClean="0">
                <a:latin typeface="宋体" pitchFamily="2" charset="-122"/>
                <a:ea typeface="宋体" pitchFamily="2" charset="-122"/>
              </a:rPr>
              <a:t>实事求是是马克思主义的精髓，是共产党人的重要思想方法，更是我们制定政策的基本出发点</a:t>
            </a:r>
            <a:r>
              <a:rPr lang="zh-CN" altLang="en-US" sz="1900" dirty="0" smtClean="0">
                <a:latin typeface="宋体" pitchFamily="2" charset="-122"/>
                <a:ea typeface="宋体" pitchFamily="2" charset="-122"/>
              </a:rPr>
              <a:t>。正确的政策都来自对实践的深刻把握、对民心的深刻体悟、对时代潮流的深刻洞察。正是从中国实际出发，共产党提出社会主义初级阶段理论这一中国特色社会主义理论体系的理论基石，作出实行改革开放、建设现代化国家的重要决策。为切实做到实事求是，共产党不仅大力倡导决策前和决策中都要搞好调查研究，还通过大规模教育培训、实践锻炼提高党员干部科学思维能力和各方面本领。</a:t>
            </a:r>
            <a:endParaRPr lang="zh-CN" altLang="zh-CN" sz="1900" dirty="0" smtClean="0">
              <a:latin typeface="宋体" pitchFamily="2" charset="-122"/>
              <a:ea typeface="宋体" pitchFamily="2" charset="-122"/>
            </a:endParaRPr>
          </a:p>
          <a:p>
            <a:pPr marL="0" indent="0" algn="just">
              <a:buNone/>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反观原苏东国家的共产党，之所以相继垮台，一个重要原因就是长期思想僵化，理论没能跟上时代发展，不仅不能指导新的实践，甚至连现实都解释不了。</a:t>
            </a:r>
            <a:endParaRPr lang="zh-CN" altLang="en-US" sz="19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None/>
            </a:pPr>
            <a:r>
              <a:rPr lang="en-US" altLang="zh-CN" sz="1600" b="1" dirty="0" smtClean="0">
                <a:latin typeface="宋体" pitchFamily="2" charset="-122"/>
                <a:ea typeface="宋体" pitchFamily="2" charset="-122"/>
              </a:rPr>
              <a:t>3</a:t>
            </a:r>
            <a:r>
              <a:rPr lang="zh-CN" altLang="zh-CN" sz="1600" b="1" dirty="0" smtClean="0">
                <a:latin typeface="宋体" pitchFamily="2" charset="-122"/>
                <a:ea typeface="宋体" pitchFamily="2" charset="-122"/>
              </a:rPr>
              <a:t>）中国共产党有选贤任能机制</a:t>
            </a:r>
            <a:endParaRPr lang="en-US" altLang="zh-CN" sz="1600" dirty="0" smtClean="0">
              <a:latin typeface="宋体" pitchFamily="2" charset="-122"/>
              <a:ea typeface="宋体" pitchFamily="2" charset="-122"/>
            </a:endParaRPr>
          </a:p>
          <a:p>
            <a:pPr marL="0" indent="0" algn="just">
              <a:spcBef>
                <a:spcPts val="0"/>
              </a:spcBef>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一个政党怎样选人、选什么人极端重要，直接决定其能否保持先进性和纯洁性，有无凝聚力和生机活力。中国共产党历来重视党的组织建设</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尤其是干部队伍建设，培养选拔了一批又一批高素质领导干部。</a:t>
            </a:r>
          </a:p>
          <a:p>
            <a:pPr marL="0" indent="0" algn="just">
              <a:spcBef>
                <a:spcPts val="0"/>
              </a:spcBef>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中国共产党从诞生之日起就一直强调党的先锋队性质，对发展党员有着严格要求。近年来，我们党在发展党员工作中要求</a:t>
            </a:r>
            <a:r>
              <a:rPr lang="zh-CN" altLang="en-US" sz="1600" dirty="0" smtClean="0">
                <a:latin typeface="宋体" pitchFamily="2" charset="-122"/>
                <a:ea typeface="宋体" pitchFamily="2" charset="-122"/>
              </a:rPr>
              <a:t>：</a:t>
            </a:r>
            <a:r>
              <a:rPr lang="zh-CN" altLang="zh-CN" sz="1600" b="1" dirty="0" smtClean="0">
                <a:latin typeface="宋体" pitchFamily="2" charset="-122"/>
                <a:ea typeface="宋体" pitchFamily="2" charset="-122"/>
              </a:rPr>
              <a:t>控制总量、优化结构、提高质量、发挥作用</a:t>
            </a:r>
            <a:r>
              <a:rPr lang="zh-CN" altLang="zh-CN" sz="1600" dirty="0" smtClean="0">
                <a:latin typeface="宋体" pitchFamily="2" charset="-122"/>
                <a:ea typeface="宋体" pitchFamily="2" charset="-122"/>
              </a:rPr>
              <a:t>，进一步加强了对申请入党者的教育、考察等工作，确保党员质量。</a:t>
            </a:r>
          </a:p>
          <a:p>
            <a:pPr marL="0" indent="0" algn="just">
              <a:spcBef>
                <a:spcPts val="0"/>
              </a:spcBef>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在干部队伍建设方面，我们党在革命时期就提出</a:t>
            </a:r>
            <a:r>
              <a:rPr lang="zh-CN" altLang="zh-CN" sz="1600" b="1" dirty="0" smtClean="0">
                <a:latin typeface="宋体" pitchFamily="2" charset="-122"/>
                <a:ea typeface="宋体" pitchFamily="2" charset="-122"/>
              </a:rPr>
              <a:t>五湖四海、德才兼备、任人唯贤</a:t>
            </a:r>
            <a:r>
              <a:rPr lang="zh-CN" altLang="zh-CN" sz="1600" dirty="0" smtClean="0">
                <a:latin typeface="宋体" pitchFamily="2" charset="-122"/>
                <a:ea typeface="宋体" pitchFamily="2" charset="-122"/>
              </a:rPr>
              <a:t>等要求，坚决反对山头主义、任人唯亲。我们党的干部路线保证了党的团结统一、兴旺发达。改革开放以来特别是党的十八大以来，我们党在培养选拔使用干部方面不断探索，相关制度日益完善。习近平同志提出</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信念坚定、为民服务、勤政务实、敢于担当、清正廉洁</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的好干部标准，特别强调</a:t>
            </a:r>
            <a:r>
              <a:rPr lang="zh-CN" altLang="zh-CN" sz="1600" b="1" dirty="0" smtClean="0">
                <a:latin typeface="宋体" pitchFamily="2" charset="-122"/>
                <a:ea typeface="宋体" pitchFamily="2" charset="-122"/>
              </a:rPr>
              <a:t>干部要忠诚干净担当</a:t>
            </a:r>
            <a:r>
              <a:rPr lang="zh-CN" altLang="zh-CN" sz="1600" dirty="0" smtClean="0">
                <a:latin typeface="宋体" pitchFamily="2" charset="-122"/>
                <a:ea typeface="宋体" pitchFamily="2" charset="-122"/>
              </a:rPr>
              <a:t>。他强调，要建立</a:t>
            </a:r>
            <a:r>
              <a:rPr lang="zh-CN" altLang="zh-CN" sz="1600" b="1" dirty="0" smtClean="0">
                <a:latin typeface="宋体" pitchFamily="2" charset="-122"/>
                <a:ea typeface="宋体" pitchFamily="2" charset="-122"/>
              </a:rPr>
              <a:t>源头培养、跟踪培养、全程培养</a:t>
            </a:r>
            <a:r>
              <a:rPr lang="zh-CN" altLang="zh-CN" sz="1600" dirty="0" smtClean="0">
                <a:latin typeface="宋体" pitchFamily="2" charset="-122"/>
                <a:ea typeface="宋体" pitchFamily="2" charset="-122"/>
              </a:rPr>
              <a:t>的</a:t>
            </a:r>
            <a:r>
              <a:rPr lang="zh-CN" altLang="zh-CN" sz="1600" b="1" dirty="0" smtClean="0">
                <a:solidFill>
                  <a:srgbClr val="FF0000"/>
                </a:solidFill>
                <a:latin typeface="宋体" pitchFamily="2" charset="-122"/>
                <a:ea typeface="宋体" pitchFamily="2" charset="-122"/>
              </a:rPr>
              <a:t>素质培养体系</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日常考核、分类考核、近距离考核</a:t>
            </a:r>
            <a:r>
              <a:rPr lang="zh-CN" altLang="zh-CN" sz="1600" dirty="0" smtClean="0">
                <a:latin typeface="宋体" pitchFamily="2" charset="-122"/>
                <a:ea typeface="宋体" pitchFamily="2" charset="-122"/>
              </a:rPr>
              <a:t>的</a:t>
            </a:r>
            <a:r>
              <a:rPr lang="zh-CN" altLang="zh-CN" sz="1600" b="1" dirty="0" smtClean="0">
                <a:solidFill>
                  <a:srgbClr val="FF0000"/>
                </a:solidFill>
                <a:latin typeface="宋体" pitchFamily="2" charset="-122"/>
                <a:ea typeface="宋体" pitchFamily="2" charset="-122"/>
              </a:rPr>
              <a:t>知事识人体系</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以德为先、任人唯贤、人事相宜</a:t>
            </a:r>
            <a:r>
              <a:rPr lang="zh-CN" altLang="zh-CN" sz="1600" dirty="0" smtClean="0">
                <a:latin typeface="宋体" pitchFamily="2" charset="-122"/>
                <a:ea typeface="宋体" pitchFamily="2" charset="-122"/>
              </a:rPr>
              <a:t>的</a:t>
            </a:r>
            <a:r>
              <a:rPr lang="zh-CN" altLang="zh-CN" sz="1600" b="1" dirty="0" smtClean="0">
                <a:solidFill>
                  <a:srgbClr val="FF0000"/>
                </a:solidFill>
                <a:latin typeface="宋体" pitchFamily="2" charset="-122"/>
                <a:ea typeface="宋体" pitchFamily="2" charset="-122"/>
              </a:rPr>
              <a:t>选拔任用体系</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管思想、管工作、管作风、管纪律</a:t>
            </a:r>
            <a:r>
              <a:rPr lang="zh-CN" altLang="zh-CN" sz="1600" dirty="0" smtClean="0">
                <a:latin typeface="宋体" pitchFamily="2" charset="-122"/>
                <a:ea typeface="宋体" pitchFamily="2" charset="-122"/>
              </a:rPr>
              <a:t>的</a:t>
            </a:r>
            <a:r>
              <a:rPr lang="zh-CN" altLang="zh-CN" sz="1600" b="1" dirty="0" smtClean="0">
                <a:solidFill>
                  <a:srgbClr val="FF0000"/>
                </a:solidFill>
                <a:latin typeface="宋体" pitchFamily="2" charset="-122"/>
                <a:ea typeface="宋体" pitchFamily="2" charset="-122"/>
              </a:rPr>
              <a:t>从严管理体系</a:t>
            </a:r>
            <a:r>
              <a:rPr lang="zh-CN" altLang="zh-CN" sz="1600" dirty="0" smtClean="0">
                <a:latin typeface="宋体" pitchFamily="2" charset="-122"/>
                <a:ea typeface="宋体" pitchFamily="2" charset="-122"/>
              </a:rPr>
              <a:t>，</a:t>
            </a:r>
            <a:r>
              <a:rPr lang="zh-CN" altLang="zh-CN" sz="1600" b="1" dirty="0" smtClean="0">
                <a:latin typeface="宋体" pitchFamily="2" charset="-122"/>
                <a:ea typeface="宋体" pitchFamily="2" charset="-122"/>
              </a:rPr>
              <a:t>崇尚实干、带动担当、加油鼓劲</a:t>
            </a:r>
            <a:r>
              <a:rPr lang="zh-CN" altLang="zh-CN" sz="1600" dirty="0" smtClean="0">
                <a:latin typeface="宋体" pitchFamily="2" charset="-122"/>
                <a:ea typeface="宋体" pitchFamily="2" charset="-122"/>
              </a:rPr>
              <a:t>的</a:t>
            </a:r>
            <a:r>
              <a:rPr lang="zh-CN" altLang="zh-CN" sz="1600" b="1" dirty="0" smtClean="0">
                <a:solidFill>
                  <a:srgbClr val="FF0000"/>
                </a:solidFill>
                <a:latin typeface="宋体" pitchFamily="2" charset="-122"/>
                <a:ea typeface="宋体" pitchFamily="2" charset="-122"/>
              </a:rPr>
              <a:t>正向激励体系</a:t>
            </a:r>
            <a:r>
              <a:rPr lang="zh-CN" altLang="zh-CN" sz="1600" dirty="0" smtClean="0">
                <a:latin typeface="宋体" pitchFamily="2" charset="-122"/>
                <a:ea typeface="宋体" pitchFamily="2" charset="-122"/>
              </a:rPr>
              <a:t>。近年来，干部队伍建设取得很大进展，好干部标准发挥了重要导向作用。</a:t>
            </a:r>
          </a:p>
          <a:p>
            <a:pPr marL="0" indent="0" algn="just">
              <a:spcBef>
                <a:spcPts val="0"/>
              </a:spcBef>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我们党在干部培养、选拔、使用、管理等方面已经树立一系列科学理念、形成一整套制度机制。德才兼备、以德为先，五湖四海、任人唯贤，人岗相适、人事相宜，重视台阶、政绩、多岗位锻炼，坚持干部进党校学习等等，这样一系列理念、原则、制度在干部队伍建设中发挥着越来越大的作用，也得到其他政党越来越多的认可。</a:t>
            </a:r>
            <a:endParaRPr lang="zh-CN" altLang="en-US" sz="16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600" b="1" dirty="0" smtClean="0">
                <a:latin typeface="宋体" pitchFamily="2" charset="-122"/>
                <a:ea typeface="宋体" pitchFamily="2" charset="-122"/>
              </a:rPr>
              <a:t>4</a:t>
            </a:r>
            <a:r>
              <a:rPr lang="zh-CN" altLang="zh-CN" sz="1600" b="1" dirty="0" smtClean="0">
                <a:latin typeface="宋体" pitchFamily="2" charset="-122"/>
                <a:ea typeface="宋体" pitchFamily="2" charset="-122"/>
              </a:rPr>
              <a:t>）中国共产党有严明纪律规矩</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政党作为政治组织，一般都有章程，都有纪律规矩，但</a:t>
            </a:r>
            <a:r>
              <a:rPr lang="zh-CN" altLang="zh-CN" sz="1600" b="1" dirty="0" smtClean="0">
                <a:latin typeface="宋体" pitchFamily="2" charset="-122"/>
                <a:ea typeface="宋体" pitchFamily="2" charset="-122"/>
              </a:rPr>
              <a:t>像中国共产党这样有着严明纪律规矩的政党，世所罕见</a:t>
            </a:r>
            <a:r>
              <a:rPr lang="zh-CN" altLang="zh-CN" sz="1600" dirty="0" smtClean="0">
                <a:latin typeface="宋体" pitchFamily="2" charset="-122"/>
                <a:ea typeface="宋体" pitchFamily="2" charset="-122"/>
              </a:rPr>
              <a:t>。我们党一贯重视纪律规矩，不仅有着健全的纪律规矩，还能严格执行纪律规矩。</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中国共产党很早就重视党的纪律建设。</a:t>
            </a:r>
            <a:r>
              <a:rPr lang="en-US" altLang="zh-CN" sz="1600" dirty="0" smtClean="0">
                <a:latin typeface="宋体" pitchFamily="2" charset="-122"/>
                <a:ea typeface="宋体" pitchFamily="2" charset="-122"/>
              </a:rPr>
              <a:t>1927</a:t>
            </a:r>
            <a:r>
              <a:rPr lang="zh-CN" altLang="zh-CN" sz="1600" dirty="0" smtClean="0">
                <a:latin typeface="宋体" pitchFamily="2" charset="-122"/>
                <a:ea typeface="宋体" pitchFamily="2" charset="-122"/>
              </a:rPr>
              <a:t>年，党的五大决定成立党的中央监察委员会，专门负责党的纪律监察工作。土地革命时期，我们党把支部建在连上，加强党对军队的领导，制定</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三大纪律八项注意</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。从延安时期开始，我们党的纪律规矩逐步丰富成熟，党中央制定和实行了一系列纪律规矩。</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党的十八大以来，习近平同志针对一个时期党的纪律失之于宽、失之于松、失之于软的问题，强调思想建党和制度治党紧密结合，强调加强纪律建设是全面从严治党的根本之策。以习近平同志为核心的党中央特别重视严明党的政治纪律和政治规矩，全面净化党内政治生态。在党的十九大报告中，习近平同志提出</a:t>
            </a:r>
            <a:r>
              <a:rPr lang="zh-CN" altLang="zh-CN" sz="1600" b="1" dirty="0" smtClean="0">
                <a:latin typeface="宋体" pitchFamily="2" charset="-122"/>
                <a:ea typeface="宋体" pitchFamily="2" charset="-122"/>
              </a:rPr>
              <a:t>党的政治建设是党的根本性建设</a:t>
            </a:r>
            <a:r>
              <a:rPr lang="zh-CN" altLang="zh-CN" sz="1600" dirty="0" smtClean="0">
                <a:latin typeface="宋体" pitchFamily="2" charset="-122"/>
                <a:ea typeface="宋体" pitchFamily="2" charset="-122"/>
              </a:rPr>
              <a:t>，要求</a:t>
            </a:r>
            <a:r>
              <a:rPr lang="zh-CN" altLang="zh-CN" sz="1600" b="1" dirty="0" smtClean="0">
                <a:latin typeface="宋体" pitchFamily="2" charset="-122"/>
                <a:ea typeface="宋体" pitchFamily="2" charset="-122"/>
              </a:rPr>
              <a:t>把党的政治建设摆在首位</a:t>
            </a:r>
            <a:r>
              <a:rPr lang="zh-CN" altLang="zh-CN" sz="1600" dirty="0" smtClean="0">
                <a:latin typeface="宋体" pitchFamily="2" charset="-122"/>
                <a:ea typeface="宋体" pitchFamily="2" charset="-122"/>
              </a:rPr>
              <a:t>。不久前，《中共中央关于加强党的政治建设的意见》印发，为加强党的政治建设、严明政治纪律和政治规矩提供了根本遵循。</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党的十八大以来，党中央修订和制定一系列重要党内法规。这些党内法规都蕴含着严明的纪律规矩，为确保我们党始终成为中国特色社会主义事业的坚强领导核心提供了制度保障。</a:t>
            </a:r>
            <a:endParaRPr lang="zh-CN" altLang="en-US" sz="16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buNone/>
            </a:pPr>
            <a:r>
              <a:rPr lang="en-US" altLang="zh-CN" sz="1600" b="1" dirty="0" smtClean="0">
                <a:latin typeface="宋体" pitchFamily="2" charset="-122"/>
                <a:ea typeface="宋体" pitchFamily="2" charset="-122"/>
              </a:rPr>
              <a:t>5</a:t>
            </a:r>
            <a:r>
              <a:rPr lang="zh-CN" altLang="zh-CN" sz="1600" b="1" dirty="0" smtClean="0">
                <a:latin typeface="宋体" pitchFamily="2" charset="-122"/>
                <a:ea typeface="宋体" pitchFamily="2" charset="-122"/>
              </a:rPr>
              <a:t>）中国共产党有自我革命精神</a:t>
            </a:r>
            <a:endParaRPr lang="en-US" altLang="zh-CN" sz="1600" dirty="0" smtClean="0">
              <a:latin typeface="宋体" pitchFamily="2" charset="-122"/>
              <a:ea typeface="宋体" pitchFamily="2" charset="-122"/>
            </a:endParaRPr>
          </a:p>
          <a:p>
            <a:pPr marL="0" indent="0" algn="just">
              <a:buNone/>
            </a:pPr>
            <a:r>
              <a:rPr lang="zh-CN" altLang="en-US" sz="1600" dirty="0" smtClean="0">
                <a:latin typeface="宋体" pitchFamily="2" charset="-122"/>
                <a:ea typeface="宋体" pitchFamily="2" charset="-122"/>
              </a:rPr>
              <a:t>    </a:t>
            </a:r>
            <a:r>
              <a:rPr lang="zh-CN" altLang="en-US" sz="1600" b="1" dirty="0" smtClean="0">
                <a:solidFill>
                  <a:srgbClr val="FF0000"/>
                </a:solidFill>
                <a:latin typeface="宋体" pitchFamily="2" charset="-122"/>
                <a:ea typeface="宋体" pitchFamily="2" charset="-122"/>
              </a:rPr>
              <a:t>中国共产党的伟大不在于不犯错误，而在于从不讳疾忌医，敢于直面问题，勇于自我革命，具有极强的自我修复能力。</a:t>
            </a:r>
            <a:r>
              <a:rPr lang="zh-CN" altLang="zh-CN" sz="1600" dirty="0" smtClean="0">
                <a:latin typeface="宋体" pitchFamily="2" charset="-122"/>
                <a:ea typeface="宋体" pitchFamily="2" charset="-122"/>
              </a:rPr>
              <a:t>中国共产</a:t>
            </a:r>
            <a:r>
              <a:rPr lang="zh-CN" altLang="en-US" sz="1600" dirty="0" smtClean="0">
                <a:latin typeface="宋体" pitchFamily="2" charset="-122"/>
                <a:ea typeface="宋体" pitchFamily="2" charset="-122"/>
              </a:rPr>
              <a:t>党之所以能在残酷的环境中从小到大、从弱到强，脱颖而出，也就在于不断自我完善、自我提高。勇于自我革命是中国共产党最鲜明的品格、最大的优势。</a:t>
            </a:r>
            <a:r>
              <a:rPr lang="zh-CN" altLang="zh-CN" sz="1600" dirty="0" smtClean="0">
                <a:latin typeface="宋体" pitchFamily="2" charset="-122"/>
                <a:ea typeface="宋体" pitchFamily="2" charset="-122"/>
              </a:rPr>
              <a:t>勇于自我革命使我们党形成了自我净化、自我完善、自我革新、自我提高的能力和机制，确保党自身出了问题能坚决主动予以纠正。</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在新民主主义革命时期，以毛泽东同志为代表的中国共产党人就成功纠正过党内的各种错误倾向，特别是通过延安整风运动彻底纠正了教条主义错误，使</a:t>
            </a:r>
            <a:r>
              <a:rPr lang="zh-CN" altLang="zh-CN" sz="1600" b="1" dirty="0" smtClean="0">
                <a:latin typeface="宋体" pitchFamily="2" charset="-122"/>
                <a:ea typeface="宋体" pitchFamily="2" charset="-122"/>
              </a:rPr>
              <a:t>实事求是的思想路线深入人心</a:t>
            </a:r>
            <a:r>
              <a:rPr lang="zh-CN" altLang="zh-CN" sz="1600" dirty="0" smtClean="0">
                <a:latin typeface="宋体" pitchFamily="2" charset="-122"/>
                <a:ea typeface="宋体" pitchFamily="2" charset="-122"/>
              </a:rPr>
              <a:t>，让我们党日益成熟。在革命时期，我们党还形成了</a:t>
            </a:r>
            <a:r>
              <a:rPr lang="zh-CN" altLang="zh-CN" sz="1600" b="1" dirty="0" smtClean="0">
                <a:latin typeface="宋体" pitchFamily="2" charset="-122"/>
                <a:ea typeface="宋体" pitchFamily="2" charset="-122"/>
              </a:rPr>
              <a:t>批评和自我批评的优良作风</a:t>
            </a:r>
            <a:r>
              <a:rPr lang="zh-CN" altLang="zh-CN" sz="1600" dirty="0" smtClean="0">
                <a:latin typeface="宋体" pitchFamily="2" charset="-122"/>
                <a:ea typeface="宋体" pitchFamily="2" charset="-122"/>
              </a:rPr>
              <a:t>。勇于自我革命也使我们党能够坚决纠正</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文化大革命</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的错误，领导全党全国人民成功开创中国特色社会主义。对待党内出现的腐败问题，中国共产党人决不手软，这是党的自我革命精神的重要体现。在土地革命时期和抗日战争时期，我们党都严惩党内腐败分子。新中国成立初期</a:t>
            </a:r>
            <a:r>
              <a:rPr lang="zh-CN" altLang="zh-CN" sz="1600" b="1" dirty="0" smtClean="0">
                <a:latin typeface="宋体" pitchFamily="2" charset="-122"/>
                <a:ea typeface="宋体" pitchFamily="2" charset="-122"/>
              </a:rPr>
              <a:t>枪决刘青山、张子善</a:t>
            </a:r>
            <a:r>
              <a:rPr lang="zh-CN" altLang="zh-CN" sz="1600" dirty="0" smtClean="0">
                <a:latin typeface="宋体" pitchFamily="2" charset="-122"/>
                <a:ea typeface="宋体" pitchFamily="2" charset="-122"/>
              </a:rPr>
              <a:t>的故事，更是广为人知。这些都说明，中国共产党同腐败是水火不相容的。</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党的十八大以来，以习近平同志为核心的党中央深刻认识党内存在的问题，强调</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打铁必须自身硬</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，以踏石留印、抓铁有痕的劲头抓作风，以</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老虎</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苍蝇</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一起打的决心反腐败。习近平同志还对党的自我革命作出许多重要论述。他强调，</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勇于自我革命，从严管党治党，是我们党最鲜明的品格。</a:t>
            </a:r>
            <a:r>
              <a:rPr lang="en-US" altLang="zh-CN" sz="1600" dirty="0" smtClean="0">
                <a:latin typeface="宋体" pitchFamily="2" charset="-122"/>
                <a:ea typeface="宋体" pitchFamily="2" charset="-122"/>
              </a:rPr>
              <a:t>”</a:t>
            </a:r>
            <a:r>
              <a:rPr lang="zh-CN" altLang="zh-CN" sz="1600" dirty="0" smtClean="0">
                <a:latin typeface="宋体" pitchFamily="2" charset="-122"/>
                <a:ea typeface="宋体" pitchFamily="2" charset="-122"/>
              </a:rPr>
              <a:t>党的十八大以来全面从严治党的实践证明，中国共产党已经走出成功治党新路。中国共产党有能力战胜对手，也有能力解决自身存在的问题。</a:t>
            </a:r>
            <a:endParaRPr lang="zh-CN" altLang="en-US"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800" b="1" dirty="0" smtClean="0">
                <a:latin typeface="宋体" pitchFamily="2" charset="-122"/>
                <a:ea typeface="宋体" pitchFamily="2" charset="-122"/>
              </a:rPr>
              <a:t>6</a:t>
            </a:r>
            <a:r>
              <a:rPr lang="zh-CN" altLang="zh-CN" sz="1800" b="1" dirty="0" smtClean="0">
                <a:latin typeface="宋体" pitchFamily="2" charset="-122"/>
                <a:ea typeface="宋体" pitchFamily="2" charset="-122"/>
              </a:rPr>
              <a:t>）中国共产党有强大领导能力</a:t>
            </a:r>
            <a:endParaRPr lang="en-US" altLang="zh-CN" sz="1800" dirty="0" smtClean="0">
              <a:latin typeface="宋体" pitchFamily="2" charset="-122"/>
              <a:ea typeface="宋体" pitchFamily="2" charset="-122"/>
            </a:endParaRPr>
          </a:p>
          <a:p>
            <a:pPr marL="0" indent="0" algn="just">
              <a:buNone/>
            </a:pPr>
            <a:r>
              <a:rPr lang="en-US" altLang="zh-CN" sz="1800" dirty="0" smtClean="0">
                <a:latin typeface="宋体" pitchFamily="2" charset="-122"/>
                <a:ea typeface="宋体" pitchFamily="2" charset="-122"/>
              </a:rPr>
              <a:t>     </a:t>
            </a:r>
            <a:r>
              <a:rPr lang="zh-CN" altLang="zh-CN" sz="1800" b="1" dirty="0" smtClean="0">
                <a:latin typeface="宋体" pitchFamily="2" charset="-122"/>
                <a:ea typeface="宋体" pitchFamily="2" charset="-122"/>
              </a:rPr>
              <a:t>中国特色社会主义</a:t>
            </a:r>
            <a:r>
              <a:rPr lang="zh-CN" altLang="zh-CN" sz="1800" b="1" dirty="0" smtClean="0">
                <a:solidFill>
                  <a:srgbClr val="FF0000"/>
                </a:solidFill>
                <a:latin typeface="宋体" pitchFamily="2" charset="-122"/>
                <a:ea typeface="宋体" pitchFamily="2" charset="-122"/>
              </a:rPr>
              <a:t>最本质的特征</a:t>
            </a:r>
            <a:r>
              <a:rPr lang="zh-CN" altLang="zh-CN" sz="1800" b="1" dirty="0" smtClean="0">
                <a:latin typeface="宋体" pitchFamily="2" charset="-122"/>
                <a:ea typeface="宋体" pitchFamily="2" charset="-122"/>
              </a:rPr>
              <a:t>是中国共产党领导，中国特色社会主义</a:t>
            </a:r>
            <a:r>
              <a:rPr lang="zh-CN" altLang="zh-CN" sz="1800" b="1" dirty="0" smtClean="0">
                <a:solidFill>
                  <a:srgbClr val="FF0000"/>
                </a:solidFill>
                <a:latin typeface="宋体" pitchFamily="2" charset="-122"/>
                <a:ea typeface="宋体" pitchFamily="2" charset="-122"/>
              </a:rPr>
              <a:t>制度的最大优势</a:t>
            </a:r>
            <a:r>
              <a:rPr lang="zh-CN" altLang="zh-CN" sz="1800" b="1" dirty="0" smtClean="0">
                <a:latin typeface="宋体" pitchFamily="2" charset="-122"/>
                <a:ea typeface="宋体" pitchFamily="2" charset="-122"/>
              </a:rPr>
              <a:t>是中国共产党领导，</a:t>
            </a:r>
            <a:r>
              <a:rPr lang="zh-CN" altLang="zh-CN" sz="1800" b="1" dirty="0" smtClean="0">
                <a:solidFill>
                  <a:srgbClr val="FF0000"/>
                </a:solidFill>
                <a:latin typeface="宋体" pitchFamily="2" charset="-122"/>
                <a:ea typeface="宋体" pitchFamily="2" charset="-122"/>
              </a:rPr>
              <a:t>党是最高政治领导力量</a:t>
            </a:r>
            <a:r>
              <a:rPr lang="zh-CN" altLang="zh-CN" sz="1800" dirty="0" smtClean="0">
                <a:latin typeface="宋体" pitchFamily="2" charset="-122"/>
                <a:ea typeface="宋体" pitchFamily="2" charset="-122"/>
              </a:rPr>
              <a:t>。在领导中国人民实现中华民族伟大复兴的历史进程中，中国共产党的强大领导能力得到了充分彰显。</a:t>
            </a:r>
          </a:p>
          <a:p>
            <a:pPr marL="0" indent="0" algn="just">
              <a:buNone/>
            </a:pPr>
            <a:r>
              <a:rPr lang="zh-CN" altLang="en-US" sz="1800" dirty="0" smtClean="0">
                <a:latin typeface="宋体" pitchFamily="2" charset="-122"/>
                <a:ea typeface="宋体" pitchFamily="2" charset="-122"/>
              </a:rPr>
              <a:t>    为推动发展党的事业，共产党人团结一切可以团结的力量，把全中国的各方面力量最大限度集合到一起建构起新型政党制度，搭建起团结各方力量、凝聚各方共识的平台，让中国各方面的力量都能在这一政党制度里面、在这一重要平台上发表看法、协商一致，这就是</a:t>
            </a:r>
            <a:r>
              <a:rPr lang="zh-CN" altLang="zh-CN" sz="1800" b="1" dirty="0" smtClean="0">
                <a:solidFill>
                  <a:srgbClr val="FF0000"/>
                </a:solidFill>
                <a:latin typeface="宋体" pitchFamily="2" charset="-122"/>
                <a:ea typeface="宋体" pitchFamily="2" charset="-122"/>
              </a:rPr>
              <a:t>中国共产党领导的多党合作和政治协商制度</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中国共产党是执政党</a:t>
            </a:r>
            <a:r>
              <a:rPr lang="zh-CN" altLang="en-US" sz="1800" dirty="0" smtClean="0">
                <a:latin typeface="宋体" pitchFamily="2" charset="-122"/>
                <a:ea typeface="宋体" pitchFamily="2" charset="-122"/>
              </a:rPr>
              <a:t>，各方力量在党的领导下，共商国是、协商决策</a:t>
            </a:r>
            <a:r>
              <a:rPr lang="zh-CN" altLang="zh-CN" sz="1800" dirty="0" smtClean="0">
                <a:latin typeface="宋体" pitchFamily="2" charset="-122"/>
                <a:ea typeface="宋体" pitchFamily="2" charset="-122"/>
              </a:rPr>
              <a:t>，各民主党派是中国特色社会主义参政党，为了国家发展、人民福祉共同协商。</a:t>
            </a:r>
            <a:endParaRPr lang="en-US" altLang="zh-CN" sz="1800" dirty="0" smtClean="0">
              <a:latin typeface="宋体" pitchFamily="2" charset="-122"/>
              <a:ea typeface="宋体" pitchFamily="2" charset="-122"/>
            </a:endParaRPr>
          </a:p>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中国共产党坚持党总揽全局、协调各方，推动人大、政府、政协、监察机关、审判机关、检察机关、人民团体、企事业单位、社会组织等在党的领导下协调行动、增强合力。这一领导体制具有明显优势，能够保证党的集中统一领导，保持政治稳定和政策连续性，决策作出之后具有很强的执行力。</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二、</a:t>
            </a:r>
            <a:r>
              <a:rPr lang="zh-CN" altLang="zh-CN" sz="3400" dirty="0" smtClean="0">
                <a:solidFill>
                  <a:schemeClr val="tx1"/>
                </a:solidFill>
                <a:latin typeface="+mj-ea"/>
              </a:rPr>
              <a:t>中国共产党为什么</a:t>
            </a:r>
            <a:r>
              <a:rPr lang="zh-CN" altLang="en-US" sz="3400" dirty="0" smtClean="0">
                <a:solidFill>
                  <a:schemeClr val="tx1"/>
                </a:solidFill>
                <a:latin typeface="+mj-ea"/>
              </a:rPr>
              <a:t>“</a:t>
            </a:r>
            <a:r>
              <a:rPr lang="zh-CN" altLang="zh-CN" sz="3400" dirty="0" smtClean="0">
                <a:solidFill>
                  <a:schemeClr val="tx1"/>
                </a:solidFill>
                <a:latin typeface="+mj-ea"/>
              </a:rPr>
              <a:t>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600" b="1" dirty="0" smtClean="0">
                <a:latin typeface="宋体" pitchFamily="2" charset="-122"/>
                <a:ea typeface="宋体" pitchFamily="2" charset="-122"/>
              </a:rPr>
              <a:t>6</a:t>
            </a:r>
            <a:r>
              <a:rPr lang="zh-CN" altLang="zh-CN" sz="1600" b="1" dirty="0" smtClean="0">
                <a:latin typeface="宋体" pitchFamily="2" charset="-122"/>
                <a:ea typeface="宋体" pitchFamily="2" charset="-122"/>
              </a:rPr>
              <a:t>）中国共产党有强大领导能力</a:t>
            </a:r>
            <a:endParaRPr lang="en-US" altLang="zh-CN" sz="1600" dirty="0" smtClean="0">
              <a:latin typeface="宋体" pitchFamily="2" charset="-122"/>
              <a:ea typeface="宋体" pitchFamily="2" charset="-122"/>
            </a:endParaRP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根据党的十九大提出的坚持和加强党的全面领导的要求，党的十九届三中全会通过《中共中央关于深化党和国家机构改革的决定》，进一步完善保证党的全面领导的制度安排，改进党的领导方式和执政方式。通过建立健全党对重大工作的领导体制机制，强化党的组织在同级组织中的领导地位，更好发挥党的职能部门作用，统筹设置党政机构，推进党的纪律检查体制和国家监察体制改革等，党的全面领导的体制机制优势得到更加充分的发挥。</a:t>
            </a:r>
          </a:p>
          <a:p>
            <a:pPr marL="0" indent="0" algn="just">
              <a:buNone/>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中国共产党的强大领导能力体现在各个方面。改革开放以来，在党的领导下，我们有力</a:t>
            </a:r>
            <a:r>
              <a:rPr lang="zh-CN" altLang="zh-CN" sz="1600" b="1" dirty="0" smtClean="0">
                <a:latin typeface="宋体" pitchFamily="2" charset="-122"/>
                <a:ea typeface="宋体" pitchFamily="2" charset="-122"/>
              </a:rPr>
              <a:t>应变局、战洪水、抗地震、化危机</a:t>
            </a:r>
            <a:r>
              <a:rPr lang="zh-CN" altLang="zh-CN" sz="1600" dirty="0" smtClean="0">
                <a:latin typeface="宋体" pitchFamily="2" charset="-122"/>
                <a:ea typeface="宋体" pitchFamily="2" charset="-122"/>
              </a:rPr>
              <a:t>等，充分体现了社会主义制度的优越性，也充分体现了我们党的强大领导能力。</a:t>
            </a:r>
            <a:endParaRPr lang="en-US" altLang="zh-CN" sz="1600" dirty="0" smtClean="0">
              <a:latin typeface="宋体" pitchFamily="2" charset="-122"/>
              <a:ea typeface="宋体" pitchFamily="2" charset="-122"/>
            </a:endParaRPr>
          </a:p>
          <a:p>
            <a:pPr marL="0" indent="0" algn="just">
              <a:buNone/>
            </a:pPr>
            <a:r>
              <a:rPr lang="zh-CN" altLang="en-US" sz="1600" dirty="0" smtClean="0">
                <a:latin typeface="宋体" pitchFamily="2" charset="-122"/>
                <a:ea typeface="宋体" pitchFamily="2" charset="-122"/>
              </a:rPr>
              <a:t>    党的一大代表董必武在中共一大纪念馆曾留下这样的题词：“作始也简，将毕也钜。”从“始”到“毕”，是漫长的奋斗之路，是对中国共产党的一次次考试，怎样才能走好这段路，答好这张卷？董老的一首诗值得我们铭记：“</a:t>
            </a:r>
            <a:r>
              <a:rPr lang="zh-CN" altLang="en-US" sz="1600" b="1" dirty="0" smtClean="0">
                <a:solidFill>
                  <a:srgbClr val="FF0000"/>
                </a:solidFill>
                <a:latin typeface="宋体" pitchFamily="2" charset="-122"/>
                <a:ea typeface="宋体" pitchFamily="2" charset="-122"/>
              </a:rPr>
              <a:t>逆水行舟用力撑</a:t>
            </a:r>
            <a:r>
              <a:rPr lang="en-US" altLang="zh-CN" sz="1600" b="1" dirty="0" smtClean="0">
                <a:solidFill>
                  <a:srgbClr val="FF0000"/>
                </a:solidFill>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一篙松劲退千寻。古云此日足可惜</a:t>
            </a:r>
            <a:r>
              <a:rPr lang="en-US" altLang="zh-CN" sz="1600" b="1" dirty="0" smtClean="0">
                <a:solidFill>
                  <a:srgbClr val="FF0000"/>
                </a:solidFill>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吾辈更应惜秒阴。</a:t>
            </a:r>
            <a:r>
              <a:rPr lang="zh-CN" altLang="en-US" sz="1600" dirty="0" smtClean="0">
                <a:latin typeface="宋体" pitchFamily="2" charset="-122"/>
                <a:ea typeface="宋体" pitchFamily="2" charset="-122"/>
              </a:rPr>
              <a:t>”过去的一切奋斗和一切成就已经证明了中国共产党之“能”，面向未来，我们要牢记党的初心和使命，坚持习近平新时代中国特色社会主义思想为指导，坚定不移走中国特色社会主义道路，不断跨越前进道路上新的“娄山关”“腊子口”，在实现中华民族伟大复兴的进程中书写中华民族新的千秋伟业。</a:t>
            </a:r>
            <a:endParaRPr lang="zh-CN" altLang="en-US" sz="16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、中国共产党为什么能取得现代化建设的巨大成就</a:t>
            </a:r>
            <a:endParaRPr lang="zh-CN" altLang="en-US" sz="2800"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zh-CN" altLang="en-US" sz="2100" dirty="0" smtClean="0">
                <a:latin typeface="宋体" pitchFamily="2" charset="-122"/>
                <a:ea typeface="宋体" pitchFamily="2" charset="-122"/>
              </a:rPr>
              <a:t>    马克思主义作为系统、完整、科学的理论体系，内涵</a:t>
            </a:r>
            <a:r>
              <a:rPr lang="zh-CN" altLang="en-US" sz="2100" b="1" dirty="0" smtClean="0">
                <a:latin typeface="宋体" pitchFamily="2" charset="-122"/>
                <a:ea typeface="宋体" pitchFamily="2" charset="-122"/>
              </a:rPr>
              <a:t>哲学世界观方法论</a:t>
            </a:r>
            <a:r>
              <a:rPr lang="zh-CN" altLang="en-US" sz="2100" dirty="0" smtClean="0">
                <a:latin typeface="宋体" pitchFamily="2" charset="-122"/>
                <a:ea typeface="宋体" pitchFamily="2" charset="-122"/>
              </a:rPr>
              <a:t>、</a:t>
            </a:r>
            <a:r>
              <a:rPr lang="zh-CN" altLang="en-US" sz="2100" b="1" dirty="0" smtClean="0">
                <a:latin typeface="宋体" pitchFamily="2" charset="-122"/>
                <a:ea typeface="宋体" pitchFamily="2" charset="-122"/>
              </a:rPr>
              <a:t>一般原理</a:t>
            </a:r>
            <a:r>
              <a:rPr lang="zh-CN" altLang="en-US" sz="2100" dirty="0" smtClean="0">
                <a:latin typeface="宋体" pitchFamily="2" charset="-122"/>
                <a:ea typeface="宋体" pitchFamily="2" charset="-122"/>
              </a:rPr>
              <a:t>和</a:t>
            </a:r>
            <a:r>
              <a:rPr lang="zh-CN" altLang="en-US" sz="2100" b="1" dirty="0" smtClean="0">
                <a:latin typeface="宋体" pitchFamily="2" charset="-122"/>
                <a:ea typeface="宋体" pitchFamily="2" charset="-122"/>
              </a:rPr>
              <a:t>具体结论</a:t>
            </a:r>
            <a:r>
              <a:rPr lang="zh-CN" altLang="en-US" sz="2100" dirty="0" smtClean="0">
                <a:latin typeface="宋体" pitchFamily="2" charset="-122"/>
                <a:ea typeface="宋体" pitchFamily="2" charset="-122"/>
              </a:rPr>
              <a:t>三个层次，构成马克思主义不断创新、系统完整的科学体系。</a:t>
            </a:r>
            <a:r>
              <a:rPr lang="zh-CN" altLang="en-US" sz="2100" b="1" dirty="0" smtClean="0">
                <a:latin typeface="宋体" pitchFamily="2" charset="-122"/>
                <a:ea typeface="宋体" pitchFamily="2" charset="-122"/>
              </a:rPr>
              <a:t>马克思主义哲学是马克思主义的第一个层次，也是最高层次，是马克思主义的最基础、最核心的部分，是对自然、社会和思维最一般规律及其本质特征的科学概括，是颠扑不破、放之四海而皆准的真理，</a:t>
            </a:r>
            <a:r>
              <a:rPr lang="zh-CN" altLang="en-US" sz="2100" b="1" dirty="0" smtClean="0">
                <a:solidFill>
                  <a:srgbClr val="FF0000"/>
                </a:solidFill>
                <a:latin typeface="宋体" pitchFamily="2" charset="-122"/>
                <a:ea typeface="宋体" pitchFamily="2" charset="-122"/>
              </a:rPr>
              <a:t>为人们提供了最科学、最锐利的世界观、方法论，提供了认识处理问题的立场、观点和方法</a:t>
            </a:r>
            <a:r>
              <a:rPr lang="zh-CN" altLang="en-US" sz="2100" dirty="0" smtClean="0">
                <a:latin typeface="宋体" pitchFamily="2" charset="-122"/>
                <a:ea typeface="宋体" pitchFamily="2" charset="-122"/>
              </a:rPr>
              <a:t>。马克思主义一般原理和结论皆是马克思主义经典作家运用马克思主义哲学世界观方法论，即立场、观点和方法，分析判断问题而得出的一般原理和具体判断。</a:t>
            </a:r>
            <a:endParaRPr lang="en-US" altLang="zh-CN" sz="2100" b="1" dirty="0" smtClean="0">
              <a:solidFill>
                <a:srgbClr val="FF0000"/>
              </a:solidFill>
              <a:latin typeface="宋体" pitchFamily="2" charset="-122"/>
              <a:ea typeface="宋体" pitchFamily="2" charset="-122"/>
            </a:endParaRPr>
          </a:p>
          <a:p>
            <a:pPr marL="0" indent="0" algn="just">
              <a:spcBef>
                <a:spcPts val="0"/>
              </a:spcBef>
              <a:buFontTx/>
              <a:buNone/>
              <a:defRPr/>
            </a:pPr>
            <a:r>
              <a:rPr lang="zh-CN" altLang="en-US" sz="2100" b="1" dirty="0" smtClean="0">
                <a:solidFill>
                  <a:srgbClr val="FF0000"/>
                </a:solidFill>
                <a:latin typeface="宋体" pitchFamily="2" charset="-122"/>
                <a:ea typeface="宋体" pitchFamily="2" charset="-122"/>
              </a:rPr>
              <a:t>    马克思主义是科学的理论，因为它建立在哲学、自然科学和社会科学一系列发现的基础之上，创造性地揭示了人类社会发展规律，攀登了人类理论思维的科学最高峰，历史和人民选择马克思主义是合乎历史规律的正确选择。</a:t>
            </a:r>
            <a:endParaRPr lang="en-US" altLang="zh-CN" sz="21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马克思主义是科学的理论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马克思主义理论的科学性和革命性，源于辩证唯物主义和历史唯物主义的科学世界观和方法论，深刻揭示了自然界、人类社会、人类思维发展的普遍规律，</a:t>
            </a:r>
            <a:r>
              <a:rPr lang="zh-CN" altLang="en-US" sz="1900" dirty="0" smtClean="0">
                <a:latin typeface="宋体" pitchFamily="2" charset="-122"/>
                <a:ea typeface="宋体" pitchFamily="2" charset="-122"/>
              </a:rPr>
              <a:t>揭示了人类社会发展一般规律和资本主义运行特殊规律，为人类指明了从必然王国走向自由王国的途径，</a:t>
            </a:r>
            <a:r>
              <a:rPr lang="zh-CN" altLang="zh-CN" sz="1900" dirty="0" smtClean="0">
                <a:latin typeface="宋体" pitchFamily="2" charset="-122"/>
                <a:ea typeface="宋体" pitchFamily="2" charset="-122"/>
              </a:rPr>
              <a:t>为我们分析问题、解决矛盾提供了科学认识工具</a:t>
            </a:r>
            <a:r>
              <a:rPr lang="zh-CN" altLang="en-US" sz="1900" dirty="0" smtClean="0">
                <a:latin typeface="宋体" pitchFamily="2" charset="-122"/>
                <a:ea typeface="宋体" pitchFamily="2" charset="-122"/>
              </a:rPr>
              <a:t>，</a:t>
            </a:r>
            <a:r>
              <a:rPr lang="zh-CN" altLang="zh-CN" sz="1900" dirty="0" smtClean="0">
                <a:latin typeface="宋体" pitchFamily="2" charset="-122"/>
                <a:ea typeface="宋体" pitchFamily="2" charset="-122"/>
              </a:rPr>
              <a:t>为我们认识世界、改造世界提供了强大思想武器，为世界社会主义指明了正确前进方向</a:t>
            </a:r>
            <a:r>
              <a:rPr lang="zh-CN" altLang="en-US" sz="1900" dirty="0" smtClean="0">
                <a:latin typeface="宋体" pitchFamily="2" charset="-122"/>
                <a:ea typeface="宋体" pitchFamily="2" charset="-122"/>
              </a:rPr>
              <a:t>。</a:t>
            </a:r>
            <a:r>
              <a:rPr lang="zh-CN" altLang="en-US" sz="1900" b="1" dirty="0" smtClean="0">
                <a:latin typeface="宋体" pitchFamily="2" charset="-122"/>
                <a:ea typeface="宋体" pitchFamily="2" charset="-122"/>
              </a:rPr>
              <a:t>马克思主义是人类思想史上巍然矗立的一座思想高峰</a:t>
            </a:r>
            <a:r>
              <a:rPr lang="zh-CN" altLang="zh-CN" sz="1900" dirty="0" smtClean="0">
                <a:latin typeface="宋体" pitchFamily="2" charset="-122"/>
                <a:ea typeface="宋体" pitchFamily="2" charset="-122"/>
              </a:rPr>
              <a:t>。</a:t>
            </a:r>
            <a:endParaRPr lang="en-US" altLang="zh-CN" sz="1900" dirty="0" smtClean="0">
              <a:latin typeface="宋体" pitchFamily="2" charset="-122"/>
              <a:ea typeface="宋体" pitchFamily="2" charset="-122"/>
            </a:endParaRPr>
          </a:p>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马克思主义能够在中国大地、在中国人民心中落地生根，成为党和国家事业的根本指导思想，靠的正是科学真理的力量。在马克思主义指导下，中国共产党人带领中国人民</a:t>
            </a:r>
            <a:r>
              <a:rPr lang="zh-CN" altLang="zh-CN" sz="1900" b="1" dirty="0" smtClean="0">
                <a:solidFill>
                  <a:srgbClr val="7030A0"/>
                </a:solidFill>
                <a:latin typeface="宋体" pitchFamily="2" charset="-122"/>
                <a:ea typeface="宋体" pitchFamily="2" charset="-122"/>
              </a:rPr>
              <a:t>完成新民主主义革命</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实现民族独立和人民解放</a:t>
            </a:r>
            <a:r>
              <a:rPr lang="zh-CN" altLang="zh-CN" sz="1900" dirty="0" smtClean="0">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彻底结束旧中国半殖民地半封建社会的历史</a:t>
            </a:r>
            <a:r>
              <a:rPr lang="zh-CN" altLang="zh-CN" sz="1900" dirty="0" smtClean="0">
                <a:solidFill>
                  <a:srgbClr val="FF0000"/>
                </a:solidFill>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开启了新的历史纪元</a:t>
            </a:r>
            <a:r>
              <a:rPr lang="zh-CN" altLang="zh-CN" sz="1900" dirty="0" smtClean="0">
                <a:latin typeface="宋体" pitchFamily="2" charset="-122"/>
                <a:ea typeface="宋体" pitchFamily="2" charset="-122"/>
              </a:rPr>
              <a:t>；</a:t>
            </a:r>
            <a:r>
              <a:rPr lang="zh-CN" altLang="zh-CN" sz="1900" b="1" dirty="0" smtClean="0">
                <a:solidFill>
                  <a:srgbClr val="7030A0"/>
                </a:solidFill>
                <a:latin typeface="宋体" pitchFamily="2" charset="-122"/>
                <a:ea typeface="宋体" pitchFamily="2" charset="-122"/>
              </a:rPr>
              <a:t>完成社会主义革命</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确立社会主义基本制度</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推进社会主义建设</a:t>
            </a:r>
            <a:r>
              <a:rPr lang="zh-CN" altLang="zh-CN" sz="1900" dirty="0" smtClean="0">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为中国的繁荣富强和发展进步奠定了坚实基础</a:t>
            </a:r>
            <a:r>
              <a:rPr lang="zh-CN" altLang="zh-CN" sz="1900" dirty="0" smtClean="0">
                <a:latin typeface="宋体" pitchFamily="2" charset="-122"/>
                <a:ea typeface="宋体" pitchFamily="2" charset="-122"/>
              </a:rPr>
              <a:t>；</a:t>
            </a:r>
            <a:r>
              <a:rPr lang="zh-CN" altLang="zh-CN" sz="1900" b="1" dirty="0" smtClean="0">
                <a:solidFill>
                  <a:srgbClr val="7030A0"/>
                </a:solidFill>
                <a:latin typeface="宋体" pitchFamily="2" charset="-122"/>
                <a:ea typeface="宋体" pitchFamily="2" charset="-122"/>
              </a:rPr>
              <a:t>进行改革开放新的伟大革命</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开创、坚持和发展中国特色社会主义</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极大解放和发展社会生产力</a:t>
            </a:r>
            <a:r>
              <a:rPr lang="zh-CN" altLang="zh-CN" sz="1900" dirty="0" smtClean="0">
                <a:latin typeface="宋体" pitchFamily="2" charset="-122"/>
                <a:ea typeface="宋体" pitchFamily="2" charset="-122"/>
              </a:rPr>
              <a:t>，</a:t>
            </a:r>
            <a:r>
              <a:rPr lang="zh-CN" altLang="zh-CN" sz="1900" b="1" dirty="0" smtClean="0">
                <a:latin typeface="宋体" pitchFamily="2" charset="-122"/>
                <a:ea typeface="宋体" pitchFamily="2" charset="-122"/>
              </a:rPr>
              <a:t>极大增强社会发展活力</a:t>
            </a:r>
            <a:r>
              <a:rPr lang="zh-CN" altLang="zh-CN" sz="1900" dirty="0" smtClean="0">
                <a:latin typeface="宋体" pitchFamily="2" charset="-122"/>
                <a:ea typeface="宋体" pitchFamily="2" charset="-122"/>
              </a:rPr>
              <a:t>，</a:t>
            </a:r>
            <a:r>
              <a:rPr lang="zh-CN" altLang="zh-CN" sz="1900" b="1" dirty="0" smtClean="0">
                <a:solidFill>
                  <a:srgbClr val="FF0000"/>
                </a:solidFill>
                <a:latin typeface="宋体" pitchFamily="2" charset="-122"/>
                <a:ea typeface="宋体" pitchFamily="2" charset="-122"/>
              </a:rPr>
              <a:t>社会主义现代化建设取得举世瞩目的伟大成就</a:t>
            </a:r>
            <a:r>
              <a:rPr lang="zh-CN" altLang="zh-CN" sz="1900" dirty="0" smtClean="0">
                <a:latin typeface="宋体" pitchFamily="2" charset="-122"/>
                <a:ea typeface="宋体" pitchFamily="2" charset="-122"/>
              </a:rPr>
              <a:t>。</a:t>
            </a:r>
            <a:endParaRPr lang="zh-CN" altLang="en-US" sz="19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马克思主义是科学的理论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习近平总书记指出：“</a:t>
            </a:r>
            <a:r>
              <a:rPr lang="zh-CN" altLang="zh-CN" sz="1900" b="1" dirty="0" smtClean="0">
                <a:solidFill>
                  <a:srgbClr val="FF0000"/>
                </a:solidFill>
                <a:latin typeface="宋体" pitchFamily="2" charset="-122"/>
                <a:ea typeface="宋体" pitchFamily="2" charset="-122"/>
              </a:rPr>
              <a:t>在人类思想史上，就科学性、真理性、影响力、传播面而言，没有一种思想理论能达到马克思主义的高度，也没有一种学说能像马克思主义那样对世界产生了如此巨大的影响。</a:t>
            </a:r>
            <a:r>
              <a:rPr lang="zh-CN" altLang="zh-CN" sz="1900" dirty="0" smtClean="0">
                <a:latin typeface="宋体" pitchFamily="2" charset="-122"/>
                <a:ea typeface="宋体" pitchFamily="2" charset="-122"/>
              </a:rPr>
              <a:t>”尽管我们所处的时代同马克思所处的时代相比发生了巨大而深刻的变化，但从世界社会主义</a:t>
            </a:r>
            <a:r>
              <a:rPr lang="en-US" altLang="zh-CN" sz="1900" dirty="0" smtClean="0">
                <a:latin typeface="宋体" pitchFamily="2" charset="-122"/>
                <a:ea typeface="宋体" pitchFamily="2" charset="-122"/>
              </a:rPr>
              <a:t>500</a:t>
            </a:r>
            <a:r>
              <a:rPr lang="zh-CN" altLang="zh-CN" sz="1900" dirty="0" smtClean="0">
                <a:latin typeface="宋体" pitchFamily="2" charset="-122"/>
                <a:ea typeface="宋体" pitchFamily="2" charset="-122"/>
              </a:rPr>
              <a:t>年的大视野来看，我们依然处在马克思主义所指明的历史时代。无论世界如何变化，马克思主义依然占据着真理和道义的制高点，依然是具有重大国际影响的思想体系和话语体系。</a:t>
            </a:r>
            <a:endParaRPr lang="en-US" altLang="zh-CN" sz="1900" dirty="0" smtClean="0">
              <a:latin typeface="宋体" pitchFamily="2" charset="-122"/>
              <a:ea typeface="宋体" pitchFamily="2" charset="-122"/>
            </a:endParaRPr>
          </a:p>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历史和人民选择马克思主义，是因为马克思主义是科学的世界观和方法论。</a:t>
            </a:r>
            <a:r>
              <a:rPr lang="zh-CN" altLang="en-US" sz="1900" dirty="0" smtClean="0">
                <a:latin typeface="宋体" pitchFamily="2" charset="-122"/>
                <a:ea typeface="宋体" pitchFamily="2" charset="-122"/>
              </a:rPr>
              <a:t>马克思主义不仅深刻改变了世界，也深刻改变了中国。</a:t>
            </a:r>
            <a:r>
              <a:rPr lang="zh-CN" altLang="en-US" sz="1900" b="1" dirty="0" smtClean="0">
                <a:latin typeface="宋体" pitchFamily="2" charset="-122"/>
                <a:ea typeface="宋体" pitchFamily="2" charset="-122"/>
              </a:rPr>
              <a:t>新中国成立后特别是改革开放以来，中国创造了人类历史上的发展奇迹，目前经济总量稳居世界第二位，贫困人口全部脱贫谱写了人类反贫困史上的辉煌篇章</a:t>
            </a:r>
            <a:r>
              <a:rPr lang="zh-CN" altLang="en-US" sz="1900" dirty="0" smtClean="0">
                <a:latin typeface="宋体" pitchFamily="2" charset="-122"/>
                <a:ea typeface="宋体" pitchFamily="2" charset="-122"/>
              </a:rPr>
              <a:t>。中国共产党的历史、新中国的历史和改革开放的历史已经证明，</a:t>
            </a:r>
            <a:r>
              <a:rPr lang="zh-CN" altLang="en-US" sz="1900" b="1" dirty="0" smtClean="0">
                <a:solidFill>
                  <a:srgbClr val="FF0000"/>
                </a:solidFill>
                <a:latin typeface="宋体" pitchFamily="2" charset="-122"/>
                <a:ea typeface="宋体" pitchFamily="2" charset="-122"/>
              </a:rPr>
              <a:t>历史和人民选择马克思主义是完全正确的</a:t>
            </a:r>
            <a:r>
              <a:rPr lang="zh-CN" altLang="en-US" sz="1900" b="1" dirty="0" smtClean="0">
                <a:latin typeface="宋体" pitchFamily="2" charset="-122"/>
                <a:ea typeface="宋体" pitchFamily="2" charset="-122"/>
              </a:rPr>
              <a:t>，</a:t>
            </a:r>
            <a:r>
              <a:rPr lang="zh-CN" altLang="en-US" sz="1900" b="1" dirty="0" smtClean="0">
                <a:solidFill>
                  <a:srgbClr val="7030A0"/>
                </a:solidFill>
                <a:latin typeface="宋体" pitchFamily="2" charset="-122"/>
                <a:ea typeface="宋体" pitchFamily="2" charset="-122"/>
              </a:rPr>
              <a:t>中国共产党把马克思主义写在自己的旗帜上是完全正确的</a:t>
            </a:r>
            <a:r>
              <a:rPr lang="zh-CN" altLang="en-US" sz="1900" b="1" dirty="0" smtClean="0">
                <a:latin typeface="宋体" pitchFamily="2" charset="-122"/>
                <a:ea typeface="宋体" pitchFamily="2" charset="-122"/>
              </a:rPr>
              <a:t>，</a:t>
            </a:r>
            <a:r>
              <a:rPr lang="zh-CN" altLang="en-US" sz="1900" b="1" dirty="0" smtClean="0">
                <a:solidFill>
                  <a:srgbClr val="C00000"/>
                </a:solidFill>
                <a:latin typeface="宋体" pitchFamily="2" charset="-122"/>
                <a:ea typeface="宋体" pitchFamily="2" charset="-122"/>
              </a:rPr>
              <a:t>坚持马克思主义基本原理同中国具体实际相结合、不断推进马克思主义中国化时代化是完全正确的</a:t>
            </a:r>
            <a:r>
              <a:rPr lang="zh-CN" altLang="en-US" sz="1900" dirty="0" smtClean="0">
                <a:latin typeface="宋体" pitchFamily="2" charset="-122"/>
                <a:ea typeface="宋体" pitchFamily="2" charset="-122"/>
              </a:rPr>
              <a:t>。事实胜于雄辩。马克思主义始终是社会主义中国最厚重的底色，是构成中国奇迹的关键密码。</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马克思主义是科学的理论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zh-CN" altLang="en-US" sz="1700" dirty="0" smtClean="0">
                <a:latin typeface="宋体" pitchFamily="2" charset="-122"/>
                <a:ea typeface="宋体" pitchFamily="2" charset="-122"/>
              </a:rPr>
              <a:t>    在人类思想史上，马克思主义之所以能够成为一座令人仰止的高峰，除了其科学性之外，还在于其深厚的人民性。</a:t>
            </a:r>
            <a:r>
              <a:rPr lang="zh-CN" altLang="en-US" sz="1700" b="1" dirty="0" smtClean="0">
                <a:latin typeface="宋体" pitchFamily="2" charset="-122"/>
                <a:ea typeface="宋体" pitchFamily="2" charset="-122"/>
              </a:rPr>
              <a:t>科学性解决的是“是非问题”“我是谁的问题”，是认识问题</a:t>
            </a:r>
            <a:r>
              <a:rPr lang="zh-CN" altLang="en-US" sz="1700" dirty="0" smtClean="0">
                <a:latin typeface="宋体" pitchFamily="2" charset="-122"/>
                <a:ea typeface="宋体" pitchFamily="2" charset="-122"/>
              </a:rPr>
              <a:t>；</a:t>
            </a:r>
            <a:r>
              <a:rPr lang="zh-CN" altLang="en-US" sz="1700" b="1" dirty="0" smtClean="0">
                <a:solidFill>
                  <a:srgbClr val="FF0000"/>
                </a:solidFill>
                <a:latin typeface="宋体" pitchFamily="2" charset="-122"/>
                <a:ea typeface="宋体" pitchFamily="2" charset="-122"/>
              </a:rPr>
              <a:t>人民性解决的是“谁是谁非问题”“我为了谁”的问题，是立场问题</a:t>
            </a:r>
            <a:r>
              <a:rPr lang="zh-CN" altLang="en-US" sz="1700" dirty="0" smtClean="0">
                <a:latin typeface="宋体" pitchFamily="2" charset="-122"/>
                <a:ea typeface="宋体" pitchFamily="2" charset="-122"/>
              </a:rPr>
              <a:t>。马克思主义不是为某个集团或阶级代言的“私器”，而是为无产阶级和人类解放而斗争的“公器”，代表绝大多数人的利益和历史进步方向。代表人民、为了人民，是马克思主义能够始终占据理论最高峰和道义制高点的真正原因。</a:t>
            </a:r>
            <a:endParaRPr lang="en-US" altLang="zh-CN" sz="1700" dirty="0" smtClean="0">
              <a:latin typeface="宋体" pitchFamily="2" charset="-122"/>
              <a:ea typeface="宋体" pitchFamily="2" charset="-122"/>
            </a:endParaRPr>
          </a:p>
          <a:p>
            <a:pPr marL="0" indent="0" algn="just">
              <a:spcBef>
                <a:spcPts val="0"/>
              </a:spcBef>
              <a:buFontTx/>
              <a:buNone/>
              <a:defRPr/>
            </a:pPr>
            <a:r>
              <a:rPr lang="zh-CN" altLang="en-US" sz="1700" dirty="0" smtClean="0">
                <a:latin typeface="宋体" pitchFamily="2" charset="-122"/>
                <a:ea typeface="宋体" pitchFamily="2" charset="-122"/>
              </a:rPr>
              <a:t>    </a:t>
            </a:r>
            <a:r>
              <a:rPr lang="zh-CN" altLang="en-US" sz="1700" b="1" dirty="0" smtClean="0">
                <a:solidFill>
                  <a:srgbClr val="C00000"/>
                </a:solidFill>
                <a:latin typeface="宋体" pitchFamily="2" charset="-122"/>
                <a:ea typeface="宋体" pitchFamily="2" charset="-122"/>
              </a:rPr>
              <a:t>马克思主义是人民的理论，是关于人类解放的思想体系。马克思主义站在人民立场探求人类解放的道路，</a:t>
            </a:r>
            <a:r>
              <a:rPr lang="zh-CN" altLang="zh-CN" sz="1700" b="1" dirty="0" smtClean="0">
                <a:solidFill>
                  <a:srgbClr val="C00000"/>
                </a:solidFill>
                <a:latin typeface="宋体" pitchFamily="2" charset="-122"/>
                <a:ea typeface="宋体" pitchFamily="2" charset="-122"/>
              </a:rPr>
              <a:t>强调依靠人民推动历史前进、推进人类解放，</a:t>
            </a:r>
            <a:r>
              <a:rPr lang="zh-CN" altLang="en-US" sz="1700" b="1" dirty="0" smtClean="0">
                <a:solidFill>
                  <a:srgbClr val="C00000"/>
                </a:solidFill>
                <a:latin typeface="宋体" pitchFamily="2" charset="-122"/>
                <a:ea typeface="宋体" pitchFamily="2" charset="-122"/>
              </a:rPr>
              <a:t>为最终建立一个</a:t>
            </a:r>
            <a:r>
              <a:rPr lang="zh-CN" altLang="zh-CN" sz="1700" b="1" dirty="0" smtClean="0">
                <a:solidFill>
                  <a:srgbClr val="C00000"/>
                </a:solidFill>
                <a:latin typeface="宋体" pitchFamily="2" charset="-122"/>
                <a:ea typeface="宋体" pitchFamily="2" charset="-122"/>
              </a:rPr>
              <a:t>没有压迫、没有剥削、人人平等、人人自由</a:t>
            </a:r>
            <a:r>
              <a:rPr lang="zh-CN" altLang="en-US" sz="1700" b="1" dirty="0" smtClean="0">
                <a:solidFill>
                  <a:srgbClr val="C00000"/>
                </a:solidFill>
                <a:latin typeface="宋体" pitchFamily="2" charset="-122"/>
                <a:ea typeface="宋体" pitchFamily="2" charset="-122"/>
              </a:rPr>
              <a:t>、处处洒满公平正义的理想社会指明了方向。</a:t>
            </a:r>
            <a:endParaRPr lang="en-US" altLang="zh-CN" sz="1700" b="1" dirty="0" smtClean="0">
              <a:solidFill>
                <a:srgbClr val="C00000"/>
              </a:solidFill>
              <a:latin typeface="宋体" pitchFamily="2" charset="-122"/>
              <a:ea typeface="宋体" pitchFamily="2" charset="-122"/>
            </a:endParaRPr>
          </a:p>
          <a:p>
            <a:pPr marL="0" indent="0" algn="just">
              <a:spcBef>
                <a:spcPts val="0"/>
              </a:spcBef>
              <a:buFontTx/>
              <a:buNone/>
              <a:defRPr/>
            </a:pPr>
            <a:r>
              <a:rPr lang="zh-CN" altLang="en-US" sz="1700" dirty="0" smtClean="0">
                <a:latin typeface="宋体" pitchFamily="2" charset="-122"/>
                <a:ea typeface="宋体" pitchFamily="2" charset="-122"/>
              </a:rPr>
              <a:t>    资本主义的统治者及其政治家、思想家</a:t>
            </a:r>
            <a:r>
              <a:rPr lang="zh-CN" altLang="en-US" sz="1700" b="1" dirty="0" smtClean="0">
                <a:latin typeface="宋体" pitchFamily="2" charset="-122"/>
                <a:ea typeface="宋体" pitchFamily="2" charset="-122"/>
              </a:rPr>
              <a:t>不承认</a:t>
            </a:r>
            <a:r>
              <a:rPr lang="zh-CN" altLang="en-US" sz="1700" dirty="0" smtClean="0">
                <a:latin typeface="宋体" pitchFamily="2" charset="-122"/>
                <a:ea typeface="宋体" pitchFamily="2" charset="-122"/>
              </a:rPr>
              <a:t>他们的理论与道德是有阶级性的，认为是超阶级的、全民的、普世的，永远不承认国家的阶级性，自称是全民的国家，这都是掩耳盗铃的骗人把戏，也是虚伪的表现，是剥削阶级统治的需要。毛主席曾一针见血地指出：“</a:t>
            </a:r>
            <a:r>
              <a:rPr lang="zh-CN" altLang="en-US" sz="1700" b="1" dirty="0" smtClean="0">
                <a:latin typeface="宋体" pitchFamily="2" charset="-122"/>
                <a:ea typeface="宋体" pitchFamily="2" charset="-122"/>
              </a:rPr>
              <a:t>在阶级社会中，每一个人都在一定的阶级地位中生活，各种思想无不打上阶级的烙印。</a:t>
            </a:r>
            <a:r>
              <a:rPr lang="zh-CN" altLang="en-US"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spcBef>
                <a:spcPts val="0"/>
              </a:spcBef>
              <a:buFontTx/>
              <a:buNone/>
              <a:defRPr/>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习近平总书记强调：“</a:t>
            </a:r>
            <a:r>
              <a:rPr lang="zh-CN" altLang="zh-CN" sz="1700" b="1" dirty="0" smtClean="0">
                <a:solidFill>
                  <a:srgbClr val="FF0000"/>
                </a:solidFill>
                <a:latin typeface="宋体" pitchFamily="2" charset="-122"/>
                <a:ea typeface="宋体" pitchFamily="2" charset="-122"/>
              </a:rPr>
              <a:t>马克思主义博大精深，归根到底就是一句话，为人类求解放。</a:t>
            </a:r>
            <a:r>
              <a:rPr lang="zh-CN" altLang="zh-CN" sz="1700" dirty="0" smtClean="0">
                <a:latin typeface="宋体" pitchFamily="2" charset="-122"/>
                <a:ea typeface="宋体" pitchFamily="2" charset="-122"/>
              </a:rPr>
              <a:t>”</a:t>
            </a:r>
            <a:r>
              <a:rPr lang="zh-CN" altLang="en-US" sz="1700" b="1" dirty="0" smtClean="0">
                <a:latin typeface="宋体" pitchFamily="2" charset="-122"/>
                <a:ea typeface="宋体" pitchFamily="2" charset="-122"/>
              </a:rPr>
              <a:t>为什么人的问题，是一个根本问题、原则问题</a:t>
            </a:r>
            <a:r>
              <a:rPr lang="zh-CN" altLang="en-US" sz="1700" dirty="0" smtClean="0">
                <a:latin typeface="宋体" pitchFamily="2" charset="-122"/>
                <a:ea typeface="宋体" pitchFamily="2" charset="-122"/>
              </a:rPr>
              <a:t>。</a:t>
            </a:r>
            <a:r>
              <a:rPr lang="zh-CN" altLang="en-US" sz="1700" b="1" dirty="0" smtClean="0">
                <a:solidFill>
                  <a:srgbClr val="C00000"/>
                </a:solidFill>
                <a:latin typeface="宋体" pitchFamily="2" charset="-122"/>
                <a:ea typeface="宋体" pitchFamily="2" charset="-122"/>
              </a:rPr>
              <a:t>坚持人民立场、代表人民利益、站在人民一边，是马克思主义的根本立场，是中国共产党的根本立场</a:t>
            </a:r>
            <a:r>
              <a:rPr lang="zh-CN" altLang="en-US" sz="1700" dirty="0" smtClean="0">
                <a:latin typeface="宋体" pitchFamily="2" charset="-122"/>
                <a:ea typeface="宋体" pitchFamily="2" charset="-122"/>
              </a:rPr>
              <a:t>。立场问题不是虚幻的，而是实实在在的。</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马克思主义是人民的理论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马克思主义能够在中国发扬光大、生机勃勃，产生广泛而深刻的影响，一个重要原因在于</a:t>
            </a:r>
            <a:r>
              <a:rPr lang="zh-CN" altLang="zh-CN" sz="1900" b="1" dirty="0" smtClean="0">
                <a:latin typeface="宋体" pitchFamily="2" charset="-122"/>
                <a:ea typeface="宋体" pitchFamily="2" charset="-122"/>
              </a:rPr>
              <a:t>这一科学理论始终坚持人民立场，以追求包括中国人民在内的全人类的解放和人的自由全面发展为己任</a:t>
            </a:r>
            <a:r>
              <a:rPr lang="zh-CN" altLang="zh-CN" sz="1900" dirty="0" smtClean="0">
                <a:latin typeface="宋体" pitchFamily="2" charset="-122"/>
                <a:ea typeface="宋体" pitchFamily="2" charset="-122"/>
              </a:rPr>
              <a:t>。一百年来，在为中国人民谋幸福、为中华民族谋复兴的历史进程中，</a:t>
            </a:r>
            <a:r>
              <a:rPr lang="zh-CN" altLang="zh-CN" sz="1900" b="1" dirty="0" smtClean="0">
                <a:solidFill>
                  <a:srgbClr val="FF0000"/>
                </a:solidFill>
                <a:latin typeface="宋体" pitchFamily="2" charset="-122"/>
                <a:ea typeface="宋体" pitchFamily="2" charset="-122"/>
              </a:rPr>
              <a:t>我们党牢固树立全心全意为人民服务的根本宗旨，始终把人民立场作为根本政治立场；贯彻一切为了群众、一切依靠群众，从群众中来、到群众中去的群众路线；坚持以人为本、执政为民的执政理念；把人民拥护不拥护、赞成不赞成、高兴不高兴、答应不答应作为衡量一切工作得失的根本标准</a:t>
            </a:r>
            <a:r>
              <a:rPr lang="zh-CN" altLang="zh-CN" sz="1900" dirty="0" smtClean="0">
                <a:latin typeface="宋体" pitchFamily="2" charset="-122"/>
                <a:ea typeface="宋体" pitchFamily="2" charset="-122"/>
              </a:rPr>
              <a:t>；等等。</a:t>
            </a:r>
            <a:endParaRPr lang="en-US" altLang="zh-CN" sz="1900" dirty="0" smtClean="0">
              <a:latin typeface="宋体" pitchFamily="2" charset="-122"/>
              <a:ea typeface="宋体" pitchFamily="2" charset="-122"/>
            </a:endParaRPr>
          </a:p>
          <a:p>
            <a:pPr marL="0" indent="0" algn="just">
              <a:spcBef>
                <a:spcPts val="0"/>
              </a:spcBef>
              <a:buNone/>
              <a:defRPr/>
            </a:pPr>
            <a:r>
              <a:rPr lang="zh-CN" altLang="en-US" sz="1900" dirty="0" smtClean="0">
                <a:latin typeface="宋体" pitchFamily="2" charset="-122"/>
                <a:ea typeface="宋体" pitchFamily="2" charset="-122"/>
              </a:rPr>
              <a:t>    </a:t>
            </a:r>
            <a:r>
              <a:rPr lang="zh-CN" altLang="en-US" sz="1900" b="1" dirty="0" smtClean="0">
                <a:latin typeface="宋体" pitchFamily="2" charset="-122"/>
                <a:ea typeface="宋体" pitchFamily="2" charset="-122"/>
              </a:rPr>
              <a:t>在中国，人民是真正的主人</a:t>
            </a:r>
            <a:r>
              <a:rPr lang="zh-CN" altLang="en-US" sz="1900" dirty="0" smtClean="0">
                <a:latin typeface="宋体" pitchFamily="2" charset="-122"/>
                <a:ea typeface="宋体" pitchFamily="2" charset="-122"/>
              </a:rPr>
              <a:t>。</a:t>
            </a:r>
            <a:r>
              <a:rPr lang="zh-CN" altLang="en-US" sz="1900" b="1" dirty="0" smtClean="0">
                <a:latin typeface="宋体" pitchFamily="2" charset="-122"/>
                <a:ea typeface="宋体" pitchFamily="2" charset="-122"/>
              </a:rPr>
              <a:t>在资本主义社会，资本是真正的主人</a:t>
            </a:r>
            <a:r>
              <a:rPr lang="zh-CN" altLang="en-US" sz="1900" dirty="0" smtClean="0">
                <a:latin typeface="宋体" pitchFamily="2" charset="-122"/>
                <a:ea typeface="宋体" pitchFamily="2" charset="-122"/>
              </a:rPr>
              <a:t>，资本逻辑是社会的主导逻辑，权力受命于资本、受制于资本，也服务于资本，这就决定了资产阶级政党代表的是资本的利益。</a:t>
            </a:r>
            <a:endParaRPr lang="en-US" altLang="zh-CN" sz="1900" dirty="0" smtClean="0">
              <a:latin typeface="宋体" pitchFamily="2" charset="-122"/>
              <a:ea typeface="宋体" pitchFamily="2" charset="-122"/>
            </a:endParaRPr>
          </a:p>
          <a:p>
            <a:pPr marL="0" indent="0" algn="just">
              <a:spcBef>
                <a:spcPts val="0"/>
              </a:spcBef>
              <a:buNone/>
              <a:defRPr/>
            </a:pPr>
            <a:r>
              <a:rPr lang="zh-CN" altLang="en-US" sz="1900" dirty="0" smtClean="0">
                <a:latin typeface="宋体" pitchFamily="2" charset="-122"/>
                <a:ea typeface="宋体" pitchFamily="2" charset="-122"/>
              </a:rPr>
              <a:t>    为人民谋幸福，不是抽象的，必须落在实处、见诸行动。在革命、建设、改革的不同历史时期，我们党始终把人民放在心中最高位置，党的路线方针政策始终代表最广大人民的根本利益。</a:t>
            </a:r>
            <a:r>
              <a:rPr lang="zh-CN" altLang="en-US" sz="1900" b="1" dirty="0" smtClean="0">
                <a:latin typeface="宋体" pitchFamily="2" charset="-122"/>
                <a:ea typeface="宋体" pitchFamily="2" charset="-122"/>
              </a:rPr>
              <a:t>中国共产党的全部奋斗史，就是一部为了人民、依靠人民的历史，就是一部以人民为中心、为人民谋幸福的历史</a:t>
            </a:r>
            <a:r>
              <a:rPr lang="zh-CN" altLang="en-US" sz="1900" dirty="0" smtClean="0">
                <a:latin typeface="宋体" pitchFamily="2" charset="-122"/>
                <a:ea typeface="宋体" pitchFamily="2" charset="-122"/>
              </a:rPr>
              <a:t>。</a:t>
            </a:r>
            <a:endParaRPr lang="zh-CN" altLang="en-US" sz="19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马克思主义是人民的理论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2400" dirty="0" smtClean="0">
                <a:latin typeface="宋体" pitchFamily="2" charset="-122"/>
                <a:ea typeface="宋体" pitchFamily="2" charset="-122"/>
              </a:rPr>
              <a:t>   </a:t>
            </a:r>
            <a:r>
              <a:rPr lang="zh-CN" altLang="zh-CN" sz="2400" dirty="0" smtClean="0">
                <a:latin typeface="宋体" pitchFamily="2" charset="-122"/>
                <a:ea typeface="宋体" pitchFamily="2" charset="-122"/>
              </a:rPr>
              <a:t>习近平总书记指出：“</a:t>
            </a:r>
            <a:r>
              <a:rPr lang="zh-CN" altLang="zh-CN" sz="2400" b="1" dirty="0" smtClean="0">
                <a:latin typeface="宋体" pitchFamily="2" charset="-122"/>
                <a:ea typeface="宋体" pitchFamily="2" charset="-122"/>
              </a:rPr>
              <a:t>为人民谋幸福，是中国共产党人的初心。我们要时刻不忘这个初心，永远把人民对美好生活的向往作为奋斗目标。</a:t>
            </a:r>
            <a:r>
              <a:rPr lang="zh-CN"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党的十八大以来，以习近平同志为核心的党中央坚持以人民为中心，在全面建成小康社会上，强调“小康路上一个都不能掉队”；在全面深化改革上，强调“让改革发展成果更多更公平惠及全体人民”；在全面依法治国上，强调“让人民群众都能感受到公平正义”；在全面从严治党上，强调“得罪千百人，不负十</a:t>
            </a:r>
            <a:r>
              <a:rPr lang="zh-CN" altLang="en-US" sz="2400" b="1" dirty="0" smtClean="0">
                <a:solidFill>
                  <a:srgbClr val="C00000"/>
                </a:solidFill>
                <a:latin typeface="宋体" pitchFamily="2" charset="-122"/>
                <a:ea typeface="宋体" pitchFamily="2" charset="-122"/>
              </a:rPr>
              <a:t>三</a:t>
            </a:r>
            <a:r>
              <a:rPr lang="zh-CN" altLang="en-US" sz="2400" dirty="0" smtClean="0">
                <a:latin typeface="宋体" pitchFamily="2" charset="-122"/>
                <a:ea typeface="宋体" pitchFamily="2" charset="-122"/>
              </a:rPr>
              <a:t>亿”</a:t>
            </a:r>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这些都印证了我们党为人民谋幸福“没有终点站，只有连续不断的新起点”的理念，体现着我们党“</a:t>
            </a:r>
            <a:r>
              <a:rPr lang="zh-CN" altLang="en-US" sz="2400" b="1" dirty="0" smtClean="0">
                <a:latin typeface="宋体" pitchFamily="2" charset="-122"/>
                <a:ea typeface="宋体" pitchFamily="2" charset="-122"/>
              </a:rPr>
              <a:t>人民对美好生活的向往，就是我们的奋斗目标</a:t>
            </a:r>
            <a:r>
              <a:rPr lang="zh-CN" altLang="en-US" sz="2400" dirty="0" smtClean="0">
                <a:latin typeface="宋体" pitchFamily="2" charset="-122"/>
                <a:ea typeface="宋体" pitchFamily="2" charset="-122"/>
              </a:rPr>
              <a:t>”的庄严承诺。这充分表明，历史和人民选择马克思主义是完全正确的。</a:t>
            </a:r>
            <a:endParaRPr lang="zh-CN" altLang="en-US" sz="24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马克思主义是人民的理论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spcBef>
                <a:spcPts val="0"/>
              </a:spcBef>
              <a:buNone/>
              <a:defRPr/>
            </a:pPr>
            <a:r>
              <a:rPr lang="zh-CN" altLang="en-US" sz="1600" b="1" dirty="0" smtClean="0">
                <a:latin typeface="宋体" pitchFamily="2" charset="-122"/>
                <a:ea typeface="宋体" pitchFamily="2" charset="-122"/>
              </a:rPr>
              <a:t>    马克思主义的实践本性始终强调</a:t>
            </a:r>
            <a:r>
              <a:rPr lang="zh-CN" altLang="en-US" sz="1600" b="1" dirty="0" smtClean="0">
                <a:solidFill>
                  <a:srgbClr val="0070C0"/>
                </a:solidFill>
                <a:latin typeface="宋体" pitchFamily="2" charset="-122"/>
                <a:ea typeface="宋体" pitchFamily="2" charset="-122"/>
              </a:rPr>
              <a:t>实践是检验真理的唯一标准</a:t>
            </a:r>
            <a:r>
              <a:rPr lang="zh-CN" altLang="en-US" sz="1600" b="1" dirty="0" smtClean="0">
                <a:latin typeface="宋体" pitchFamily="2" charset="-122"/>
                <a:ea typeface="宋体" pitchFamily="2" charset="-122"/>
              </a:rPr>
              <a:t>。</a:t>
            </a:r>
            <a:r>
              <a:rPr lang="zh-CN" altLang="en-US" sz="1600" dirty="0" smtClean="0">
                <a:latin typeface="宋体" pitchFamily="2" charset="-122"/>
                <a:ea typeface="宋体" pitchFamily="2" charset="-122"/>
              </a:rPr>
              <a:t>理论的真理性和现实性只能在实践中得到检验和实现。</a:t>
            </a:r>
            <a:r>
              <a:rPr lang="zh-CN" altLang="en-US" sz="1600" b="1" dirty="0" smtClean="0">
                <a:latin typeface="宋体" pitchFamily="2" charset="-122"/>
                <a:ea typeface="宋体" pitchFamily="2" charset="-122"/>
              </a:rPr>
              <a:t>实践的观点是马克思主义首要的、基本的观点，实践性是马克思主义理论区别于其他理论的显著特征。</a:t>
            </a:r>
            <a:r>
              <a:rPr lang="zh-CN" altLang="zh-CN" sz="1600" dirty="0" smtClean="0">
                <a:latin typeface="宋体" pitchFamily="2" charset="-122"/>
                <a:ea typeface="宋体" pitchFamily="2" charset="-122"/>
              </a:rPr>
              <a:t>正如马克思所说：“</a:t>
            </a:r>
            <a:r>
              <a:rPr lang="zh-CN" altLang="zh-CN" sz="1600" b="1" dirty="0" smtClean="0">
                <a:solidFill>
                  <a:srgbClr val="C00000"/>
                </a:solidFill>
                <a:latin typeface="宋体" pitchFamily="2" charset="-122"/>
                <a:ea typeface="宋体" pitchFamily="2" charset="-122"/>
              </a:rPr>
              <a:t>全部社会生活在</a:t>
            </a:r>
            <a:r>
              <a:rPr lang="zh-CN" altLang="zh-CN" sz="1600" b="1" dirty="0" smtClean="0">
                <a:solidFill>
                  <a:srgbClr val="0070C0"/>
                </a:solidFill>
                <a:latin typeface="宋体" pitchFamily="2" charset="-122"/>
                <a:ea typeface="宋体" pitchFamily="2" charset="-122"/>
              </a:rPr>
              <a:t>本质</a:t>
            </a:r>
            <a:r>
              <a:rPr lang="zh-CN" altLang="zh-CN" sz="1600" b="1" dirty="0" smtClean="0">
                <a:solidFill>
                  <a:srgbClr val="C00000"/>
                </a:solidFill>
                <a:latin typeface="宋体" pitchFamily="2" charset="-122"/>
                <a:ea typeface="宋体" pitchFamily="2" charset="-122"/>
              </a:rPr>
              <a:t>上是实践的</a:t>
            </a:r>
            <a:r>
              <a:rPr lang="zh-CN"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a:t>
            </a:r>
            <a:r>
              <a:rPr lang="zh-CN" altLang="zh-CN" sz="1600" dirty="0" smtClean="0">
                <a:latin typeface="宋体" pitchFamily="2" charset="-122"/>
                <a:ea typeface="宋体" pitchFamily="2" charset="-122"/>
              </a:rPr>
              <a:t>“</a:t>
            </a:r>
            <a:r>
              <a:rPr lang="zh-CN" altLang="zh-CN" sz="1600" b="1" dirty="0" smtClean="0">
                <a:solidFill>
                  <a:srgbClr val="C00000"/>
                </a:solidFill>
                <a:latin typeface="宋体" pitchFamily="2" charset="-122"/>
                <a:ea typeface="宋体" pitchFamily="2" charset="-122"/>
              </a:rPr>
              <a:t>哲学家们只是用不同的方式解释世界，问题在于</a:t>
            </a:r>
            <a:r>
              <a:rPr lang="zh-CN" altLang="zh-CN" sz="1600" b="1" dirty="0" smtClean="0">
                <a:solidFill>
                  <a:srgbClr val="0070C0"/>
                </a:solidFill>
                <a:latin typeface="宋体" pitchFamily="2" charset="-122"/>
                <a:ea typeface="宋体" pitchFamily="2" charset="-122"/>
              </a:rPr>
              <a:t>改变</a:t>
            </a:r>
            <a:r>
              <a:rPr lang="zh-CN" altLang="zh-CN" sz="1600" b="1" dirty="0" smtClean="0">
                <a:solidFill>
                  <a:srgbClr val="C00000"/>
                </a:solidFill>
                <a:latin typeface="宋体" pitchFamily="2" charset="-122"/>
                <a:ea typeface="宋体" pitchFamily="2" charset="-122"/>
              </a:rPr>
              <a:t>世界</a:t>
            </a:r>
            <a:r>
              <a:rPr lang="zh-CN" altLang="en-US" sz="1600" b="1" dirty="0" smtClean="0">
                <a:solidFill>
                  <a:srgbClr val="C00000"/>
                </a:solidFill>
                <a:latin typeface="宋体" pitchFamily="2" charset="-122"/>
                <a:ea typeface="宋体" pitchFamily="2" charset="-122"/>
              </a:rPr>
              <a:t>。</a:t>
            </a:r>
            <a:r>
              <a:rPr lang="zh-CN"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马克思主义之所以永不枯竭，永远具有蓬勃的生命力，恰恰在于它的实践性。</a:t>
            </a:r>
            <a:r>
              <a:rPr lang="zh-CN" altLang="en-US" sz="1600" b="1" dirty="0" smtClean="0">
                <a:latin typeface="宋体" pitchFamily="2" charset="-122"/>
                <a:ea typeface="宋体" pitchFamily="2" charset="-122"/>
              </a:rPr>
              <a:t>实践性决定并保证了马克思主义能够从实践土壤中不断汲取养分，从而始终对现实运动保持强大的解释力和引导力，从而永远保持了不朽的活力</a:t>
            </a:r>
            <a:r>
              <a:rPr lang="zh-CN" altLang="en-US" sz="1600" dirty="0" smtClean="0">
                <a:latin typeface="宋体" pitchFamily="2" charset="-122"/>
                <a:ea typeface="宋体" pitchFamily="2" charset="-122"/>
              </a:rPr>
              <a:t>。</a:t>
            </a:r>
            <a:endParaRPr lang="en-US" altLang="zh-CN" sz="1600" b="1"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马克思主义不是教条，不是书斋里的学问，而是行动的指南。</a:t>
            </a:r>
            <a:r>
              <a:rPr lang="zh-CN" altLang="en-US" sz="1600" b="1" dirty="0" smtClean="0">
                <a:latin typeface="宋体" pitchFamily="2" charset="-122"/>
                <a:ea typeface="宋体" pitchFamily="2" charset="-122"/>
              </a:rPr>
              <a:t>马克思主义的实践本性始终强调一切从实际出发，把自己的学说同不断发展的实践、不断变化的实际相结合</a:t>
            </a:r>
            <a:r>
              <a:rPr lang="zh-CN" altLang="en-US" sz="1600" dirty="0" smtClean="0">
                <a:latin typeface="宋体" pitchFamily="2" charset="-122"/>
                <a:ea typeface="宋体" pitchFamily="2" charset="-122"/>
              </a:rPr>
              <a:t>。如果离开实践，理论与实际相脱离，那么，就会把马克思主义变成空洞的、毫无针对性的教条。马克思主义在其发展进程中，正是坚持理论和具体实际相结合，才永葆蓬勃的生命力。</a:t>
            </a:r>
            <a:endParaRPr lang="en-US" altLang="zh-CN" sz="1600" b="1" dirty="0" smtClean="0">
              <a:latin typeface="宋体" pitchFamily="2" charset="-122"/>
              <a:ea typeface="宋体" pitchFamily="2" charset="-122"/>
            </a:endParaRPr>
          </a:p>
          <a:p>
            <a:pPr marL="0" indent="0" algn="just">
              <a:spcBef>
                <a:spcPts val="0"/>
              </a:spcBef>
              <a:buNone/>
              <a:defRPr/>
            </a:pPr>
            <a:r>
              <a:rPr lang="zh-CN" altLang="en-US" sz="1600" b="1" dirty="0" smtClean="0">
                <a:latin typeface="宋体" pitchFamily="2" charset="-122"/>
                <a:ea typeface="宋体" pitchFamily="2" charset="-122"/>
              </a:rPr>
              <a:t>    实践决定认识，马克思主义是实践的产物、是实践的理论，指引着人民改造世界的行动。</a:t>
            </a:r>
            <a:r>
              <a:rPr lang="zh-CN" altLang="zh-CN" sz="1600" dirty="0" smtClean="0">
                <a:latin typeface="宋体" pitchFamily="2" charset="-122"/>
                <a:ea typeface="宋体" pitchFamily="2" charset="-122"/>
              </a:rPr>
              <a:t>真理性认识的基础和动力是实践，检验真理的标准归根到底也是实践。马克思说过：“理论在一个国家实现的程度，总是决定于理论满足这个国家的需要的程度。”习近平总书记指出：“</a:t>
            </a:r>
            <a:r>
              <a:rPr lang="zh-CN" altLang="zh-CN" sz="1600" b="1" dirty="0" smtClean="0">
                <a:solidFill>
                  <a:srgbClr val="FF0000"/>
                </a:solidFill>
                <a:latin typeface="宋体" pitchFamily="2" charset="-122"/>
                <a:ea typeface="宋体" pitchFamily="2" charset="-122"/>
              </a:rPr>
              <a:t>马克思主义不是书斋里的学问，而是为了</a:t>
            </a:r>
            <a:r>
              <a:rPr lang="zh-CN" altLang="zh-CN" sz="1600" b="1" dirty="0" smtClean="0">
                <a:solidFill>
                  <a:srgbClr val="0070C0"/>
                </a:solidFill>
                <a:latin typeface="宋体" pitchFamily="2" charset="-122"/>
                <a:ea typeface="宋体" pitchFamily="2" charset="-122"/>
              </a:rPr>
              <a:t>改变</a:t>
            </a:r>
            <a:r>
              <a:rPr lang="zh-CN" altLang="zh-CN" sz="1600" b="1" dirty="0" smtClean="0">
                <a:solidFill>
                  <a:srgbClr val="FF0000"/>
                </a:solidFill>
                <a:latin typeface="宋体" pitchFamily="2" charset="-122"/>
                <a:ea typeface="宋体" pitchFamily="2" charset="-122"/>
              </a:rPr>
              <a:t>人民历史命运而创立的，是在人民求解放的</a:t>
            </a:r>
            <a:r>
              <a:rPr lang="zh-CN" altLang="zh-CN" sz="1600" b="1" dirty="0" smtClean="0">
                <a:solidFill>
                  <a:srgbClr val="0070C0"/>
                </a:solidFill>
                <a:latin typeface="宋体" pitchFamily="2" charset="-122"/>
                <a:ea typeface="宋体" pitchFamily="2" charset="-122"/>
              </a:rPr>
              <a:t>实践</a:t>
            </a:r>
            <a:r>
              <a:rPr lang="zh-CN" altLang="zh-CN" sz="1600" b="1" dirty="0" smtClean="0">
                <a:solidFill>
                  <a:srgbClr val="FF0000"/>
                </a:solidFill>
                <a:latin typeface="宋体" pitchFamily="2" charset="-122"/>
                <a:ea typeface="宋体" pitchFamily="2" charset="-122"/>
              </a:rPr>
              <a:t>中形成的，也是在人民求解放的</a:t>
            </a:r>
            <a:r>
              <a:rPr lang="zh-CN" altLang="zh-CN" sz="1600" b="1" dirty="0" smtClean="0">
                <a:solidFill>
                  <a:srgbClr val="0070C0"/>
                </a:solidFill>
                <a:latin typeface="宋体" pitchFamily="2" charset="-122"/>
                <a:ea typeface="宋体" pitchFamily="2" charset="-122"/>
              </a:rPr>
              <a:t>实践</a:t>
            </a:r>
            <a:r>
              <a:rPr lang="zh-CN" altLang="zh-CN" sz="1600" b="1" dirty="0" smtClean="0">
                <a:solidFill>
                  <a:srgbClr val="FF0000"/>
                </a:solidFill>
                <a:latin typeface="宋体" pitchFamily="2" charset="-122"/>
                <a:ea typeface="宋体" pitchFamily="2" charset="-122"/>
              </a:rPr>
              <a:t>中丰富和发展的，为人民认识世界、改造世界提供了强大精神力量</a:t>
            </a:r>
            <a:r>
              <a:rPr lang="zh-CN"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a:t>
            </a:r>
            <a:r>
              <a:rPr lang="zh-CN" altLang="en-US" sz="1600" b="1" dirty="0" smtClean="0">
                <a:solidFill>
                  <a:srgbClr val="0070C0"/>
                </a:solidFill>
                <a:latin typeface="宋体" pitchFamily="2" charset="-122"/>
                <a:ea typeface="宋体" pitchFamily="2" charset="-122"/>
              </a:rPr>
              <a:t>把坚持马克思主义和发展马克思主义统一起来，结合新的实践不断作出新的理论创造，这是马克思主义永葆生机活力的奥妙所在。</a:t>
            </a:r>
            <a:r>
              <a:rPr lang="zh-CN" altLang="en-US" sz="1600" dirty="0" smtClean="0">
                <a:latin typeface="宋体" pitchFamily="2" charset="-122"/>
                <a:ea typeface="宋体" pitchFamily="2" charset="-122"/>
              </a:rPr>
              <a:t>”马克思主义一经传入中国，就与中国人民、中华民族的命运紧密结合在一起，深刻改变了中国的历史面貌</a:t>
            </a:r>
            <a:r>
              <a:rPr lang="zh-CN" altLang="zh-CN" sz="1600" dirty="0" smtClean="0">
                <a:latin typeface="宋体" pitchFamily="2" charset="-122"/>
                <a:ea typeface="宋体" pitchFamily="2" charset="-122"/>
              </a:rPr>
              <a:t>，在实践中一次又一次经受住了检验</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马克思主义是实践的理论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zh-CN" altLang="en-US" sz="1600" dirty="0" smtClean="0">
                <a:latin typeface="宋体" pitchFamily="2" charset="-122"/>
                <a:ea typeface="宋体" pitchFamily="2" charset="-122"/>
              </a:rPr>
              <a:t>    中国人民在马克思主义指引下，</a:t>
            </a:r>
            <a:r>
              <a:rPr lang="zh-CN" altLang="zh-CN" sz="1600" dirty="0" smtClean="0">
                <a:latin typeface="宋体" pitchFamily="2" charset="-122"/>
                <a:ea typeface="宋体" pitchFamily="2" charset="-122"/>
              </a:rPr>
              <a:t>把握马克思主义的实践性特征，将马克思主义与中国近代以来的历史性实践联系起来，尤其是与中国特色社会主义的实践联系起来。</a:t>
            </a:r>
            <a:r>
              <a:rPr lang="zh-CN" altLang="en-US" sz="1600" b="1" dirty="0" smtClean="0">
                <a:latin typeface="宋体" pitchFamily="2" charset="-122"/>
                <a:ea typeface="宋体" pitchFamily="2" charset="-122"/>
              </a:rPr>
              <a:t>创造了“革命的世界奇迹”</a:t>
            </a:r>
            <a:r>
              <a:rPr lang="zh-CN" altLang="en-US" sz="1600" dirty="0" smtClean="0">
                <a:latin typeface="宋体" pitchFamily="2" charset="-122"/>
                <a:ea typeface="宋体" pitchFamily="2" charset="-122"/>
              </a:rPr>
              <a:t>，开启了重塑民族自信的伟大征程。近代以来，中华民族陷入内忧外患的深重苦难之中，中国共产党之外的各种政治力量都没能拯救民族危亡，成为历史的匆匆过客。在马克思主义指引下，</a:t>
            </a:r>
            <a:r>
              <a:rPr lang="zh-CN" altLang="en-US" sz="1600" b="1" dirty="0" smtClean="0">
                <a:latin typeface="宋体" pitchFamily="2" charset="-122"/>
                <a:ea typeface="宋体" pitchFamily="2" charset="-122"/>
              </a:rPr>
              <a:t>在中国共产党领导下，新中国成立了，中国人民站起来了</a:t>
            </a:r>
            <a:r>
              <a:rPr lang="zh-CN" altLang="en-US" sz="1600" dirty="0" smtClean="0">
                <a:latin typeface="宋体" pitchFamily="2" charset="-122"/>
                <a:ea typeface="宋体" pitchFamily="2" charset="-122"/>
              </a:rPr>
              <a:t>。</a:t>
            </a:r>
            <a:r>
              <a:rPr lang="zh-CN" altLang="en-US" sz="1600" b="1" dirty="0" smtClean="0">
                <a:solidFill>
                  <a:srgbClr val="0070C0"/>
                </a:solidFill>
                <a:latin typeface="宋体" pitchFamily="2" charset="-122"/>
                <a:ea typeface="宋体" pitchFamily="2" charset="-122"/>
              </a:rPr>
              <a:t>中国革命的世界奇迹，在一定意义上说，就是马克思主义的奇迹</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FontTx/>
              <a:buNone/>
              <a:defRPr/>
            </a:pPr>
            <a:r>
              <a:rPr lang="en-US" altLang="zh-CN" sz="1600" dirty="0" smtClean="0">
                <a:latin typeface="宋体" pitchFamily="2" charset="-122"/>
                <a:ea typeface="宋体" pitchFamily="2" charset="-122"/>
              </a:rPr>
              <a:t>    </a:t>
            </a:r>
            <a:r>
              <a:rPr lang="zh-CN" altLang="zh-CN" sz="1600" dirty="0" smtClean="0">
                <a:latin typeface="宋体" pitchFamily="2" charset="-122"/>
                <a:ea typeface="宋体" pitchFamily="2" charset="-122"/>
              </a:rPr>
              <a:t>党的十八大以来，以习近平同志为核心的党中央坚持以马克思主义为指导，不断推进实践基础上的理论创新，提出一系列新理念新思想新战略，出台一系列重大方针政策，推出一系列重大举措，推进一系列重大工作，解决了许多长期想解决而没有解决的难题，办成了许多过去想办而没有办成的大事，推动党和国家事业发生历史性变革，</a:t>
            </a:r>
            <a:r>
              <a:rPr lang="zh-CN" altLang="en-US" sz="1600" b="1" dirty="0" smtClean="0">
                <a:latin typeface="宋体" pitchFamily="2" charset="-122"/>
                <a:ea typeface="宋体" pitchFamily="2" charset="-122"/>
              </a:rPr>
              <a:t>创造了“发展的世界奇迹”</a:t>
            </a:r>
            <a:r>
              <a:rPr lang="zh-CN" altLang="en-US" sz="1600" dirty="0" smtClean="0">
                <a:latin typeface="宋体" pitchFamily="2" charset="-122"/>
                <a:ea typeface="宋体" pitchFamily="2" charset="-122"/>
              </a:rPr>
              <a:t>，开启了走向民族复兴的伟大征程。</a:t>
            </a:r>
            <a:r>
              <a:rPr lang="zh-CN" altLang="en-US" sz="1600" b="1" dirty="0" smtClean="0">
                <a:solidFill>
                  <a:srgbClr val="0070C0"/>
                </a:solidFill>
                <a:latin typeface="宋体" pitchFamily="2" charset="-122"/>
                <a:ea typeface="宋体" pitchFamily="2" charset="-122"/>
              </a:rPr>
              <a:t>中国发展的世界奇迹，在一定意义上说，就是马克思主义的奇迹。</a:t>
            </a:r>
            <a:endParaRPr lang="en-US" altLang="zh-CN" sz="1600" b="1" dirty="0" smtClean="0">
              <a:solidFill>
                <a:srgbClr val="0070C0"/>
              </a:solidFill>
              <a:latin typeface="宋体" pitchFamily="2" charset="-122"/>
              <a:ea typeface="宋体" pitchFamily="2" charset="-122"/>
            </a:endParaRPr>
          </a:p>
          <a:p>
            <a:pPr marL="0" indent="0" algn="just">
              <a:spcBef>
                <a:spcPts val="0"/>
              </a:spcBef>
              <a:buFontTx/>
              <a:buNone/>
              <a:defRPr/>
            </a:pPr>
            <a:r>
              <a:rPr lang="zh-CN" altLang="en-US" sz="1600" dirty="0" smtClean="0">
                <a:latin typeface="宋体" pitchFamily="2" charset="-122"/>
                <a:ea typeface="宋体" pitchFamily="2" charset="-122"/>
              </a:rPr>
              <a:t>    经过几代人的接力奋斗，今天中国的发展成就惊艳世界，从一穷二白到经济总量稳居世界第二位，从百姓温饱不足到进入世界上中等收入国家行列，从物资短缺到成为世界第一货物贸易大国，从落后于时代到逐步赶上时代、引领时代，中华民族迎来了从站起来、富起来到强起来的伟大飞跃。中国在这么短的时间内经历了这么大的制度变革、这么快的经济增长，中国用几十年时间走完了发达国家几百年走过的工业化历程，把不可能变成了可能。</a:t>
            </a:r>
            <a:endParaRPr lang="zh-CN" altLang="en-US" sz="16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马克思主义是实践的理论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zh-CN" altLang="en-US" sz="1600" dirty="0" smtClean="0">
                <a:latin typeface="宋体" pitchFamily="2" charset="-122"/>
                <a:ea typeface="宋体" pitchFamily="2" charset="-122"/>
              </a:rPr>
              <a:t>    </a:t>
            </a:r>
            <a:r>
              <a:rPr lang="zh-CN" altLang="en-US" sz="1600" b="1" dirty="0" smtClean="0">
                <a:latin typeface="宋体" pitchFamily="2" charset="-122"/>
                <a:ea typeface="宋体" pitchFamily="2" charset="-122"/>
              </a:rPr>
              <a:t>创新性是马克思主义的又一特性。马克思主义的创新性体现为开放性、包容性和发展性，</a:t>
            </a:r>
            <a:r>
              <a:rPr lang="zh-CN" altLang="en-US" sz="1600" dirty="0" smtClean="0">
                <a:latin typeface="宋体" pitchFamily="2" charset="-122"/>
                <a:ea typeface="宋体" pitchFamily="2" charset="-122"/>
              </a:rPr>
              <a:t>它博大精深，但并不追求体系完善而成为自我封闭僵化的理论体系，始终面向时代开放，将时代发展提供的新实践和新知识纳入进来，不断回应人类社会面临的新挑战，从而保持旺盛发展力量和生命活力。马克思一再告诫人们，“</a:t>
            </a:r>
            <a:r>
              <a:rPr lang="zh-CN" altLang="en-US" sz="1600" b="1" dirty="0" smtClean="0">
                <a:latin typeface="宋体" pitchFamily="2" charset="-122"/>
                <a:ea typeface="宋体" pitchFamily="2" charset="-122"/>
              </a:rPr>
              <a:t>我不主张我们树起任何教条主义的旗帜</a:t>
            </a:r>
            <a:r>
              <a:rPr lang="zh-CN" altLang="en-US" sz="1600" dirty="0" smtClean="0">
                <a:latin typeface="宋体" pitchFamily="2" charset="-122"/>
                <a:ea typeface="宋体" pitchFamily="2" charset="-122"/>
              </a:rPr>
              <a:t>”，“</a:t>
            </a:r>
            <a:r>
              <a:rPr lang="zh-CN" altLang="en-US" sz="1600" b="1" dirty="0" smtClean="0">
                <a:solidFill>
                  <a:srgbClr val="0070C0"/>
                </a:solidFill>
                <a:latin typeface="宋体" pitchFamily="2" charset="-122"/>
                <a:ea typeface="宋体" pitchFamily="2" charset="-122"/>
              </a:rPr>
              <a:t>我们不是以空论家的姿态，手中拿了一套现成的新原理向世界喝道：真理在这里，向它跪拜吧！</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FontTx/>
              <a:buNone/>
              <a:defRPr/>
            </a:pPr>
            <a:r>
              <a:rPr lang="zh-CN" altLang="en-US" sz="1600" dirty="0" smtClean="0">
                <a:latin typeface="宋体" pitchFamily="2" charset="-122"/>
                <a:ea typeface="宋体" pitchFamily="2" charset="-122"/>
              </a:rPr>
              <a:t>    马克思主义是不断发展的开放的理论，始终走在时代前列。习近平同志指出，“</a:t>
            </a:r>
            <a:r>
              <a:rPr lang="zh-CN" altLang="en-US" sz="1600" b="1" dirty="0" smtClean="0">
                <a:solidFill>
                  <a:srgbClr val="FF0000"/>
                </a:solidFill>
                <a:latin typeface="宋体" pitchFamily="2" charset="-122"/>
                <a:ea typeface="宋体" pitchFamily="2" charset="-122"/>
              </a:rPr>
              <a:t>一部马克思主义发展史就是马克思、恩格斯以及他们的后继者们不断根据时代、实践、认识发展而发展的历史，是不断吸收人类历史上一切优秀思想文化成果丰富自己的历史。</a:t>
            </a:r>
            <a:r>
              <a:rPr lang="zh-CN" altLang="en-US" sz="1600" dirty="0" smtClean="0">
                <a:latin typeface="宋体" pitchFamily="2" charset="-122"/>
                <a:ea typeface="宋体" pitchFamily="2" charset="-122"/>
              </a:rPr>
              <a:t>”马克思主义并不排斥任何人类的理论成果和先进文明，而是开放的、兼容的，从不拒绝任何有价值的真理。</a:t>
            </a:r>
            <a:r>
              <a:rPr lang="zh-CN" altLang="zh-CN" sz="1600" dirty="0" smtClean="0">
                <a:latin typeface="宋体" pitchFamily="2" charset="-122"/>
                <a:ea typeface="宋体" pitchFamily="2" charset="-122"/>
              </a:rPr>
              <a:t>马克思主义是随着时代、实践、科学发展而不断发展的开放的理论体系，它并没有结束真理，而是开辟了通向真理的道路</a:t>
            </a:r>
            <a:r>
              <a:rPr lang="zh-CN" altLang="en-US" sz="1600" dirty="0" smtClean="0">
                <a:latin typeface="宋体" pitchFamily="2" charset="-122"/>
                <a:ea typeface="宋体" pitchFamily="2" charset="-122"/>
              </a:rPr>
              <a:t>，所以能永葆青春，不断解答时代发展提出的新课题、回应人类社会面临的新挑战。</a:t>
            </a:r>
            <a:endParaRPr lang="en-US" altLang="zh-CN" sz="1600" dirty="0" smtClean="0">
              <a:latin typeface="宋体" pitchFamily="2" charset="-122"/>
              <a:ea typeface="宋体" pitchFamily="2" charset="-122"/>
            </a:endParaRPr>
          </a:p>
          <a:p>
            <a:pPr marL="0" indent="0" algn="just">
              <a:spcBef>
                <a:spcPts val="0"/>
              </a:spcBef>
              <a:buFontTx/>
              <a:buNone/>
              <a:defRPr/>
            </a:pPr>
            <a:r>
              <a:rPr lang="zh-CN" altLang="en-US" sz="1600" dirty="0" smtClean="0">
                <a:latin typeface="宋体" pitchFamily="2" charset="-122"/>
                <a:ea typeface="宋体" pitchFamily="2" charset="-122"/>
              </a:rPr>
              <a:t>    马克思主义之所以是真理，在于它永远不会停留在同一个水平上，永远向更高的水平发展。实践常新，理论也常新。</a:t>
            </a:r>
            <a:r>
              <a:rPr lang="zh-CN" altLang="en-US" sz="1600" b="1" dirty="0" smtClean="0">
                <a:latin typeface="宋体" pitchFamily="2" charset="-122"/>
                <a:ea typeface="宋体" pitchFamily="2" charset="-122"/>
              </a:rPr>
              <a:t>马克思主义要求人们实践、实践、再实践，同时也就需要对实践认识、认识、再认识，因而其本身必然随着实践的发展而发展</a:t>
            </a:r>
            <a:r>
              <a:rPr lang="zh-CN" altLang="en-US" sz="1600" dirty="0" smtClean="0">
                <a:latin typeface="宋体" pitchFamily="2" charset="-122"/>
                <a:ea typeface="宋体" pitchFamily="2" charset="-122"/>
              </a:rPr>
              <a:t>。恩格斯讲过：“</a:t>
            </a:r>
            <a:r>
              <a:rPr lang="zh-CN" altLang="en-US" sz="1600" b="1" dirty="0" smtClean="0">
                <a:solidFill>
                  <a:srgbClr val="C00000"/>
                </a:solidFill>
                <a:latin typeface="宋体" pitchFamily="2" charset="-122"/>
                <a:ea typeface="宋体" pitchFamily="2" charset="-122"/>
              </a:rPr>
              <a:t>我们的理论是发展着的理论，而不是必须背得滚瓜烂熟并机械地加以重复的教条。</a:t>
            </a:r>
            <a:r>
              <a:rPr lang="zh-CN" altLang="en-US" sz="1600" dirty="0" smtClean="0">
                <a:latin typeface="宋体" pitchFamily="2" charset="-122"/>
                <a:ea typeface="宋体" pitchFamily="2" charset="-122"/>
              </a:rPr>
              <a:t>”恩格斯还讲过：“</a:t>
            </a:r>
            <a:r>
              <a:rPr lang="zh-CN" altLang="en-US" sz="1600" b="1" dirty="0" smtClean="0">
                <a:solidFill>
                  <a:srgbClr val="FF0000"/>
                </a:solidFill>
                <a:latin typeface="宋体" pitchFamily="2" charset="-122"/>
                <a:ea typeface="宋体" pitchFamily="2" charset="-122"/>
              </a:rPr>
              <a:t>马克思的整个世界观不是教条，而是方法。他提供的不是现成的教条，而是进一步研究的出发点和供这种研究使用的方法。</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马克思主义是不断发展的开放的理论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zh-CN" altLang="en-US" sz="1600" dirty="0" smtClean="0">
                <a:latin typeface="宋体" pitchFamily="2" charset="-122"/>
                <a:ea typeface="宋体" pitchFamily="2" charset="-122"/>
              </a:rPr>
              <a:t>    马克思主义不是一成不变的，必须把马克思主义基本原理同中国实际和时代要求结合起来，书写出马克思主义的中国版本、当代形态。</a:t>
            </a:r>
            <a:r>
              <a:rPr lang="zh-CN" altLang="zh-CN" sz="1600" dirty="0" smtClean="0">
                <a:latin typeface="宋体" pitchFamily="2" charset="-122"/>
                <a:ea typeface="宋体" pitchFamily="2" charset="-122"/>
              </a:rPr>
              <a:t>马克思主义深刻改变了中国，中国结合新的实践不断进行新的理论创造，也极大丰富了马克思主义</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FontTx/>
              <a:buNone/>
              <a:defRPr/>
            </a:pPr>
            <a:r>
              <a:rPr lang="en-US" altLang="zh-CN" sz="1600" dirty="0" smtClean="0">
                <a:latin typeface="宋体" pitchFamily="2" charset="-122"/>
                <a:ea typeface="宋体" pitchFamily="2" charset="-122"/>
              </a:rPr>
              <a:t>    19</a:t>
            </a:r>
            <a:r>
              <a:rPr lang="zh-CN" altLang="en-US" sz="1600" dirty="0" smtClean="0">
                <a:latin typeface="宋体" pitchFamily="2" charset="-122"/>
                <a:ea typeface="宋体" pitchFamily="2" charset="-122"/>
              </a:rPr>
              <a:t>世纪末到</a:t>
            </a:r>
            <a:r>
              <a:rPr lang="en-US" altLang="zh-CN" sz="1600" dirty="0" smtClean="0">
                <a:latin typeface="宋体" pitchFamily="2" charset="-122"/>
                <a:ea typeface="宋体" pitchFamily="2" charset="-122"/>
              </a:rPr>
              <a:t>20</a:t>
            </a:r>
            <a:r>
              <a:rPr lang="zh-CN" altLang="en-US" sz="1600" dirty="0" smtClean="0">
                <a:latin typeface="宋体" pitchFamily="2" charset="-122"/>
                <a:ea typeface="宋体" pitchFamily="2" charset="-122"/>
              </a:rPr>
              <a:t>世纪初期，列宁从垄断资本主义时代的矛盾出发，发现了资本主义经济政治发展不平衡的规律，在帝国主义世界统治链条的薄弱环节发动十月革命，建立世界上第一个社会主义政权，并形成了帝国主义时代的马克思主义</a:t>
            </a:r>
            <a:r>
              <a:rPr lang="en-US" altLang="zh-CN"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列宁主义</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FontTx/>
              <a:buNone/>
              <a:defRPr/>
            </a:pPr>
            <a:r>
              <a:rPr lang="en-US" altLang="zh-CN" sz="1600" dirty="0" smtClean="0">
                <a:latin typeface="宋体" pitchFamily="2" charset="-122"/>
                <a:ea typeface="宋体" pitchFamily="2" charset="-122"/>
              </a:rPr>
              <a:t>    20</a:t>
            </a:r>
            <a:r>
              <a:rPr lang="zh-CN" altLang="en-US" sz="1600" dirty="0" smtClean="0">
                <a:latin typeface="宋体" pitchFamily="2" charset="-122"/>
                <a:ea typeface="宋体" pitchFamily="2" charset="-122"/>
              </a:rPr>
              <a:t>世纪中期，以毛泽东为代表的中国共产党人，将马克思主义与中国具体实际相结合，在东方落后国家探索到了一条通过消灭阶级、消灭剥削以促进共同富裕的方式，来实现民族解放和人的解放的新途径，完善形成了中国化的马克思主义</a:t>
            </a:r>
            <a:r>
              <a:rPr lang="en-US" altLang="zh-CN"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毛泽东思想</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FontTx/>
              <a:buNone/>
              <a:defRPr/>
            </a:pPr>
            <a:r>
              <a:rPr lang="zh-CN" altLang="en-US" sz="1600" dirty="0" smtClean="0">
                <a:latin typeface="宋体" pitchFamily="2" charset="-122"/>
                <a:ea typeface="宋体" pitchFamily="2" charset="-122"/>
              </a:rPr>
              <a:t>    改革开放以来，在马克思主义的指导下，中国共产党人推动中国的改革开放事业，取得了举世瞩目的伟大成就，形成了中国特色社会主义理论体系</a:t>
            </a:r>
            <a:r>
              <a:rPr lang="en-US" altLang="zh-CN"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邓小平理论、</a:t>
            </a:r>
            <a:r>
              <a:rPr lang="en-US" altLang="zh-CN" sz="1600" b="1" dirty="0" smtClean="0">
                <a:solidFill>
                  <a:srgbClr val="FF0000"/>
                </a:solidFill>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三个代表</a:t>
            </a:r>
            <a:r>
              <a:rPr lang="en-US" altLang="zh-CN" sz="1600" b="1" dirty="0" smtClean="0">
                <a:solidFill>
                  <a:srgbClr val="FF0000"/>
                </a:solidFill>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重要思想、科学发展观</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a:p>
            <a:pPr marL="0" indent="0" algn="just">
              <a:spcBef>
                <a:spcPts val="0"/>
              </a:spcBef>
              <a:buNone/>
              <a:defRPr/>
            </a:pPr>
            <a:r>
              <a:rPr lang="zh-CN" altLang="en-US" sz="1600" dirty="0" smtClean="0">
                <a:latin typeface="宋体" pitchFamily="2" charset="-122"/>
                <a:ea typeface="宋体" pitchFamily="2" charset="-122"/>
              </a:rPr>
              <a:t>    党的十八大以来，以习近平同志为核心的党中央围绕新时代坚持和发展什么样的中国特色社会主义、怎样坚持和发展中国特色社会主义这一重大时代课题，提出了一系列新理念新思想新战略，为发展马克思主义作出了中国的原创性贡献。以全新的视野深化了对共产党执政规律、社会主义建设规律、人类社会发展规律的认识，开辟了当代中国马克思主义、</a:t>
            </a:r>
            <a:r>
              <a:rPr lang="en-US" altLang="zh-CN" sz="1600" dirty="0" smtClean="0">
                <a:latin typeface="宋体" pitchFamily="2" charset="-122"/>
                <a:ea typeface="宋体" pitchFamily="2" charset="-122"/>
              </a:rPr>
              <a:t>21</a:t>
            </a:r>
            <a:r>
              <a:rPr lang="zh-CN" altLang="en-US" sz="1600" dirty="0" smtClean="0">
                <a:latin typeface="宋体" pitchFamily="2" charset="-122"/>
                <a:ea typeface="宋体" pitchFamily="2" charset="-122"/>
              </a:rPr>
              <a:t>世纪马克思主义新境界</a:t>
            </a:r>
            <a:r>
              <a:rPr lang="en-US" altLang="zh-CN" sz="1600" dirty="0" smtClean="0">
                <a:latin typeface="宋体" pitchFamily="2" charset="-122"/>
                <a:ea typeface="宋体" pitchFamily="2" charset="-122"/>
              </a:rPr>
              <a:t>——</a:t>
            </a:r>
            <a:r>
              <a:rPr lang="zh-CN" altLang="zh-CN" sz="1600" b="1" dirty="0" smtClean="0">
                <a:solidFill>
                  <a:srgbClr val="FF0000"/>
                </a:solidFill>
                <a:latin typeface="宋体" pitchFamily="2" charset="-122"/>
                <a:ea typeface="宋体" pitchFamily="2" charset="-122"/>
              </a:rPr>
              <a:t>习近平新时代中国特色社会主义思想</a:t>
            </a:r>
            <a:r>
              <a:rPr lang="zh-CN" altLang="en-US" sz="1600" dirty="0" smtClean="0">
                <a:latin typeface="宋体" pitchFamily="2" charset="-122"/>
                <a:ea typeface="宋体" pitchFamily="2" charset="-122"/>
              </a:rPr>
              <a:t>。</a:t>
            </a:r>
            <a:endParaRPr lang="en-US" altLang="zh-CN"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马克思主义是不断发展的开放的理论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a:bodyPr>
          <a:lstStyle/>
          <a:p>
            <a:pPr>
              <a:defRPr/>
            </a:pPr>
            <a:r>
              <a:rPr lang="zh-CN" altLang="en-US" sz="3400" dirty="0" smtClean="0">
                <a:solidFill>
                  <a:schemeClr val="tx1"/>
                </a:solidFill>
                <a:latin typeface="+mj-ea"/>
              </a:rPr>
              <a:t>三、</a:t>
            </a:r>
            <a:r>
              <a:rPr lang="zh-CN" altLang="zh-CN" sz="3400" dirty="0" smtClean="0">
                <a:solidFill>
                  <a:schemeClr val="tx1"/>
                </a:solidFill>
                <a:latin typeface="+mj-ea"/>
              </a:rPr>
              <a:t>马克思主义为什么</a:t>
            </a:r>
            <a:r>
              <a:rPr lang="zh-CN" altLang="en-US" sz="3400" dirty="0" smtClean="0">
                <a:solidFill>
                  <a:schemeClr val="tx1"/>
                </a:solidFill>
                <a:latin typeface="+mj-ea"/>
              </a:rPr>
              <a:t>“</a:t>
            </a:r>
            <a:r>
              <a:rPr lang="zh-CN" altLang="zh-CN" sz="3400" dirty="0" smtClean="0">
                <a:solidFill>
                  <a:schemeClr val="tx1"/>
                </a:solidFill>
                <a:latin typeface="+mj-ea"/>
              </a:rPr>
              <a:t>行</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当今世界正经历百年未有之大变局，国际格局和国际体系正在发生深刻调整，全球治理体系正在发生深刻变革，国际力量对比正在发生近代以来最具革命性的变化，世界范围出现影响人类历史进程和趋势的重大态势。</a:t>
            </a:r>
            <a:r>
              <a:rPr lang="zh-CN" altLang="zh-CN" sz="1800" b="1" dirty="0" smtClean="0">
                <a:latin typeface="宋体" pitchFamily="2" charset="-122"/>
                <a:ea typeface="宋体" pitchFamily="2" charset="-122"/>
              </a:rPr>
              <a:t>当代中国正经历着我国历史上最为广泛而深刻的社会变革，也正在进行着人类历史上最为宏大而独特的实践创新</a:t>
            </a:r>
            <a:r>
              <a:rPr lang="zh-CN" altLang="zh-CN" sz="1800" dirty="0" smtClean="0">
                <a:latin typeface="宋体" pitchFamily="2" charset="-122"/>
                <a:ea typeface="宋体" pitchFamily="2" charset="-122"/>
              </a:rPr>
              <a:t>。我们具备过去难以想象的良好发展条件，但也面临各种可以预见和难以预见的困难和挑战，形势环境变化之快、改革发展稳定任务之重、矛盾风险挑战之多、对我们党治国理政考验之大前所未有。坚持和发展马克思主义，必须引领时代之变，</a:t>
            </a:r>
            <a:r>
              <a:rPr lang="zh-CN" altLang="zh-CN" sz="1800" b="1" dirty="0" smtClean="0">
                <a:solidFill>
                  <a:srgbClr val="FF0000"/>
                </a:solidFill>
                <a:latin typeface="宋体" pitchFamily="2" charset="-122"/>
                <a:ea typeface="宋体" pitchFamily="2" charset="-122"/>
              </a:rPr>
              <a:t>深刻把握世界百年未有之大变局与中华民族伟大复兴战略全局的辩证关系</a:t>
            </a:r>
            <a:r>
              <a:rPr lang="zh-CN" altLang="zh-CN" sz="1800" dirty="0" smtClean="0">
                <a:latin typeface="宋体" pitchFamily="2" charset="-122"/>
                <a:ea typeface="宋体" pitchFamily="2" charset="-122"/>
              </a:rPr>
              <a:t>，立足大局、统筹全局、引领变局、开创新局，实现变中求进、变中突破、变中取胜，引领世界大变局朝着有利于中华民族伟大复兴、有利于世界和平与进步的方向发展。</a:t>
            </a:r>
            <a:endParaRPr lang="en-US" altLang="zh-CN" sz="1800" dirty="0" smtClean="0">
              <a:latin typeface="宋体" pitchFamily="2" charset="-122"/>
              <a:ea typeface="宋体" pitchFamily="2" charset="-122"/>
            </a:endParaRPr>
          </a:p>
          <a:p>
            <a:pPr marL="0" indent="0" algn="just">
              <a:spcBef>
                <a:spcPts val="0"/>
              </a:spcBef>
              <a:buFontTx/>
              <a:buNone/>
              <a:defRPr/>
            </a:pPr>
            <a:r>
              <a:rPr lang="zh-CN" altLang="en-US" sz="1800" dirty="0" smtClean="0">
                <a:latin typeface="宋体" pitchFamily="2" charset="-122"/>
                <a:ea typeface="宋体" pitchFamily="2" charset="-122"/>
              </a:rPr>
              <a:t>    在纪念马克思诞辰</a:t>
            </a:r>
            <a:r>
              <a:rPr lang="en-US" altLang="zh-CN" sz="1800" dirty="0" smtClean="0">
                <a:latin typeface="宋体" pitchFamily="2" charset="-122"/>
                <a:ea typeface="宋体" pitchFamily="2" charset="-122"/>
              </a:rPr>
              <a:t>200</a:t>
            </a:r>
            <a:r>
              <a:rPr lang="zh-CN" altLang="en-US" sz="1800" dirty="0" smtClean="0">
                <a:latin typeface="宋体" pitchFamily="2" charset="-122"/>
                <a:ea typeface="宋体" pitchFamily="2" charset="-122"/>
              </a:rPr>
              <a:t>周年的讲话中，习近平总书记再次表达对马克思和马克思主义的感谢之情：“</a:t>
            </a:r>
            <a:r>
              <a:rPr lang="zh-CN" altLang="en-US" sz="1800" b="1" dirty="0" smtClean="0">
                <a:solidFill>
                  <a:srgbClr val="FF0000"/>
                </a:solidFill>
                <a:latin typeface="宋体" pitchFamily="2" charset="-122"/>
                <a:ea typeface="宋体" pitchFamily="2" charset="-122"/>
              </a:rPr>
              <a:t>可以告慰马克思的是，马克思主义指引中国成功走上了全面建设社会主义现代化强国的康庄大道，中国共产党人作为马克思主义的忠诚信奉者、坚定实践者，正在为坚持和发展马克思主义而执着努力！</a:t>
            </a:r>
            <a:r>
              <a:rPr lang="zh-CN" altLang="en-US" sz="1800" dirty="0" smtClean="0">
                <a:latin typeface="宋体" pitchFamily="2" charset="-122"/>
                <a:ea typeface="宋体" pitchFamily="2" charset="-122"/>
              </a:rPr>
              <a:t>”中国的伟大实践充分证明，历史和人民选择马克思主义是完全正确的。</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4</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马克思主义是不断发展的开放的理论</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lnSpc>
                <a:spcPts val="2400"/>
              </a:lnSpc>
              <a:buFontTx/>
              <a:buNone/>
              <a:defRPr/>
            </a:pPr>
            <a:r>
              <a:rPr lang="en-US" altLang="zh-CN" sz="1700" b="1" dirty="0" smtClean="0">
                <a:solidFill>
                  <a:srgbClr val="FF0000"/>
                </a:solidFill>
                <a:latin typeface="宋体" pitchFamily="2" charset="-122"/>
                <a:ea typeface="宋体" pitchFamily="2" charset="-122"/>
              </a:rPr>
              <a:t>    </a:t>
            </a:r>
            <a:r>
              <a:rPr lang="zh-CN" altLang="zh-CN" sz="1700" b="1" dirty="0" smtClean="0">
                <a:solidFill>
                  <a:srgbClr val="FF0000"/>
                </a:solidFill>
                <a:latin typeface="宋体" pitchFamily="2" charset="-122"/>
                <a:ea typeface="宋体" pitchFamily="2" charset="-122"/>
              </a:rPr>
              <a:t>一个国家选择什么样的道路，关键要看这条道路能否解决这个国家面临的历史性课题。</a:t>
            </a:r>
            <a:endParaRPr lang="en-US" altLang="zh-CN" sz="1700" b="1" dirty="0" smtClean="0">
              <a:solidFill>
                <a:srgbClr val="FF0000"/>
              </a:solidFill>
              <a:latin typeface="宋体" pitchFamily="2" charset="-122"/>
              <a:ea typeface="宋体" pitchFamily="2" charset="-122"/>
            </a:endParaRPr>
          </a:p>
          <a:p>
            <a:pPr marL="0" indent="0" algn="just">
              <a:lnSpc>
                <a:spcPts val="2400"/>
              </a:lnSpc>
              <a:buFontTx/>
              <a:buNone/>
              <a:defRPr/>
            </a:pPr>
            <a:r>
              <a:rPr lang="en-US" altLang="zh-CN" sz="1700" dirty="0" smtClean="0">
                <a:latin typeface="宋体" pitchFamily="2" charset="-122"/>
                <a:ea typeface="宋体" pitchFamily="2" charset="-122"/>
              </a:rPr>
              <a:t>    1840</a:t>
            </a:r>
            <a:r>
              <a:rPr lang="zh-CN" altLang="zh-CN" sz="1700" dirty="0" smtClean="0">
                <a:latin typeface="宋体" pitchFamily="2" charset="-122"/>
                <a:ea typeface="宋体" pitchFamily="2" charset="-122"/>
              </a:rPr>
              <a:t>年鸦片战争后，中国民族危机不断加深，一步步陷入半殖民地半封建社会的深渊，人民遭受着帝国主义、封建主义、官僚资本主义“三座大山”的压迫，处于饥寒交迫、水深火热的悲惨境地。</a:t>
            </a:r>
            <a:r>
              <a:rPr lang="zh-CN" altLang="zh-CN" sz="1700" b="1" dirty="0" smtClean="0">
                <a:latin typeface="宋体" pitchFamily="2" charset="-122"/>
                <a:ea typeface="宋体" pitchFamily="2" charset="-122"/>
              </a:rPr>
              <a:t>推翻“三座大山”的统治，过上丰衣足食、自由幸福的生活，是当时中国人民最迫切的愿望</a:t>
            </a:r>
            <a:r>
              <a:rPr lang="zh-CN" altLang="zh-CN"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lnSpc>
                <a:spcPts val="2400"/>
              </a:lnSpc>
              <a:buFontTx/>
              <a:buNone/>
              <a:defRPr/>
            </a:pPr>
            <a:r>
              <a:rPr lang="en-US" altLang="zh-CN" sz="1700" dirty="0" smtClean="0">
                <a:latin typeface="宋体" pitchFamily="2" charset="-122"/>
                <a:ea typeface="宋体" pitchFamily="2" charset="-122"/>
              </a:rPr>
              <a:t>   </a:t>
            </a:r>
            <a:r>
              <a:rPr lang="en-US" altLang="zh-CN" sz="1700" b="1" dirty="0" smtClean="0">
                <a:latin typeface="宋体" pitchFamily="2" charset="-122"/>
                <a:ea typeface="宋体" pitchFamily="2" charset="-122"/>
              </a:rPr>
              <a:t> </a:t>
            </a:r>
            <a:r>
              <a:rPr lang="zh-CN" altLang="zh-CN" sz="1700" b="1" dirty="0" smtClean="0">
                <a:latin typeface="宋体" pitchFamily="2" charset="-122"/>
                <a:ea typeface="宋体" pitchFamily="2" charset="-122"/>
              </a:rPr>
              <a:t>为挽救民族危亡，中华民族的先进分子前赴后继，探索救国救民的道路</a:t>
            </a:r>
            <a:r>
              <a:rPr lang="zh-CN" altLang="zh-CN" sz="1700" dirty="0" smtClean="0">
                <a:latin typeface="宋体" pitchFamily="2" charset="-122"/>
                <a:ea typeface="宋体" pitchFamily="2" charset="-122"/>
              </a:rPr>
              <a:t>。毛泽东同志说：“</a:t>
            </a:r>
            <a:r>
              <a:rPr lang="zh-CN" altLang="zh-CN" sz="1700" b="1" dirty="0" smtClean="0">
                <a:solidFill>
                  <a:srgbClr val="FF0000"/>
                </a:solidFill>
                <a:latin typeface="宋体" pitchFamily="2" charset="-122"/>
                <a:ea typeface="宋体" pitchFamily="2" charset="-122"/>
              </a:rPr>
              <a:t>那时，求进步的中国人，只要是西方的新道理，什么书也看。</a:t>
            </a:r>
            <a:r>
              <a:rPr lang="zh-CN" altLang="zh-CN" sz="1700" dirty="0" smtClean="0">
                <a:latin typeface="宋体" pitchFamily="2" charset="-122"/>
                <a:ea typeface="宋体" pitchFamily="2" charset="-122"/>
              </a:rPr>
              <a:t>”各种主义和思潮都在中国进行过尝试，</a:t>
            </a:r>
            <a:r>
              <a:rPr lang="zh-CN" altLang="zh-CN" sz="1700" b="1" dirty="0" smtClean="0">
                <a:latin typeface="宋体" pitchFamily="2" charset="-122"/>
                <a:ea typeface="宋体" pitchFamily="2" charset="-122"/>
              </a:rPr>
              <a:t>改良主义、自由主义、社会达尔文主义、无政府主义、实用主义、民粹主义、工团主义等都“败下阵来，宣告破产了”</a:t>
            </a:r>
            <a:r>
              <a:rPr lang="zh-CN" altLang="zh-CN" sz="1700" dirty="0" smtClean="0">
                <a:latin typeface="宋体" pitchFamily="2" charset="-122"/>
                <a:ea typeface="宋体" pitchFamily="2" charset="-122"/>
              </a:rPr>
              <a:t>，都没能解决中国的前途和命运问题。</a:t>
            </a:r>
            <a:endParaRPr lang="en-US" altLang="zh-CN" sz="1700" dirty="0" smtClean="0">
              <a:latin typeface="宋体" pitchFamily="2" charset="-122"/>
              <a:ea typeface="宋体" pitchFamily="2" charset="-122"/>
            </a:endParaRPr>
          </a:p>
          <a:p>
            <a:pPr marL="0" indent="0" algn="just">
              <a:lnSpc>
                <a:spcPts val="2400"/>
              </a:lnSpc>
              <a:buFontTx/>
              <a:buNone/>
              <a:defRPr/>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十月革命一声炮响，给中国送来了马克思列宁主义，</a:t>
            </a:r>
            <a:r>
              <a:rPr lang="zh-CN" altLang="zh-CN" sz="1700" b="1" dirty="0" smtClean="0">
                <a:solidFill>
                  <a:srgbClr val="FF0000"/>
                </a:solidFill>
                <a:latin typeface="宋体" pitchFamily="2" charset="-122"/>
                <a:ea typeface="宋体" pitchFamily="2" charset="-122"/>
              </a:rPr>
              <a:t>中国的许多先进分子看到了一种代表人类社会前进方向的全新制度选择，</a:t>
            </a:r>
            <a:r>
              <a:rPr lang="zh-CN" altLang="en-US" sz="1700" b="1" dirty="0" smtClean="0">
                <a:solidFill>
                  <a:srgbClr val="FF0000"/>
                </a:solidFill>
                <a:latin typeface="宋体" pitchFamily="2" charset="-122"/>
                <a:ea typeface="宋体" pitchFamily="2" charset="-122"/>
              </a:rPr>
              <a:t>这种制度</a:t>
            </a:r>
            <a:r>
              <a:rPr lang="zh-CN" altLang="zh-CN" sz="1700" b="1" dirty="0" smtClean="0">
                <a:solidFill>
                  <a:srgbClr val="FF0000"/>
                </a:solidFill>
                <a:latin typeface="宋体" pitchFamily="2" charset="-122"/>
                <a:ea typeface="宋体" pitchFamily="2" charset="-122"/>
              </a:rPr>
              <a:t>是一个没有剥削、没有压迫、人人平等、人人自由的理想社会，维护的是最广大人民的根本利益</a:t>
            </a:r>
            <a:r>
              <a:rPr lang="zh-CN" altLang="en-US" sz="1700" dirty="0" smtClean="0">
                <a:latin typeface="宋体" pitchFamily="2" charset="-122"/>
                <a:ea typeface="宋体" pitchFamily="2" charset="-122"/>
              </a:rPr>
              <a:t>。这种</a:t>
            </a:r>
            <a:r>
              <a:rPr lang="zh-CN" altLang="zh-CN" sz="1700" b="1" dirty="0" smtClean="0">
                <a:latin typeface="宋体" pitchFamily="2" charset="-122"/>
                <a:ea typeface="宋体" pitchFamily="2" charset="-122"/>
              </a:rPr>
              <a:t>具有鲜明人民性、革命性的</a:t>
            </a:r>
            <a:r>
              <a:rPr lang="zh-CN" altLang="zh-CN" sz="1700" b="1" dirty="0" smtClean="0">
                <a:solidFill>
                  <a:srgbClr val="C00000"/>
                </a:solidFill>
                <a:latin typeface="宋体" pitchFamily="2" charset="-122"/>
                <a:ea typeface="宋体" pitchFamily="2" charset="-122"/>
              </a:rPr>
              <a:t>社会主义</a:t>
            </a:r>
            <a:r>
              <a:rPr lang="zh-CN" altLang="zh-CN" sz="1700" b="1" dirty="0" smtClean="0">
                <a:latin typeface="宋体" pitchFamily="2" charset="-122"/>
                <a:ea typeface="宋体" pitchFamily="2" charset="-122"/>
              </a:rPr>
              <a:t>，契合当时中国人民翻身求解放的强烈愿望</a:t>
            </a:r>
            <a:r>
              <a:rPr lang="zh-CN" altLang="zh-CN" sz="1700" dirty="0" smtClean="0">
                <a:latin typeface="宋体" pitchFamily="2" charset="-122"/>
                <a:ea typeface="宋体" pitchFamily="2" charset="-122"/>
              </a:rPr>
              <a:t>，如同一面旗帜，既给在苦难中挣扎的人民带来希望、指明方向，又团结凝聚、组织动员广大人民，为改变命运进行顽强斗争。</a:t>
            </a:r>
            <a:endParaRPr lang="en-US" altLang="zh-CN" sz="17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只有社会主义才能救中国</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928992" cy="4536503"/>
          </a:xfrm>
        </p:spPr>
        <p:txBody>
          <a:bodyPr>
            <a:noAutofit/>
          </a:bodyPr>
          <a:lstStyle/>
          <a:p>
            <a:pPr marL="0" indent="0" algn="just">
              <a:spcBef>
                <a:spcPts val="0"/>
              </a:spcBef>
              <a:buFontTx/>
              <a:buNone/>
              <a:defRPr/>
            </a:pPr>
            <a:r>
              <a:rPr lang="en-US" altLang="zh-CN" sz="1600" dirty="0" smtClean="0">
                <a:latin typeface="宋体" pitchFamily="2" charset="-122"/>
                <a:ea typeface="宋体" pitchFamily="2" charset="-122"/>
              </a:rPr>
              <a:t>    1921</a:t>
            </a:r>
            <a:r>
              <a:rPr lang="zh-CN" altLang="zh-CN" sz="1600" dirty="0" smtClean="0">
                <a:latin typeface="宋体" pitchFamily="2" charset="-122"/>
                <a:ea typeface="宋体" pitchFamily="2" charset="-122"/>
              </a:rPr>
              <a:t>年</a:t>
            </a:r>
            <a:r>
              <a:rPr lang="en-US" altLang="zh-CN" sz="1600" dirty="0" smtClean="0">
                <a:latin typeface="宋体" pitchFamily="2" charset="-122"/>
                <a:ea typeface="宋体" pitchFamily="2" charset="-122"/>
              </a:rPr>
              <a:t>7</a:t>
            </a:r>
            <a:r>
              <a:rPr lang="zh-CN" altLang="en-US" sz="1600" dirty="0" smtClean="0">
                <a:latin typeface="宋体" pitchFamily="2" charset="-122"/>
                <a:ea typeface="宋体" pitchFamily="2" charset="-122"/>
              </a:rPr>
              <a:t>月</a:t>
            </a:r>
            <a:r>
              <a:rPr lang="zh-CN" altLang="zh-CN" sz="1600" dirty="0" smtClean="0">
                <a:latin typeface="宋体" pitchFamily="2" charset="-122"/>
                <a:ea typeface="宋体" pitchFamily="2" charset="-122"/>
              </a:rPr>
              <a:t>中国共产党成立，这是一个开天辟地的大事变。</a:t>
            </a:r>
            <a:r>
              <a:rPr lang="zh-CN" altLang="zh-CN" sz="1600" b="1" dirty="0" smtClean="0">
                <a:solidFill>
                  <a:srgbClr val="FF0000"/>
                </a:solidFill>
                <a:latin typeface="宋体" pitchFamily="2" charset="-122"/>
                <a:ea typeface="宋体" pitchFamily="2" charset="-122"/>
              </a:rPr>
              <a:t>中国共产党团结带领中国人民向着实现社会主义和共产主义的目标奋勇前行</a:t>
            </a:r>
            <a:r>
              <a:rPr lang="zh-CN" altLang="zh-CN" sz="1600" dirty="0" smtClean="0">
                <a:latin typeface="宋体" pitchFamily="2" charset="-122"/>
                <a:ea typeface="宋体" pitchFamily="2" charset="-122"/>
              </a:rPr>
              <a:t>，中国人民有了主心骨，中国革命有了正确前进方向，中国命运有了光明前景。</a:t>
            </a:r>
            <a:endParaRPr lang="en-US" altLang="zh-CN" sz="1600" dirty="0" smtClean="0">
              <a:latin typeface="宋体" pitchFamily="2" charset="-122"/>
              <a:ea typeface="宋体" pitchFamily="2" charset="-122"/>
            </a:endParaRPr>
          </a:p>
          <a:p>
            <a:pPr marL="0" indent="0" algn="just">
              <a:spcBef>
                <a:spcPts val="0"/>
              </a:spcBef>
              <a:buFontTx/>
              <a:buNone/>
              <a:defRPr/>
            </a:pPr>
            <a:r>
              <a:rPr lang="en-US" altLang="zh-CN" sz="1600" dirty="0" smtClean="0">
                <a:latin typeface="宋体" pitchFamily="2" charset="-122"/>
                <a:ea typeface="宋体" pitchFamily="2" charset="-122"/>
              </a:rPr>
              <a:t>    1948</a:t>
            </a:r>
            <a:r>
              <a:rPr lang="zh-CN" altLang="en-US" sz="1600" dirty="0" smtClean="0">
                <a:latin typeface="宋体" pitchFamily="2" charset="-122"/>
                <a:ea typeface="宋体" pitchFamily="2" charset="-122"/>
              </a:rPr>
              <a:t>年秋，中国革命的胜利已经指日可待，中国人民盼望已久的新民主主义的新中国很快就会变成现实。在</a:t>
            </a:r>
            <a:r>
              <a:rPr lang="en-US" altLang="zh-CN" sz="1600" dirty="0" smtClean="0">
                <a:latin typeface="宋体" pitchFamily="2" charset="-122"/>
                <a:ea typeface="宋体" pitchFamily="2" charset="-122"/>
              </a:rPr>
              <a:t>9</a:t>
            </a:r>
            <a:r>
              <a:rPr lang="zh-CN" altLang="en-US" sz="1600" dirty="0" smtClean="0">
                <a:latin typeface="宋体" pitchFamily="2" charset="-122"/>
                <a:ea typeface="宋体" pitchFamily="2" charset="-122"/>
              </a:rPr>
              <a:t>月中共中央政治局会议上，中共领导人对何时转入社会主义阶段进行了充分讨论，认为不能过早地采取社会主义。</a:t>
            </a:r>
            <a:r>
              <a:rPr lang="en-US" altLang="zh-CN" sz="1600" dirty="0" smtClean="0">
                <a:latin typeface="宋体" pitchFamily="2" charset="-122"/>
                <a:ea typeface="宋体" pitchFamily="2" charset="-122"/>
              </a:rPr>
              <a:t>1949</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6</a:t>
            </a:r>
            <a:r>
              <a:rPr lang="zh-CN" altLang="en-US" sz="1600" dirty="0" smtClean="0">
                <a:latin typeface="宋体" pitchFamily="2" charset="-122"/>
                <a:ea typeface="宋体" pitchFamily="2" charset="-122"/>
              </a:rPr>
              <a:t>月毛泽东在</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论人民民主专政</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一文中指出，总结我们的经验，集中到一点，</a:t>
            </a:r>
            <a:r>
              <a:rPr lang="zh-CN" altLang="en-US" sz="1600" b="1" dirty="0" smtClean="0">
                <a:latin typeface="宋体" pitchFamily="2" charset="-122"/>
                <a:ea typeface="宋体" pitchFamily="2" charset="-122"/>
              </a:rPr>
              <a:t>就是工人阶级领导的以工农联盟为基础的人民民主专政</a:t>
            </a:r>
            <a:r>
              <a:rPr lang="zh-CN" altLang="en-US" sz="1600" dirty="0" smtClean="0">
                <a:latin typeface="宋体" pitchFamily="2" charset="-122"/>
                <a:ea typeface="宋体" pitchFamily="2" charset="-122"/>
              </a:rPr>
              <a:t>。这就明确了即将成立的中华人民共和国的社会主义国家性质。</a:t>
            </a:r>
            <a:r>
              <a:rPr lang="en-US" altLang="zh-CN" sz="1600" dirty="0" smtClean="0">
                <a:latin typeface="宋体" pitchFamily="2" charset="-122"/>
                <a:ea typeface="宋体" pitchFamily="2" charset="-122"/>
              </a:rPr>
              <a:t>7</a:t>
            </a:r>
            <a:r>
              <a:rPr lang="zh-CN" altLang="en-US" sz="1600" dirty="0" smtClean="0">
                <a:latin typeface="宋体" pitchFamily="2" charset="-122"/>
                <a:ea typeface="宋体" pitchFamily="2" charset="-122"/>
              </a:rPr>
              <a:t>月毛主席在中央团校第一期毕业典礼上讲：</a:t>
            </a:r>
            <a:r>
              <a:rPr lang="en-US" altLang="zh-CN" sz="1600" dirty="0" smtClean="0">
                <a:latin typeface="宋体" pitchFamily="2" charset="-122"/>
                <a:ea typeface="宋体" pitchFamily="2" charset="-122"/>
              </a:rPr>
              <a:t>20</a:t>
            </a:r>
            <a:r>
              <a:rPr lang="zh-CN" altLang="en-US" sz="1600" dirty="0" smtClean="0">
                <a:latin typeface="宋体" pitchFamily="2" charset="-122"/>
                <a:ea typeface="宋体" pitchFamily="2" charset="-122"/>
              </a:rPr>
              <a:t>年后我们工业发展到一定程度，看情况进入社会主义。</a:t>
            </a:r>
            <a:r>
              <a:rPr lang="en-US" altLang="zh-CN" sz="1600" dirty="0" smtClean="0">
                <a:latin typeface="宋体" pitchFamily="2" charset="-122"/>
                <a:ea typeface="宋体" pitchFamily="2" charset="-122"/>
              </a:rPr>
              <a:t>9</a:t>
            </a:r>
            <a:r>
              <a:rPr lang="zh-CN" altLang="en-US" sz="1600" dirty="0" smtClean="0">
                <a:latin typeface="宋体" pitchFamily="2" charset="-122"/>
                <a:ea typeface="宋体" pitchFamily="2" charset="-122"/>
              </a:rPr>
              <a:t>月，中国人民政治协商会议第一届全体会议通过了具有临时宪法作用的</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共同纲领</a:t>
            </a:r>
            <a:r>
              <a:rPr lang="en-US" altLang="zh-CN" sz="1600" dirty="0" smtClean="0">
                <a:latin typeface="宋体" pitchFamily="2" charset="-122"/>
                <a:ea typeface="宋体" pitchFamily="2" charset="-122"/>
              </a:rPr>
              <a:t>》</a:t>
            </a:r>
            <a:r>
              <a:rPr lang="zh-CN" altLang="en-US" sz="1600" dirty="0" smtClean="0">
                <a:latin typeface="宋体" pitchFamily="2" charset="-122"/>
                <a:ea typeface="宋体" pitchFamily="2" charset="-122"/>
              </a:rPr>
              <a:t>，规定了新中国的国体，“</a:t>
            </a:r>
            <a:r>
              <a:rPr lang="zh-CN" altLang="en-US" sz="1600" b="1" dirty="0" smtClean="0">
                <a:latin typeface="宋体" pitchFamily="2" charset="-122"/>
                <a:ea typeface="宋体" pitchFamily="2" charset="-122"/>
              </a:rPr>
              <a:t>实行工人阶级领导的、以工农联盟为基础的、团结各民主阶级和国内各民族的人民民主专政。</a:t>
            </a:r>
            <a:r>
              <a:rPr lang="zh-CN" altLang="en-US" sz="1600" dirty="0" smtClean="0">
                <a:latin typeface="宋体" pitchFamily="2" charset="-122"/>
                <a:ea typeface="宋体" pitchFamily="2" charset="-122"/>
              </a:rPr>
              <a:t>”“</a:t>
            </a:r>
            <a:r>
              <a:rPr lang="zh-CN" altLang="en-US" sz="1600" b="1" dirty="0" smtClean="0">
                <a:solidFill>
                  <a:srgbClr val="FF0000"/>
                </a:solidFill>
                <a:latin typeface="宋体" pitchFamily="2" charset="-122"/>
                <a:ea typeface="宋体" pitchFamily="2" charset="-122"/>
              </a:rPr>
              <a:t>中华人民共和国的国家政权属于人民，人民行使国家政权的机关为各级人民代表大会和各级人民政府，各级政权机关一律实行民主集中制。</a:t>
            </a:r>
            <a:r>
              <a:rPr lang="zh-CN" altLang="en-US" sz="1600" dirty="0" smtClean="0">
                <a:latin typeface="宋体" pitchFamily="2" charset="-122"/>
                <a:ea typeface="宋体" pitchFamily="2" charset="-122"/>
              </a:rPr>
              <a:t>”</a:t>
            </a:r>
            <a:r>
              <a:rPr lang="zh-CN" altLang="en-US" sz="1600" b="1" dirty="0" smtClean="0">
                <a:latin typeface="宋体" pitchFamily="2" charset="-122"/>
                <a:ea typeface="宋体" pitchFamily="2" charset="-122"/>
              </a:rPr>
              <a:t>经过</a:t>
            </a:r>
            <a:r>
              <a:rPr lang="en-US" altLang="zh-CN" sz="1600" b="1" dirty="0" smtClean="0">
                <a:latin typeface="宋体" pitchFamily="2" charset="-122"/>
                <a:ea typeface="宋体" pitchFamily="2" charset="-122"/>
              </a:rPr>
              <a:t>28</a:t>
            </a:r>
            <a:r>
              <a:rPr lang="zh-CN" altLang="en-US" sz="1600" b="1" dirty="0" smtClean="0">
                <a:latin typeface="宋体" pitchFamily="2" charset="-122"/>
                <a:ea typeface="宋体" pitchFamily="2" charset="-122"/>
              </a:rPr>
              <a:t>年浴血奋战和顽强奋斗，推翻了封建主义、帝国主义和官僚资本主的统治，</a:t>
            </a:r>
            <a:r>
              <a:rPr lang="en-US" altLang="zh-CN" sz="1600" b="1" dirty="0" smtClean="0">
                <a:latin typeface="宋体" pitchFamily="2" charset="-122"/>
                <a:ea typeface="宋体" pitchFamily="2" charset="-122"/>
              </a:rPr>
              <a:t>1949</a:t>
            </a:r>
            <a:r>
              <a:rPr lang="zh-CN" altLang="en-US" sz="1600" b="1" dirty="0" smtClean="0">
                <a:latin typeface="宋体" pitchFamily="2" charset="-122"/>
                <a:ea typeface="宋体" pitchFamily="2" charset="-122"/>
              </a:rPr>
              <a:t>年</a:t>
            </a:r>
            <a:r>
              <a:rPr lang="en-US" altLang="zh-CN" sz="1600" b="1" dirty="0" smtClean="0">
                <a:latin typeface="宋体" pitchFamily="2" charset="-122"/>
                <a:ea typeface="宋体" pitchFamily="2" charset="-122"/>
              </a:rPr>
              <a:t>10</a:t>
            </a:r>
            <a:r>
              <a:rPr lang="zh-CN" altLang="en-US" sz="1600" b="1" dirty="0" smtClean="0">
                <a:latin typeface="宋体" pitchFamily="2" charset="-122"/>
                <a:ea typeface="宋体" pitchFamily="2" charset="-122"/>
              </a:rPr>
              <a:t>月</a:t>
            </a:r>
            <a:r>
              <a:rPr lang="en-US" altLang="zh-CN" sz="1600" b="1" dirty="0" smtClean="0">
                <a:latin typeface="宋体" pitchFamily="2" charset="-122"/>
                <a:ea typeface="宋体" pitchFamily="2" charset="-122"/>
              </a:rPr>
              <a:t>1</a:t>
            </a:r>
            <a:r>
              <a:rPr lang="zh-CN" altLang="en-US" sz="1600" b="1" dirty="0" smtClean="0">
                <a:latin typeface="宋体" pitchFamily="2" charset="-122"/>
                <a:ea typeface="宋体" pitchFamily="2" charset="-122"/>
              </a:rPr>
              <a:t>日新中国的成立，标志着新民主主义社会制度在全国范围的建立，开始了社会主义过渡时期</a:t>
            </a:r>
            <a:r>
              <a:rPr lang="zh-CN" altLang="en-US" sz="1600" dirty="0" smtClean="0">
                <a:latin typeface="宋体" pitchFamily="2" charset="-122"/>
                <a:ea typeface="宋体" pitchFamily="2" charset="-122"/>
              </a:rPr>
              <a:t>，这个阶段国营经济得到迅速发展。</a:t>
            </a:r>
            <a:r>
              <a:rPr lang="en-US" altLang="zh-CN" sz="1600" dirty="0" smtClean="0">
                <a:latin typeface="宋体" pitchFamily="2" charset="-122"/>
                <a:ea typeface="宋体" pitchFamily="2" charset="-122"/>
              </a:rPr>
              <a:t>1954</a:t>
            </a:r>
            <a:r>
              <a:rPr lang="zh-CN" altLang="en-US" sz="1600" dirty="0" smtClean="0">
                <a:latin typeface="宋体" pitchFamily="2" charset="-122"/>
                <a:ea typeface="宋体" pitchFamily="2" charset="-122"/>
              </a:rPr>
              <a:t>年</a:t>
            </a:r>
            <a:r>
              <a:rPr lang="en-US" altLang="zh-CN" sz="1600" dirty="0" smtClean="0">
                <a:latin typeface="宋体" pitchFamily="2" charset="-122"/>
                <a:ea typeface="宋体" pitchFamily="2" charset="-122"/>
              </a:rPr>
              <a:t>9</a:t>
            </a:r>
            <a:r>
              <a:rPr lang="zh-CN" altLang="en-US" sz="1600" dirty="0" smtClean="0">
                <a:latin typeface="宋体" pitchFamily="2" charset="-122"/>
                <a:ea typeface="宋体" pitchFamily="2" charset="-122"/>
              </a:rPr>
              <a:t>月，一届全国人大一次会议审议通过了新中国第一部宪法，这是一部社会主义类型的宪法，进一步规定“</a:t>
            </a:r>
            <a:r>
              <a:rPr lang="zh-CN" altLang="en-US" sz="1600" b="1" dirty="0" smtClean="0">
                <a:solidFill>
                  <a:srgbClr val="C00000"/>
                </a:solidFill>
                <a:latin typeface="宋体" pitchFamily="2" charset="-122"/>
                <a:ea typeface="宋体" pitchFamily="2" charset="-122"/>
              </a:rPr>
              <a:t>中华人民共和国是工人阶级领导的、以工农联盟为基础的人民民主国家</a:t>
            </a:r>
            <a:r>
              <a:rPr lang="zh-CN" altLang="en-US" sz="1600" dirty="0" smtClean="0">
                <a:latin typeface="宋体" pitchFamily="2" charset="-122"/>
                <a:ea typeface="宋体" pitchFamily="2" charset="-122"/>
              </a:rPr>
              <a:t>”，</a:t>
            </a:r>
            <a:r>
              <a:rPr lang="zh-CN" altLang="en-US" sz="1600" b="1" dirty="0" smtClean="0">
                <a:solidFill>
                  <a:srgbClr val="C00000"/>
                </a:solidFill>
                <a:latin typeface="宋体" pitchFamily="2" charset="-122"/>
                <a:ea typeface="宋体" pitchFamily="2" charset="-122"/>
              </a:rPr>
              <a:t>以根本大法形式确立了社会主义国家性质</a:t>
            </a:r>
            <a:r>
              <a:rPr lang="zh-CN" altLang="en-US" sz="1600" dirty="0" smtClean="0">
                <a:latin typeface="宋体" pitchFamily="2" charset="-122"/>
                <a:ea typeface="宋体" pitchFamily="2" charset="-122"/>
              </a:rPr>
              <a:t>。</a:t>
            </a:r>
            <a:r>
              <a:rPr lang="en-US" altLang="zh-CN" sz="1600" b="1" dirty="0" smtClean="0">
                <a:latin typeface="宋体" pitchFamily="2" charset="-122"/>
                <a:ea typeface="宋体" pitchFamily="2" charset="-122"/>
              </a:rPr>
              <a:t>1956</a:t>
            </a:r>
            <a:r>
              <a:rPr lang="zh-CN" altLang="en-US" sz="1600" b="1" dirty="0" smtClean="0">
                <a:latin typeface="宋体" pitchFamily="2" charset="-122"/>
                <a:ea typeface="宋体" pitchFamily="2" charset="-122"/>
              </a:rPr>
              <a:t>年社会主义改造基本完成，中国实现了由新民主主义社会向社会主义社会的转变。</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1</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只有社会主义才能救中国</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spcBef>
                <a:spcPts val="0"/>
              </a:spcBef>
              <a:buFontTx/>
              <a:buNone/>
              <a:defRPr/>
            </a:pPr>
            <a:r>
              <a:rPr lang="zh-CN" altLang="en-US" sz="1900" dirty="0" smtClean="0">
                <a:latin typeface="宋体" pitchFamily="2" charset="-122"/>
                <a:ea typeface="宋体" pitchFamily="2" charset="-122"/>
              </a:rPr>
              <a:t>    社会主义与中国的结合，是近代人类文明进程中的一件大事。</a:t>
            </a:r>
            <a:r>
              <a:rPr lang="en-US" altLang="zh-CN" sz="1900" dirty="0" smtClean="0">
                <a:latin typeface="宋体" pitchFamily="2" charset="-122"/>
                <a:ea typeface="宋体" pitchFamily="2" charset="-122"/>
              </a:rPr>
              <a:t>1956</a:t>
            </a:r>
            <a:r>
              <a:rPr lang="zh-CN" altLang="en-US" sz="1900" dirty="0" smtClean="0">
                <a:latin typeface="宋体" pitchFamily="2" charset="-122"/>
                <a:ea typeface="宋体" pitchFamily="2" charset="-122"/>
              </a:rPr>
              <a:t>年，我国确立了社会主义制度，开始了中国社会主义建设道路的探索，在探索过程中，由于全党缺乏领导大规模经济建设的经验，对社会主义建设的认识不足，也出现过严重失误。</a:t>
            </a:r>
            <a:r>
              <a:rPr lang="zh-CN" altLang="en-US" sz="1900" b="1" dirty="0" smtClean="0">
                <a:latin typeface="宋体" pitchFamily="2" charset="-122"/>
                <a:ea typeface="宋体" pitchFamily="2" charset="-122"/>
              </a:rPr>
              <a:t>在</a:t>
            </a:r>
            <a:r>
              <a:rPr lang="en-US" altLang="zh-CN" sz="1900" b="1" dirty="0" smtClean="0">
                <a:latin typeface="宋体" pitchFamily="2" charset="-122"/>
                <a:ea typeface="宋体" pitchFamily="2" charset="-122"/>
              </a:rPr>
              <a:t>20</a:t>
            </a:r>
            <a:r>
              <a:rPr lang="zh-CN" altLang="en-US" sz="1900" b="1" dirty="0" smtClean="0">
                <a:latin typeface="宋体" pitchFamily="2" charset="-122"/>
                <a:ea typeface="宋体" pitchFamily="2" charset="-122"/>
              </a:rPr>
              <a:t>年的艰难曲折探索历程中，我们的社会主义事业在曲折中前行，</a:t>
            </a:r>
            <a:r>
              <a:rPr lang="zh-CN" altLang="zh-CN" sz="1900" b="1" dirty="0" smtClean="0">
                <a:latin typeface="宋体" pitchFamily="2" charset="-122"/>
                <a:ea typeface="宋体" pitchFamily="2" charset="-122"/>
              </a:rPr>
              <a:t>初步建立起独立的比较完整的工业体系和国民经济体系，取得了社会主义建设的巨大成就</a:t>
            </a:r>
            <a:r>
              <a:rPr lang="zh-CN" altLang="en-US" sz="1900" b="1" dirty="0" smtClean="0">
                <a:latin typeface="宋体" pitchFamily="2" charset="-122"/>
                <a:ea typeface="宋体" pitchFamily="2" charset="-122"/>
              </a:rPr>
              <a:t>，特别是国防科技取得了辉煌成果，成为中华民族前进和发展历程中的宝贵财富</a:t>
            </a:r>
            <a:r>
              <a:rPr lang="zh-CN" altLang="en-US" sz="1900" dirty="0" smtClean="0">
                <a:latin typeface="宋体" pitchFamily="2" charset="-122"/>
                <a:ea typeface="宋体" pitchFamily="2" charset="-122"/>
              </a:rPr>
              <a:t>。</a:t>
            </a:r>
            <a:endParaRPr lang="en-US" altLang="zh-CN" sz="1900" dirty="0" smtClean="0">
              <a:latin typeface="宋体" pitchFamily="2" charset="-122"/>
              <a:ea typeface="宋体" pitchFamily="2" charset="-122"/>
            </a:endParaRPr>
          </a:p>
          <a:p>
            <a:pPr marL="0" indent="0" algn="just">
              <a:spcBef>
                <a:spcPts val="0"/>
              </a:spcBef>
              <a:buFontTx/>
              <a:buNone/>
              <a:defRPr/>
            </a:pPr>
            <a:r>
              <a:rPr lang="en-US" altLang="zh-CN" sz="1900" dirty="0" smtClean="0">
                <a:latin typeface="宋体" pitchFamily="2" charset="-122"/>
                <a:ea typeface="宋体" pitchFamily="2" charset="-122"/>
              </a:rPr>
              <a:t>    </a:t>
            </a:r>
            <a:r>
              <a:rPr lang="zh-CN" altLang="zh-CN" sz="1900" dirty="0" smtClean="0">
                <a:latin typeface="宋体" pitchFamily="2" charset="-122"/>
                <a:ea typeface="宋体" pitchFamily="2" charset="-122"/>
              </a:rPr>
              <a:t>经过长期探索，我们党逐渐认识到，在中国这样的社会历史条件下建设社会主义没有先例可循，必须把科学社会主义的基本原则与中国具体实际结合起来，走自己的道路。</a:t>
            </a:r>
            <a:r>
              <a:rPr lang="zh-CN" altLang="en-US" sz="1900" dirty="0" smtClean="0">
                <a:latin typeface="宋体" pitchFamily="2" charset="-122"/>
                <a:ea typeface="宋体" pitchFamily="2" charset="-122"/>
              </a:rPr>
              <a:t>虽然</a:t>
            </a:r>
            <a:r>
              <a:rPr lang="zh-CN" altLang="en-US" sz="1900" b="1" dirty="0" smtClean="0">
                <a:solidFill>
                  <a:srgbClr val="FF0000"/>
                </a:solidFill>
                <a:latin typeface="宋体" pitchFamily="2" charset="-122"/>
                <a:ea typeface="宋体" pitchFamily="2" charset="-122"/>
              </a:rPr>
              <a:t>我国已经建立了社会主义制度，进入了社会主义社会</a:t>
            </a:r>
            <a:r>
              <a:rPr lang="zh-CN" altLang="en-US" sz="1900" dirty="0" smtClean="0">
                <a:latin typeface="宋体" pitchFamily="2" charset="-122"/>
                <a:ea typeface="宋体" pitchFamily="2" charset="-122"/>
              </a:rPr>
              <a:t>，但</a:t>
            </a:r>
            <a:r>
              <a:rPr lang="en-US" altLang="zh-CN" sz="1900" b="1" u="sng" dirty="0" smtClean="0">
                <a:latin typeface="宋体" pitchFamily="2" charset="-122"/>
                <a:ea typeface="宋体" pitchFamily="2" charset="-122"/>
              </a:rPr>
              <a:t>1956</a:t>
            </a:r>
            <a:r>
              <a:rPr lang="zh-CN" altLang="en-US" sz="1900" b="1" u="sng" dirty="0" smtClean="0">
                <a:latin typeface="宋体" pitchFamily="2" charset="-122"/>
                <a:ea typeface="宋体" pitchFamily="2" charset="-122"/>
              </a:rPr>
              <a:t>年我国人均</a:t>
            </a:r>
            <a:r>
              <a:rPr lang="en-US" altLang="zh-CN" sz="1900" b="1" u="sng" dirty="0" smtClean="0">
                <a:latin typeface="宋体" pitchFamily="2" charset="-122"/>
                <a:ea typeface="宋体" pitchFamily="2" charset="-122"/>
              </a:rPr>
              <a:t>GDP</a:t>
            </a:r>
            <a:r>
              <a:rPr lang="zh-CN" altLang="en-US" sz="1900" b="1" u="sng" dirty="0" smtClean="0">
                <a:latin typeface="宋体" pitchFamily="2" charset="-122"/>
                <a:ea typeface="宋体" pitchFamily="2" charset="-122"/>
              </a:rPr>
              <a:t>只有</a:t>
            </a:r>
            <a:r>
              <a:rPr lang="en-US" altLang="zh-CN" sz="1900" b="1" u="sng" dirty="0" smtClean="0">
                <a:latin typeface="宋体" pitchFamily="2" charset="-122"/>
                <a:ea typeface="宋体" pitchFamily="2" charset="-122"/>
              </a:rPr>
              <a:t>166</a:t>
            </a:r>
            <a:r>
              <a:rPr lang="zh-CN" altLang="en-US" sz="1900" b="1" u="sng" dirty="0" smtClean="0">
                <a:latin typeface="宋体" pitchFamily="2" charset="-122"/>
                <a:ea typeface="宋体" pitchFamily="2" charset="-122"/>
              </a:rPr>
              <a:t>元（人民币）、</a:t>
            </a:r>
            <a:r>
              <a:rPr lang="en-US" altLang="zh-CN" sz="1900" b="1" u="sng" dirty="0" smtClean="0">
                <a:latin typeface="宋体" pitchFamily="2" charset="-122"/>
                <a:ea typeface="宋体" pitchFamily="2" charset="-122"/>
              </a:rPr>
              <a:t>1957</a:t>
            </a:r>
            <a:r>
              <a:rPr lang="zh-CN" altLang="en-US" sz="1900" b="1" u="sng" dirty="0" smtClean="0">
                <a:latin typeface="宋体" pitchFamily="2" charset="-122"/>
                <a:ea typeface="宋体" pitchFamily="2" charset="-122"/>
              </a:rPr>
              <a:t>年人均</a:t>
            </a:r>
            <a:r>
              <a:rPr lang="en-US" altLang="zh-CN" sz="1900" b="1" u="sng" dirty="0" smtClean="0">
                <a:latin typeface="宋体" pitchFamily="2" charset="-122"/>
                <a:ea typeface="宋体" pitchFamily="2" charset="-122"/>
              </a:rPr>
              <a:t>GDP</a:t>
            </a:r>
            <a:r>
              <a:rPr lang="zh-CN" altLang="en-US" sz="1900" b="1" u="sng" dirty="0" smtClean="0">
                <a:latin typeface="宋体" pitchFamily="2" charset="-122"/>
                <a:ea typeface="宋体" pitchFamily="2" charset="-122"/>
              </a:rPr>
              <a:t>也只有</a:t>
            </a:r>
            <a:r>
              <a:rPr lang="en-US" altLang="zh-CN" sz="1900" b="1" u="sng" dirty="0" smtClean="0">
                <a:latin typeface="宋体" pitchFamily="2" charset="-122"/>
                <a:ea typeface="宋体" pitchFamily="2" charset="-122"/>
              </a:rPr>
              <a:t>168</a:t>
            </a:r>
            <a:r>
              <a:rPr lang="zh-CN" altLang="en-US" sz="1900" b="1" u="sng" dirty="0" smtClean="0">
                <a:latin typeface="宋体" pitchFamily="2" charset="-122"/>
                <a:ea typeface="宋体" pitchFamily="2" charset="-122"/>
              </a:rPr>
              <a:t>元（人民币），到</a:t>
            </a:r>
            <a:r>
              <a:rPr lang="en-US" altLang="zh-CN" sz="1900" b="1" u="sng" dirty="0" smtClean="0">
                <a:latin typeface="宋体" pitchFamily="2" charset="-122"/>
                <a:ea typeface="宋体" pitchFamily="2" charset="-122"/>
              </a:rPr>
              <a:t>1978</a:t>
            </a:r>
            <a:r>
              <a:rPr lang="zh-CN" altLang="en-US" sz="1900" b="1" u="sng" dirty="0" smtClean="0">
                <a:latin typeface="宋体" pitchFamily="2" charset="-122"/>
                <a:ea typeface="宋体" pitchFamily="2" charset="-122"/>
              </a:rPr>
              <a:t>年人均</a:t>
            </a:r>
            <a:r>
              <a:rPr lang="en-US" altLang="zh-CN" sz="1900" b="1" u="sng" dirty="0" smtClean="0">
                <a:latin typeface="宋体" pitchFamily="2" charset="-122"/>
                <a:ea typeface="宋体" pitchFamily="2" charset="-122"/>
              </a:rPr>
              <a:t>GDP</a:t>
            </a:r>
            <a:r>
              <a:rPr lang="zh-CN" altLang="en-US" sz="1900" b="1" u="sng" dirty="0" smtClean="0">
                <a:latin typeface="宋体" pitchFamily="2" charset="-122"/>
                <a:ea typeface="宋体" pitchFamily="2" charset="-122"/>
              </a:rPr>
              <a:t>也仅仅只有</a:t>
            </a:r>
            <a:r>
              <a:rPr lang="en-US" altLang="zh-CN" sz="1900" b="1" u="sng" dirty="0" smtClean="0">
                <a:latin typeface="宋体" pitchFamily="2" charset="-122"/>
                <a:ea typeface="宋体" pitchFamily="2" charset="-122"/>
              </a:rPr>
              <a:t>385</a:t>
            </a:r>
            <a:r>
              <a:rPr lang="zh-CN" altLang="en-US" sz="1900" b="1" u="sng" dirty="0" smtClean="0">
                <a:latin typeface="宋体" pitchFamily="2" charset="-122"/>
                <a:ea typeface="宋体" pitchFamily="2" charset="-122"/>
              </a:rPr>
              <a:t>元（人民币</a:t>
            </a:r>
            <a:r>
              <a:rPr lang="zh-CN" altLang="en-US" sz="1900" u="sng" dirty="0" smtClean="0">
                <a:latin typeface="宋体" pitchFamily="2" charset="-122"/>
                <a:ea typeface="宋体" pitchFamily="2" charset="-122"/>
              </a:rPr>
              <a:t>）</a:t>
            </a:r>
            <a:r>
              <a:rPr lang="zh-CN" altLang="en-US" sz="1900" dirty="0" smtClean="0">
                <a:latin typeface="宋体" pitchFamily="2" charset="-122"/>
                <a:ea typeface="宋体" pitchFamily="2" charset="-122"/>
              </a:rPr>
              <a:t>，为了提高人们的物质（文化）生活。</a:t>
            </a:r>
            <a:r>
              <a:rPr lang="en-US" altLang="zh-CN" sz="1900" b="1" dirty="0" smtClean="0">
                <a:latin typeface="宋体" pitchFamily="2" charset="-122"/>
                <a:ea typeface="宋体" pitchFamily="2" charset="-122"/>
              </a:rPr>
              <a:t>1978</a:t>
            </a:r>
            <a:r>
              <a:rPr lang="zh-CN" altLang="en-US" sz="1900" b="1" dirty="0" smtClean="0">
                <a:latin typeface="宋体" pitchFamily="2" charset="-122"/>
                <a:ea typeface="宋体" pitchFamily="2" charset="-122"/>
              </a:rPr>
              <a:t>年</a:t>
            </a:r>
            <a:r>
              <a:rPr lang="en-US" altLang="zh-CN" sz="1900" b="1" dirty="0" smtClean="0">
                <a:latin typeface="宋体" pitchFamily="2" charset="-122"/>
                <a:ea typeface="宋体" pitchFamily="2" charset="-122"/>
              </a:rPr>
              <a:t>12</a:t>
            </a:r>
            <a:r>
              <a:rPr lang="zh-CN" altLang="en-US" sz="1900" b="1" dirty="0" smtClean="0">
                <a:latin typeface="宋体" pitchFamily="2" charset="-122"/>
                <a:ea typeface="宋体" pitchFamily="2" charset="-122"/>
              </a:rPr>
              <a:t>月</a:t>
            </a:r>
            <a:r>
              <a:rPr lang="en-US" altLang="zh-CN" sz="1900" b="1" dirty="0" smtClean="0">
                <a:latin typeface="宋体" pitchFamily="2" charset="-122"/>
                <a:ea typeface="宋体" pitchFamily="2" charset="-122"/>
              </a:rPr>
              <a:t>18</a:t>
            </a:r>
            <a:r>
              <a:rPr lang="zh-CN" altLang="en-US" sz="1900" b="1" dirty="0" smtClean="0">
                <a:latin typeface="宋体" pitchFamily="2" charset="-122"/>
                <a:ea typeface="宋体" pitchFamily="2" charset="-122"/>
              </a:rPr>
              <a:t>日至</a:t>
            </a:r>
            <a:r>
              <a:rPr lang="en-US" altLang="zh-CN" sz="1900" b="1" dirty="0" smtClean="0">
                <a:latin typeface="宋体" pitchFamily="2" charset="-122"/>
                <a:ea typeface="宋体" pitchFamily="2" charset="-122"/>
              </a:rPr>
              <a:t>22</a:t>
            </a:r>
            <a:r>
              <a:rPr lang="zh-CN" altLang="en-US" sz="1900" b="1" dirty="0" smtClean="0">
                <a:latin typeface="宋体" pitchFamily="2" charset="-122"/>
                <a:ea typeface="宋体" pitchFamily="2" charset="-122"/>
              </a:rPr>
              <a:t>日，党的十一届三中全会在北京举行。会议决定实行对内改革、对外开放的政策（改革开放），改革开放建立了社会主义市场经济体制。</a:t>
            </a:r>
            <a:r>
              <a:rPr lang="zh-CN" altLang="zh-CN" sz="1900" dirty="0" smtClean="0">
                <a:latin typeface="宋体" pitchFamily="2" charset="-122"/>
                <a:ea typeface="宋体" pitchFamily="2" charset="-122"/>
              </a:rPr>
              <a:t>我们党对社会主义建设规律的认识逐步深化，成功开辟</a:t>
            </a:r>
            <a:r>
              <a:rPr lang="zh-CN" altLang="zh-CN" sz="1900" b="1" dirty="0" smtClean="0">
                <a:solidFill>
                  <a:srgbClr val="FF0000"/>
                </a:solidFill>
                <a:latin typeface="宋体" pitchFamily="2" charset="-122"/>
                <a:ea typeface="宋体" pitchFamily="2" charset="-122"/>
              </a:rPr>
              <a:t>中国特色社会主义道路</a:t>
            </a:r>
            <a:r>
              <a:rPr lang="zh-CN" altLang="zh-CN" sz="1900" dirty="0" smtClean="0">
                <a:latin typeface="宋体" pitchFamily="2" charset="-122"/>
                <a:ea typeface="宋体" pitchFamily="2" charset="-122"/>
              </a:rPr>
              <a:t>。</a:t>
            </a:r>
            <a:endParaRPr lang="en-US" altLang="zh-CN" sz="19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只有中国特色社会主义才能发展中国</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spcBef>
                <a:spcPts val="0"/>
              </a:spcBef>
              <a:buFontTx/>
              <a:buNone/>
              <a:defRPr/>
            </a:pPr>
            <a:r>
              <a:rPr lang="en-US" altLang="zh-CN" sz="1700" dirty="0" smtClean="0">
                <a:latin typeface="宋体" pitchFamily="2" charset="-122"/>
                <a:ea typeface="宋体" pitchFamily="2" charset="-122"/>
              </a:rPr>
              <a:t>    1981</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7</a:t>
            </a:r>
            <a:r>
              <a:rPr lang="zh-CN" altLang="en-US" sz="1700" dirty="0" smtClean="0">
                <a:latin typeface="宋体" pitchFamily="2" charset="-122"/>
                <a:ea typeface="宋体" pitchFamily="2" charset="-122"/>
              </a:rPr>
              <a:t>月</a:t>
            </a:r>
            <a:r>
              <a:rPr lang="en-US" altLang="zh-CN" sz="1700" dirty="0" smtClean="0">
                <a:latin typeface="宋体" pitchFamily="2" charset="-122"/>
                <a:ea typeface="宋体" pitchFamily="2" charset="-122"/>
              </a:rPr>
              <a:t>18</a:t>
            </a:r>
            <a:r>
              <a:rPr lang="zh-CN" altLang="en-US" sz="1700" dirty="0" smtClean="0">
                <a:latin typeface="宋体" pitchFamily="2" charset="-122"/>
                <a:ea typeface="宋体" pitchFamily="2" charset="-122"/>
              </a:rPr>
              <a:t>日，邓小平以中共中央副主席的身份在人民大会堂单独会见了查良镛</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著名武侠小说家、香港</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明报</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社长查良镛（金庸）</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先生。在谈到社会主义建设问题时，邓小平问：</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查先生，世界上有多少种社会主义？</a:t>
            </a:r>
            <a:r>
              <a:rPr lang="en-US" altLang="zh-CN" sz="1700" b="1" dirty="0" smtClean="0">
                <a:latin typeface="宋体" pitchFamily="2" charset="-122"/>
                <a:ea typeface="宋体" pitchFamily="2" charset="-122"/>
              </a:rPr>
              <a:t>”</a:t>
            </a:r>
            <a:r>
              <a:rPr lang="zh-CN" altLang="en-US" sz="1700" dirty="0" smtClean="0">
                <a:latin typeface="宋体" pitchFamily="2" charset="-122"/>
                <a:ea typeface="宋体" pitchFamily="2" charset="-122"/>
              </a:rPr>
              <a:t>查良镛先生说：</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我想自从法国的傅立叶、圣西门，英国的欧文首先提出社会主义理论以来，世界上已有许多种社会主义。邓副主席，请您指教。</a:t>
            </a:r>
            <a:r>
              <a:rPr lang="en-US" altLang="zh-CN" sz="1700" b="1" dirty="0" smtClean="0">
                <a:latin typeface="宋体" pitchFamily="2" charset="-122"/>
                <a:ea typeface="宋体" pitchFamily="2" charset="-122"/>
              </a:rPr>
              <a:t>”</a:t>
            </a:r>
            <a:r>
              <a:rPr lang="zh-CN" altLang="en-US" sz="1700" dirty="0" smtClean="0">
                <a:latin typeface="宋体" pitchFamily="2" charset="-122"/>
                <a:ea typeface="宋体" pitchFamily="2" charset="-122"/>
              </a:rPr>
              <a:t>邓小平笑了笑说：</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我看世界上的社会主义，总有</a:t>
            </a:r>
            <a:r>
              <a:rPr lang="en-US" altLang="zh-CN" sz="1700" b="1" dirty="0" smtClean="0">
                <a:latin typeface="宋体" pitchFamily="2" charset="-122"/>
                <a:ea typeface="宋体" pitchFamily="2" charset="-122"/>
              </a:rPr>
              <a:t>100</a:t>
            </a:r>
            <a:r>
              <a:rPr lang="zh-CN" altLang="en-US" sz="1700" b="1" dirty="0" smtClean="0">
                <a:latin typeface="宋体" pitchFamily="2" charset="-122"/>
                <a:ea typeface="宋体" pitchFamily="2" charset="-122"/>
              </a:rPr>
              <a:t>多种吧</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没有定规么，</a:t>
            </a:r>
            <a:r>
              <a:rPr lang="zh-CN" altLang="en-US" sz="1700" b="1" dirty="0" smtClean="0">
                <a:solidFill>
                  <a:srgbClr val="FF0000"/>
                </a:solidFill>
                <a:latin typeface="宋体" pitchFamily="2" charset="-122"/>
                <a:ea typeface="宋体" pitchFamily="2" charset="-122"/>
              </a:rPr>
              <a:t>中国要走中国特色的社会主义道路</a:t>
            </a:r>
            <a:r>
              <a:rPr lang="zh-CN" altLang="en-US" sz="1700" b="1" dirty="0" smtClean="0">
                <a:latin typeface="宋体" pitchFamily="2" charset="-122"/>
                <a:ea typeface="宋体" pitchFamily="2" charset="-122"/>
              </a:rPr>
              <a:t>。</a:t>
            </a:r>
            <a:r>
              <a:rPr lang="en-US" altLang="zh-CN" sz="1700" b="1" dirty="0" smtClean="0">
                <a:latin typeface="宋体" pitchFamily="2" charset="-122"/>
                <a:ea typeface="宋体" pitchFamily="2" charset="-122"/>
              </a:rPr>
              <a:t>”</a:t>
            </a:r>
            <a:r>
              <a:rPr lang="zh-CN" altLang="en-US" sz="1700" dirty="0" smtClean="0">
                <a:latin typeface="宋体" pitchFamily="2" charset="-122"/>
                <a:ea typeface="宋体" pitchFamily="2" charset="-122"/>
              </a:rPr>
              <a:t>根据我所见到的资料，</a:t>
            </a:r>
            <a:r>
              <a:rPr lang="zh-CN" altLang="en-US" sz="1700" b="1" dirty="0" smtClean="0">
                <a:latin typeface="宋体" pitchFamily="2" charset="-122"/>
                <a:ea typeface="宋体" pitchFamily="2" charset="-122"/>
              </a:rPr>
              <a:t>这是邓小平同志第一次提出</a:t>
            </a:r>
            <a:r>
              <a:rPr lang="en-US" altLang="zh-CN" sz="1700" b="1" dirty="0" smtClean="0">
                <a:latin typeface="宋体" pitchFamily="2" charset="-122"/>
                <a:ea typeface="宋体" pitchFamily="2" charset="-122"/>
              </a:rPr>
              <a:t>“</a:t>
            </a:r>
            <a:r>
              <a:rPr lang="zh-CN" altLang="en-US" sz="1700" b="1" dirty="0" smtClean="0">
                <a:solidFill>
                  <a:srgbClr val="FF0000"/>
                </a:solidFill>
                <a:latin typeface="宋体" pitchFamily="2" charset="-122"/>
                <a:ea typeface="宋体" pitchFamily="2" charset="-122"/>
              </a:rPr>
              <a:t>中国特色的社会主义</a:t>
            </a:r>
            <a:r>
              <a:rPr lang="en-US" altLang="zh-CN" sz="1700" b="1" dirty="0" smtClean="0">
                <a:latin typeface="宋体" pitchFamily="2" charset="-122"/>
                <a:ea typeface="宋体" pitchFamily="2" charset="-122"/>
              </a:rPr>
              <a:t>”</a:t>
            </a:r>
            <a:r>
              <a:rPr lang="zh-CN" altLang="en-US" sz="1700" b="1" dirty="0" smtClean="0">
                <a:latin typeface="宋体" pitchFamily="2" charset="-122"/>
                <a:ea typeface="宋体" pitchFamily="2" charset="-122"/>
              </a:rPr>
              <a:t>这一概念。</a:t>
            </a:r>
            <a:endParaRPr lang="en-US" altLang="zh-CN" sz="1700" dirty="0" smtClean="0">
              <a:latin typeface="宋体" pitchFamily="2" charset="-122"/>
              <a:ea typeface="宋体" pitchFamily="2" charset="-122"/>
            </a:endParaRPr>
          </a:p>
          <a:p>
            <a:pPr marL="0" indent="0" algn="just">
              <a:spcBef>
                <a:spcPts val="0"/>
              </a:spcBef>
              <a:buFontTx/>
              <a:buNone/>
              <a:defRPr/>
            </a:pPr>
            <a:r>
              <a:rPr lang="en-US" altLang="zh-CN" sz="1700" dirty="0" smtClean="0">
                <a:latin typeface="宋体" pitchFamily="2" charset="-122"/>
                <a:ea typeface="宋体" pitchFamily="2" charset="-122"/>
              </a:rPr>
              <a:t>    1982</a:t>
            </a:r>
            <a:r>
              <a:rPr lang="zh-CN" altLang="en-US" sz="1700" dirty="0" smtClean="0">
                <a:latin typeface="宋体" pitchFamily="2" charset="-122"/>
                <a:ea typeface="宋体" pitchFamily="2" charset="-122"/>
              </a:rPr>
              <a:t>年</a:t>
            </a:r>
            <a:r>
              <a:rPr lang="en-US" altLang="zh-CN" sz="1700" dirty="0" smtClean="0">
                <a:latin typeface="宋体" pitchFamily="2" charset="-122"/>
                <a:ea typeface="宋体" pitchFamily="2" charset="-122"/>
              </a:rPr>
              <a:t>9</a:t>
            </a:r>
            <a:r>
              <a:rPr lang="zh-CN" altLang="en-US" sz="1700" dirty="0" smtClean="0">
                <a:latin typeface="宋体" pitchFamily="2" charset="-122"/>
                <a:ea typeface="宋体" pitchFamily="2" charset="-122"/>
              </a:rPr>
              <a:t>月</a:t>
            </a:r>
            <a:r>
              <a:rPr lang="en-US" altLang="zh-CN" sz="1700" dirty="0" smtClean="0">
                <a:latin typeface="宋体" pitchFamily="2" charset="-122"/>
                <a:ea typeface="宋体" pitchFamily="2" charset="-122"/>
              </a:rPr>
              <a:t>1</a:t>
            </a:r>
            <a:r>
              <a:rPr lang="zh-CN" altLang="en-US" sz="1700" dirty="0" smtClean="0">
                <a:latin typeface="宋体" pitchFamily="2" charset="-122"/>
                <a:ea typeface="宋体" pitchFamily="2" charset="-122"/>
              </a:rPr>
              <a:t>日邓小平在</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中国共产党第十二次全国代表大会开幕词</a:t>
            </a:r>
            <a:r>
              <a:rPr lang="en-US" altLang="zh-CN" sz="1700" dirty="0" smtClean="0">
                <a:latin typeface="宋体" pitchFamily="2" charset="-122"/>
                <a:ea typeface="宋体" pitchFamily="2" charset="-122"/>
              </a:rPr>
              <a:t>》</a:t>
            </a:r>
            <a:r>
              <a:rPr lang="zh-CN" altLang="en-US" sz="1700" dirty="0" smtClean="0">
                <a:latin typeface="宋体" pitchFamily="2" charset="-122"/>
                <a:ea typeface="宋体" pitchFamily="2" charset="-122"/>
              </a:rPr>
              <a:t>中提出</a:t>
            </a:r>
            <a:r>
              <a:rPr lang="en-US" altLang="zh-CN" sz="1700" dirty="0" smtClean="0">
                <a:latin typeface="宋体" pitchFamily="2" charset="-122"/>
                <a:ea typeface="宋体" pitchFamily="2" charset="-122"/>
              </a:rPr>
              <a:t>“</a:t>
            </a:r>
            <a:r>
              <a:rPr lang="zh-CN" altLang="en-US" sz="1700" b="1" dirty="0" smtClean="0">
                <a:latin typeface="宋体" pitchFamily="2" charset="-122"/>
                <a:ea typeface="宋体" pitchFamily="2" charset="-122"/>
              </a:rPr>
              <a:t>我们的现代化建设，必须从中国的实际出发。无论是革命还是建设，都要注意学习和借鉴外国经验。但是，照抄照搬别国经验、别国模式，从来不能得到成功。这方面我们有过不少教训。把马克思主义的普遍真理同我国的具体实际结合起来，走自己的道路，</a:t>
            </a:r>
            <a:r>
              <a:rPr lang="zh-CN" altLang="en-US" sz="1700" b="1" dirty="0" smtClean="0">
                <a:solidFill>
                  <a:srgbClr val="FF0000"/>
                </a:solidFill>
                <a:latin typeface="宋体" pitchFamily="2" charset="-122"/>
                <a:ea typeface="宋体" pitchFamily="2" charset="-122"/>
              </a:rPr>
              <a:t>建设</a:t>
            </a:r>
            <a:r>
              <a:rPr lang="zh-CN" altLang="en-US" sz="1700" b="1" dirty="0" smtClean="0">
                <a:solidFill>
                  <a:srgbClr val="0070C0"/>
                </a:solidFill>
                <a:latin typeface="宋体" pitchFamily="2" charset="-122"/>
                <a:ea typeface="宋体" pitchFamily="2" charset="-122"/>
              </a:rPr>
              <a:t>有</a:t>
            </a:r>
            <a:r>
              <a:rPr lang="zh-CN" altLang="en-US" sz="1700" b="1" dirty="0" smtClean="0">
                <a:solidFill>
                  <a:srgbClr val="FF0000"/>
                </a:solidFill>
                <a:latin typeface="宋体" pitchFamily="2" charset="-122"/>
                <a:ea typeface="宋体" pitchFamily="2" charset="-122"/>
              </a:rPr>
              <a:t>中国特色的社会主义</a:t>
            </a:r>
            <a:r>
              <a:rPr lang="zh-CN" altLang="en-US" sz="1700" b="1" dirty="0" smtClean="0">
                <a:latin typeface="宋体" pitchFamily="2" charset="-122"/>
                <a:ea typeface="宋体" pitchFamily="2" charset="-122"/>
              </a:rPr>
              <a:t>，这就是我们总结长期历史经验得出的基本结论。</a:t>
            </a:r>
            <a:r>
              <a:rPr lang="en-US" altLang="zh-CN" sz="1700" b="1"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spcBef>
                <a:spcPts val="0"/>
              </a:spcBef>
              <a:buFontTx/>
              <a:buNone/>
              <a:defRPr/>
            </a:pPr>
            <a:r>
              <a:rPr lang="en-US" altLang="zh-CN" sz="1700" dirty="0" smtClean="0">
                <a:latin typeface="宋体" pitchFamily="2" charset="-122"/>
                <a:ea typeface="宋体" pitchFamily="2" charset="-122"/>
              </a:rPr>
              <a:t>    1992</a:t>
            </a:r>
            <a:r>
              <a:rPr lang="zh-CN" altLang="en-US" sz="1700" dirty="0" smtClean="0">
                <a:latin typeface="宋体" pitchFamily="2" charset="-122"/>
                <a:ea typeface="宋体" pitchFamily="2" charset="-122"/>
              </a:rPr>
              <a:t>年南巡讲话发布中国改革进入了新的阶段。</a:t>
            </a:r>
            <a:r>
              <a:rPr lang="zh-CN" altLang="en-US" sz="1700" b="1" dirty="0" smtClean="0">
                <a:latin typeface="宋体" pitchFamily="2" charset="-122"/>
                <a:ea typeface="宋体" pitchFamily="2" charset="-122"/>
              </a:rPr>
              <a:t>改革开放是决定当代中国命运的关键抉择，是发展中国特色社会主义，实现中华民族伟大复兴的必经之路；只有改革开放才能救中国，只有改革开放才能发展中国，改革开放是我国的强国之路，是国家发展进步的活力源泉，我们要毫不动摇地坚持改革开放。</a:t>
            </a:r>
            <a:endParaRPr lang="zh-CN" altLang="en-US" sz="1700" b="1" dirty="0" smtClean="0">
              <a:solidFill>
                <a:srgbClr val="CC0000"/>
              </a:solidFill>
              <a:latin typeface="宋体" pitchFamily="2" charset="-122"/>
              <a:ea typeface="宋体" pitchFamily="2" charset="-122"/>
            </a:endParaRPr>
          </a:p>
          <a:p>
            <a:pPr marL="0" indent="540000" algn="just">
              <a:spcBef>
                <a:spcPts val="0"/>
              </a:spcBef>
              <a:buFontTx/>
              <a:buNone/>
              <a:defRPr/>
            </a:pPr>
            <a:endParaRPr lang="zh-CN" altLang="en-US" sz="1600"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只有中国特色社会主义才能发展中国</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07504" y="1988840"/>
            <a:ext cx="8857109" cy="4536503"/>
          </a:xfrm>
        </p:spPr>
        <p:txBody>
          <a:bodyPr>
            <a:noAutofit/>
          </a:bodyPr>
          <a:lstStyle/>
          <a:p>
            <a:pPr marL="0" indent="0" algn="just">
              <a:spcBef>
                <a:spcPts val="0"/>
              </a:spcBef>
              <a:buNone/>
            </a:pPr>
            <a:r>
              <a:rPr lang="en-US" altLang="zh-CN" sz="1800" dirty="0" smtClean="0">
                <a:latin typeface="宋体" pitchFamily="2" charset="-122"/>
                <a:ea typeface="宋体" pitchFamily="2" charset="-122"/>
              </a:rPr>
              <a:t>    </a:t>
            </a:r>
            <a:r>
              <a:rPr lang="zh-CN" altLang="zh-CN" sz="1800" b="1" dirty="0" smtClean="0">
                <a:latin typeface="宋体" pitchFamily="2" charset="-122"/>
                <a:ea typeface="宋体" pitchFamily="2" charset="-122"/>
              </a:rPr>
              <a:t>自我国实施改革开放，走中国特色社会主义道路以来，我国的</a:t>
            </a:r>
            <a:r>
              <a:rPr lang="en-US" altLang="zh-CN" sz="1800" b="1" dirty="0" smtClean="0">
                <a:latin typeface="宋体" pitchFamily="2" charset="-122"/>
                <a:ea typeface="宋体" pitchFamily="2" charset="-122"/>
              </a:rPr>
              <a:t>GDP</a:t>
            </a:r>
            <a:r>
              <a:rPr lang="zh-CN" altLang="zh-CN" sz="1800" b="1" dirty="0" smtClean="0">
                <a:latin typeface="宋体" pitchFamily="2" charset="-122"/>
                <a:ea typeface="宋体" pitchFamily="2" charset="-122"/>
              </a:rPr>
              <a:t>一路高歌猛进。</a:t>
            </a:r>
          </a:p>
          <a:p>
            <a:pPr marL="0" indent="0" algn="just">
              <a:spcBef>
                <a:spcPts val="0"/>
              </a:spcBef>
              <a:buNone/>
            </a:pPr>
            <a:r>
              <a:rPr lang="en-US" altLang="zh-CN" sz="1800" dirty="0" smtClean="0">
                <a:latin typeface="宋体" pitchFamily="2" charset="-122"/>
                <a:ea typeface="宋体" pitchFamily="2" charset="-122"/>
              </a:rPr>
              <a:t>    </a:t>
            </a:r>
            <a:r>
              <a:rPr lang="zh-CN" altLang="zh-CN" sz="1800" b="1" dirty="0" smtClean="0">
                <a:solidFill>
                  <a:srgbClr val="0070C0"/>
                </a:solidFill>
                <a:latin typeface="宋体" pitchFamily="2" charset="-122"/>
                <a:ea typeface="宋体" pitchFamily="2" charset="-122"/>
              </a:rPr>
              <a:t>日本内阁府发布的数据显示</a:t>
            </a:r>
            <a:r>
              <a:rPr lang="zh-CN" altLang="zh-CN" sz="1800" dirty="0" smtClean="0">
                <a:latin typeface="宋体" pitchFamily="2" charset="-122"/>
                <a:ea typeface="宋体" pitchFamily="2" charset="-122"/>
              </a:rPr>
              <a:t>，日本</a:t>
            </a:r>
            <a:r>
              <a:rPr lang="en-US" altLang="zh-CN" sz="1800" dirty="0" smtClean="0">
                <a:latin typeface="宋体" pitchFamily="2" charset="-122"/>
                <a:ea typeface="宋体" pitchFamily="2" charset="-122"/>
              </a:rPr>
              <a:t>2010</a:t>
            </a:r>
            <a:r>
              <a:rPr lang="zh-CN" altLang="zh-CN" sz="1800" dirty="0" smtClean="0">
                <a:latin typeface="宋体" pitchFamily="2" charset="-122"/>
                <a:ea typeface="宋体" pitchFamily="2" charset="-122"/>
              </a:rPr>
              <a:t>年名义</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（国内生产总值）为</a:t>
            </a:r>
            <a:r>
              <a:rPr lang="en-US" altLang="zh-CN" sz="1800" dirty="0" smtClean="0">
                <a:latin typeface="宋体" pitchFamily="2" charset="-122"/>
                <a:ea typeface="宋体" pitchFamily="2" charset="-122"/>
              </a:rPr>
              <a:t>54742</a:t>
            </a:r>
            <a:r>
              <a:rPr lang="zh-CN" altLang="zh-CN" sz="1800" dirty="0" smtClean="0">
                <a:latin typeface="宋体" pitchFamily="2" charset="-122"/>
                <a:ea typeface="宋体" pitchFamily="2" charset="-122"/>
              </a:rPr>
              <a:t>亿美元，比中国少</a:t>
            </a:r>
            <a:r>
              <a:rPr lang="en-US" altLang="zh-CN" sz="1800" dirty="0" smtClean="0">
                <a:latin typeface="宋体" pitchFamily="2" charset="-122"/>
                <a:ea typeface="宋体" pitchFamily="2" charset="-122"/>
              </a:rPr>
              <a:t>4044</a:t>
            </a:r>
            <a:r>
              <a:rPr lang="zh-CN" altLang="zh-CN" sz="1800" dirty="0" smtClean="0">
                <a:latin typeface="宋体" pitchFamily="2" charset="-122"/>
                <a:ea typeface="宋体" pitchFamily="2" charset="-122"/>
              </a:rPr>
              <a:t>亿美元</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中国</a:t>
            </a:r>
            <a:r>
              <a:rPr lang="en-US" altLang="zh-CN" sz="1800" dirty="0" smtClean="0">
                <a:latin typeface="宋体" pitchFamily="2" charset="-122"/>
                <a:ea typeface="宋体" pitchFamily="2" charset="-122"/>
              </a:rPr>
              <a:t>58786</a:t>
            </a:r>
            <a:r>
              <a:rPr lang="zh-CN" altLang="zh-CN" sz="1800" dirty="0" smtClean="0">
                <a:latin typeface="宋体" pitchFamily="2" charset="-122"/>
                <a:ea typeface="宋体" pitchFamily="2" charset="-122"/>
              </a:rPr>
              <a:t>亿美元</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a:t>
            </a:r>
            <a:r>
              <a:rPr lang="zh-CN" altLang="zh-CN" sz="1800" b="1" dirty="0" smtClean="0">
                <a:solidFill>
                  <a:srgbClr val="0070C0"/>
                </a:solidFill>
                <a:latin typeface="宋体" pitchFamily="2" charset="-122"/>
                <a:ea typeface="宋体" pitchFamily="2" charset="-122"/>
              </a:rPr>
              <a:t>根据国际货币基金组织（</a:t>
            </a:r>
            <a:r>
              <a:rPr lang="en-US" altLang="zh-CN" sz="1800" b="1" dirty="0" smtClean="0">
                <a:solidFill>
                  <a:srgbClr val="0070C0"/>
                </a:solidFill>
                <a:latin typeface="宋体" pitchFamily="2" charset="-122"/>
                <a:ea typeface="宋体" pitchFamily="2" charset="-122"/>
              </a:rPr>
              <a:t>IMF</a:t>
            </a:r>
            <a:r>
              <a:rPr lang="zh-CN" altLang="zh-CN" sz="1800" b="1" dirty="0" smtClean="0">
                <a:solidFill>
                  <a:srgbClr val="0070C0"/>
                </a:solidFill>
                <a:latin typeface="宋体" pitchFamily="2" charset="-122"/>
                <a:ea typeface="宋体" pitchFamily="2" charset="-122"/>
              </a:rPr>
              <a:t>）公布的数据</a:t>
            </a:r>
            <a:r>
              <a:rPr lang="zh-CN" altLang="zh-CN" sz="1800" dirty="0" smtClean="0">
                <a:latin typeface="宋体" pitchFamily="2" charset="-122"/>
                <a:ea typeface="宋体" pitchFamily="2" charset="-122"/>
              </a:rPr>
              <a:t>，</a:t>
            </a:r>
            <a:r>
              <a:rPr lang="en-US" altLang="zh-CN" sz="1800" dirty="0" smtClean="0">
                <a:latin typeface="宋体" pitchFamily="2" charset="-122"/>
                <a:ea typeface="宋体" pitchFamily="2" charset="-122"/>
              </a:rPr>
              <a:t>2010</a:t>
            </a:r>
            <a:r>
              <a:rPr lang="zh-CN" altLang="zh-CN" sz="1800" dirty="0" smtClean="0">
                <a:latin typeface="宋体" pitchFamily="2" charset="-122"/>
                <a:ea typeface="宋体" pitchFamily="2" charset="-122"/>
              </a:rPr>
              <a:t>年日本</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为</a:t>
            </a:r>
            <a:r>
              <a:rPr lang="en-US" altLang="zh-CN" sz="1800" dirty="0" smtClean="0">
                <a:latin typeface="宋体" pitchFamily="2" charset="-122"/>
                <a:ea typeface="宋体" pitchFamily="2" charset="-122"/>
              </a:rPr>
              <a:t>5.39</a:t>
            </a:r>
            <a:r>
              <a:rPr lang="zh-CN" altLang="zh-CN" sz="1800" dirty="0" smtClean="0">
                <a:latin typeface="宋体" pitchFamily="2" charset="-122"/>
                <a:ea typeface="宋体" pitchFamily="2" charset="-122"/>
              </a:rPr>
              <a:t>万亿美元，而中国</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为</a:t>
            </a:r>
            <a:r>
              <a:rPr lang="en-US" altLang="zh-CN" sz="1800" dirty="0" smtClean="0">
                <a:latin typeface="宋体" pitchFamily="2" charset="-122"/>
                <a:ea typeface="宋体" pitchFamily="2" charset="-122"/>
              </a:rPr>
              <a:t>5.57</a:t>
            </a:r>
            <a:r>
              <a:rPr lang="zh-CN" altLang="zh-CN" sz="1800" dirty="0" smtClean="0">
                <a:latin typeface="宋体" pitchFamily="2" charset="-122"/>
                <a:ea typeface="宋体" pitchFamily="2" charset="-122"/>
              </a:rPr>
              <a:t>万亿美元。中国</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超过日本正式成为世界第二大经济体。美国</a:t>
            </a:r>
            <a:r>
              <a:rPr lang="en-US" altLang="zh-CN" sz="1800" dirty="0" smtClean="0">
                <a:latin typeface="宋体" pitchFamily="2" charset="-122"/>
                <a:ea typeface="宋体" pitchFamily="2" charset="-122"/>
              </a:rPr>
              <a:t>2020</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约</a:t>
            </a:r>
            <a:r>
              <a:rPr lang="en-US" altLang="zh-CN" sz="1800" dirty="0" smtClean="0">
                <a:latin typeface="宋体" pitchFamily="2" charset="-122"/>
                <a:ea typeface="宋体" pitchFamily="2" charset="-122"/>
              </a:rPr>
              <a:t>21</a:t>
            </a:r>
            <a:r>
              <a:rPr lang="zh-CN" altLang="zh-CN" sz="1800" dirty="0" smtClean="0">
                <a:latin typeface="宋体" pitchFamily="2" charset="-122"/>
                <a:ea typeface="宋体" pitchFamily="2" charset="-122"/>
              </a:rPr>
              <a:t>万亿美元，人均</a:t>
            </a:r>
            <a:r>
              <a:rPr lang="en-US" altLang="zh-CN" sz="1800" dirty="0" smtClean="0">
                <a:latin typeface="宋体" pitchFamily="2" charset="-122"/>
                <a:ea typeface="宋体" pitchFamily="2" charset="-122"/>
              </a:rPr>
              <a:t>GDP</a:t>
            </a:r>
            <a:r>
              <a:rPr lang="zh-CN" altLang="zh-CN" sz="1800" dirty="0" smtClean="0">
                <a:latin typeface="宋体" pitchFamily="2" charset="-122"/>
                <a:ea typeface="宋体" pitchFamily="2" charset="-122"/>
              </a:rPr>
              <a:t>约</a:t>
            </a:r>
            <a:r>
              <a:rPr lang="en-US" altLang="zh-CN" sz="1800" dirty="0" smtClean="0">
                <a:latin typeface="宋体" pitchFamily="2" charset="-122"/>
                <a:ea typeface="宋体" pitchFamily="2" charset="-122"/>
              </a:rPr>
              <a:t>63420</a:t>
            </a:r>
            <a:r>
              <a:rPr lang="zh-CN" altLang="zh-CN" sz="1800" dirty="0" smtClean="0">
                <a:latin typeface="宋体" pitchFamily="2" charset="-122"/>
                <a:ea typeface="宋体" pitchFamily="2" charset="-122"/>
              </a:rPr>
              <a:t>美元。</a:t>
            </a:r>
          </a:p>
          <a:p>
            <a:pPr marL="0" indent="0" algn="just">
              <a:spcBef>
                <a:spcPts val="0"/>
              </a:spcBef>
              <a:buNone/>
            </a:pPr>
            <a:r>
              <a:rPr lang="en-US" altLang="zh-CN" sz="1800" dirty="0" smtClean="0">
                <a:latin typeface="宋体" pitchFamily="2" charset="-122"/>
                <a:ea typeface="宋体" pitchFamily="2" charset="-122"/>
              </a:rPr>
              <a:t>    2021</a:t>
            </a:r>
            <a:r>
              <a:rPr lang="zh-CN" altLang="zh-CN" sz="1800" dirty="0" smtClean="0">
                <a:latin typeface="宋体" pitchFamily="2" charset="-122"/>
                <a:ea typeface="宋体" pitchFamily="2" charset="-122"/>
              </a:rPr>
              <a:t>年</a:t>
            </a:r>
            <a:r>
              <a:rPr lang="en-US" altLang="zh-CN" sz="1800" dirty="0" smtClean="0">
                <a:latin typeface="宋体" pitchFamily="2" charset="-122"/>
                <a:ea typeface="宋体" pitchFamily="2" charset="-122"/>
              </a:rPr>
              <a:t>3</a:t>
            </a:r>
            <a:r>
              <a:rPr lang="zh-CN" altLang="zh-CN" sz="1800" dirty="0" smtClean="0">
                <a:latin typeface="宋体" pitchFamily="2" charset="-122"/>
                <a:ea typeface="宋体" pitchFamily="2" charset="-122"/>
              </a:rPr>
              <a:t>月“两会”期间，国家发改委主任何立峰表示，</a:t>
            </a:r>
            <a:r>
              <a:rPr lang="en-US" altLang="zh-CN" sz="1800" dirty="0" smtClean="0">
                <a:latin typeface="宋体" pitchFamily="2" charset="-122"/>
                <a:ea typeface="宋体" pitchFamily="2" charset="-122"/>
              </a:rPr>
              <a:t>2020</a:t>
            </a:r>
            <a:r>
              <a:rPr lang="zh-CN" altLang="zh-CN" sz="1800" dirty="0" smtClean="0">
                <a:latin typeface="宋体" pitchFamily="2" charset="-122"/>
                <a:ea typeface="宋体" pitchFamily="2" charset="-122"/>
              </a:rPr>
              <a:t>年面对全球新冠疫情，我国经济实现正增长</a:t>
            </a:r>
            <a:r>
              <a:rPr lang="en-US" altLang="zh-CN" sz="1800" dirty="0" smtClean="0">
                <a:latin typeface="宋体" pitchFamily="2" charset="-122"/>
                <a:ea typeface="宋体" pitchFamily="2" charset="-122"/>
              </a:rPr>
              <a:t>2.3%</a:t>
            </a:r>
            <a:r>
              <a:rPr lang="zh-CN" altLang="zh-CN" sz="1800" dirty="0" smtClean="0">
                <a:latin typeface="宋体" pitchFamily="2" charset="-122"/>
                <a:ea typeface="宋体" pitchFamily="2" charset="-122"/>
              </a:rPr>
              <a:t>，成为世界主要经济体中唯一实现正增长的国家，</a:t>
            </a:r>
            <a:r>
              <a:rPr lang="zh-CN" altLang="zh-CN" sz="1800" b="1" dirty="0" smtClean="0">
                <a:solidFill>
                  <a:srgbClr val="FF0000"/>
                </a:solidFill>
                <a:latin typeface="宋体" pitchFamily="2" charset="-122"/>
                <a:ea typeface="宋体" pitchFamily="2" charset="-122"/>
              </a:rPr>
              <a:t>我国</a:t>
            </a:r>
            <a:r>
              <a:rPr lang="en-US" altLang="zh-CN" sz="1800" b="1" dirty="0" smtClean="0">
                <a:solidFill>
                  <a:srgbClr val="FF0000"/>
                </a:solidFill>
                <a:latin typeface="宋体" pitchFamily="2" charset="-122"/>
                <a:ea typeface="宋体" pitchFamily="2" charset="-122"/>
              </a:rPr>
              <a:t>GDP</a:t>
            </a:r>
            <a:r>
              <a:rPr lang="zh-CN" altLang="zh-CN" sz="1800" b="1" dirty="0" smtClean="0">
                <a:solidFill>
                  <a:srgbClr val="FF0000"/>
                </a:solidFill>
                <a:latin typeface="宋体" pitchFamily="2" charset="-122"/>
                <a:ea typeface="宋体" pitchFamily="2" charset="-122"/>
              </a:rPr>
              <a:t>为</a:t>
            </a:r>
            <a:r>
              <a:rPr lang="en-US" altLang="zh-CN" sz="1800" b="1" dirty="0" smtClean="0">
                <a:solidFill>
                  <a:srgbClr val="FF0000"/>
                </a:solidFill>
                <a:latin typeface="宋体" pitchFamily="2" charset="-122"/>
                <a:ea typeface="宋体" pitchFamily="2" charset="-122"/>
              </a:rPr>
              <a:t>14.73</a:t>
            </a:r>
            <a:r>
              <a:rPr lang="zh-CN" altLang="zh-CN" sz="1800" b="1" dirty="0" smtClean="0">
                <a:solidFill>
                  <a:srgbClr val="FF0000"/>
                </a:solidFill>
                <a:latin typeface="宋体" pitchFamily="2" charset="-122"/>
                <a:ea typeface="宋体" pitchFamily="2" charset="-122"/>
              </a:rPr>
              <a:t>万亿美元</a:t>
            </a:r>
            <a:r>
              <a:rPr lang="zh-CN" altLang="zh-CN" sz="1800" b="1" dirty="0" smtClean="0">
                <a:solidFill>
                  <a:srgbClr val="7030A0"/>
                </a:solidFill>
                <a:latin typeface="宋体" pitchFamily="2" charset="-122"/>
                <a:ea typeface="宋体" pitchFamily="2" charset="-122"/>
              </a:rPr>
              <a:t>（为美国的</a:t>
            </a:r>
            <a:r>
              <a:rPr lang="en-US" altLang="zh-CN" sz="1800" b="1" dirty="0" smtClean="0">
                <a:solidFill>
                  <a:srgbClr val="7030A0"/>
                </a:solidFill>
                <a:latin typeface="宋体" pitchFamily="2" charset="-122"/>
                <a:ea typeface="宋体" pitchFamily="2" charset="-122"/>
              </a:rPr>
              <a:t>70%</a:t>
            </a:r>
            <a:r>
              <a:rPr lang="zh-CN" altLang="zh-CN" sz="1800" b="1" dirty="0" smtClean="0">
                <a:solidFill>
                  <a:srgbClr val="7030A0"/>
                </a:solidFill>
                <a:latin typeface="宋体" pitchFamily="2" charset="-122"/>
                <a:ea typeface="宋体" pitchFamily="2" charset="-122"/>
              </a:rPr>
              <a:t>），</a:t>
            </a:r>
            <a:r>
              <a:rPr lang="zh-CN" altLang="zh-CN" sz="1800" b="1" dirty="0" smtClean="0">
                <a:solidFill>
                  <a:srgbClr val="FF0000"/>
                </a:solidFill>
                <a:latin typeface="宋体" pitchFamily="2" charset="-122"/>
                <a:ea typeface="宋体" pitchFamily="2" charset="-122"/>
              </a:rPr>
              <a:t>人均</a:t>
            </a:r>
            <a:r>
              <a:rPr lang="en-US" altLang="zh-CN" sz="1800" b="1" dirty="0" smtClean="0">
                <a:solidFill>
                  <a:srgbClr val="FF0000"/>
                </a:solidFill>
                <a:latin typeface="宋体" pitchFamily="2" charset="-122"/>
                <a:ea typeface="宋体" pitchFamily="2" charset="-122"/>
              </a:rPr>
              <a:t>GDP</a:t>
            </a:r>
            <a:r>
              <a:rPr lang="zh-CN" altLang="zh-CN" sz="1800" b="1" dirty="0" smtClean="0">
                <a:solidFill>
                  <a:srgbClr val="FF0000"/>
                </a:solidFill>
                <a:latin typeface="宋体" pitchFamily="2" charset="-122"/>
                <a:ea typeface="宋体" pitchFamily="2" charset="-122"/>
              </a:rPr>
              <a:t>为</a:t>
            </a:r>
            <a:r>
              <a:rPr lang="en-US" altLang="zh-CN" sz="1800" b="1" dirty="0" smtClean="0">
                <a:solidFill>
                  <a:srgbClr val="FF0000"/>
                </a:solidFill>
                <a:latin typeface="宋体" pitchFamily="2" charset="-122"/>
                <a:ea typeface="宋体" pitchFamily="2" charset="-122"/>
              </a:rPr>
              <a:t>1.05</a:t>
            </a:r>
            <a:r>
              <a:rPr lang="zh-CN" altLang="zh-CN" sz="1800" b="1" dirty="0" smtClean="0">
                <a:solidFill>
                  <a:srgbClr val="FF0000"/>
                </a:solidFill>
                <a:latin typeface="宋体" pitchFamily="2" charset="-122"/>
                <a:ea typeface="宋体" pitchFamily="2" charset="-122"/>
              </a:rPr>
              <a:t>万美元</a:t>
            </a:r>
            <a:r>
              <a:rPr lang="zh-CN" altLang="zh-CN" sz="1800" b="1" dirty="0" smtClean="0">
                <a:solidFill>
                  <a:srgbClr val="7030A0"/>
                </a:solidFill>
                <a:latin typeface="宋体" pitchFamily="2" charset="-122"/>
                <a:ea typeface="宋体" pitchFamily="2" charset="-122"/>
              </a:rPr>
              <a:t>（人均</a:t>
            </a:r>
            <a:r>
              <a:rPr lang="en-US" altLang="zh-CN" sz="1800" b="1" dirty="0" smtClean="0">
                <a:solidFill>
                  <a:srgbClr val="7030A0"/>
                </a:solidFill>
                <a:latin typeface="宋体" pitchFamily="2" charset="-122"/>
                <a:ea typeface="宋体" pitchFamily="2" charset="-122"/>
              </a:rPr>
              <a:t>GDP</a:t>
            </a:r>
            <a:r>
              <a:rPr lang="zh-CN" altLang="zh-CN" sz="1800" b="1" dirty="0" smtClean="0">
                <a:solidFill>
                  <a:srgbClr val="7030A0"/>
                </a:solidFill>
                <a:latin typeface="宋体" pitchFamily="2" charset="-122"/>
                <a:ea typeface="宋体" pitchFamily="2" charset="-122"/>
              </a:rPr>
              <a:t>超过我们的世界人口只占</a:t>
            </a:r>
            <a:r>
              <a:rPr lang="en-US" altLang="zh-CN" sz="1800" b="1" dirty="0" smtClean="0">
                <a:solidFill>
                  <a:srgbClr val="7030A0"/>
                </a:solidFill>
                <a:latin typeface="宋体" pitchFamily="2" charset="-122"/>
                <a:ea typeface="宋体" pitchFamily="2" charset="-122"/>
              </a:rPr>
              <a:t>20%</a:t>
            </a:r>
            <a:r>
              <a:rPr lang="zh-CN" altLang="zh-CN" sz="1800" b="1" dirty="0" smtClean="0">
                <a:solidFill>
                  <a:srgbClr val="7030A0"/>
                </a:solidFill>
                <a:latin typeface="宋体" pitchFamily="2" charset="-122"/>
                <a:ea typeface="宋体" pitchFamily="2" charset="-122"/>
              </a:rPr>
              <a:t>，排世界</a:t>
            </a:r>
            <a:r>
              <a:rPr lang="en-US" altLang="zh-CN" sz="1800" b="1" dirty="0" smtClean="0">
                <a:solidFill>
                  <a:srgbClr val="7030A0"/>
                </a:solidFill>
                <a:latin typeface="宋体" pitchFamily="2" charset="-122"/>
                <a:ea typeface="宋体" pitchFamily="2" charset="-122"/>
              </a:rPr>
              <a:t>195</a:t>
            </a:r>
            <a:r>
              <a:rPr lang="zh-CN" altLang="zh-CN" sz="1800" b="1" dirty="0" smtClean="0">
                <a:solidFill>
                  <a:srgbClr val="7030A0"/>
                </a:solidFill>
                <a:latin typeface="宋体" pitchFamily="2" charset="-122"/>
                <a:ea typeface="宋体" pitchFamily="2" charset="-122"/>
              </a:rPr>
              <a:t>个成员的第</a:t>
            </a:r>
            <a:r>
              <a:rPr lang="en-US" altLang="zh-CN" sz="1800" b="1" dirty="0" smtClean="0">
                <a:solidFill>
                  <a:srgbClr val="7030A0"/>
                </a:solidFill>
                <a:latin typeface="宋体" pitchFamily="2" charset="-122"/>
                <a:ea typeface="宋体" pitchFamily="2" charset="-122"/>
              </a:rPr>
              <a:t>63</a:t>
            </a:r>
            <a:r>
              <a:rPr lang="zh-CN" altLang="zh-CN" sz="1800" b="1" dirty="0" smtClean="0">
                <a:solidFill>
                  <a:srgbClr val="7030A0"/>
                </a:solidFill>
                <a:latin typeface="宋体" pitchFamily="2" charset="-122"/>
                <a:ea typeface="宋体" pitchFamily="2" charset="-122"/>
              </a:rPr>
              <a:t>名）</a:t>
            </a:r>
            <a:r>
              <a:rPr lang="zh-CN" altLang="zh-CN" sz="1800" dirty="0" smtClean="0">
                <a:latin typeface="宋体" pitchFamily="2" charset="-122"/>
                <a:ea typeface="宋体" pitchFamily="2" charset="-122"/>
              </a:rPr>
              <a:t>。全面建成小康社会取得了伟大历史性成就，脱贫攻坚战取得了全面胜利，“十三五”规划圆满收官</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稳居中等偏上收入国家行列。</a:t>
            </a:r>
            <a:endParaRPr lang="en-US" altLang="zh-CN" sz="1800" dirty="0" smtClean="0">
              <a:latin typeface="宋体" pitchFamily="2" charset="-122"/>
              <a:ea typeface="宋体" pitchFamily="2" charset="-122"/>
            </a:endParaRPr>
          </a:p>
          <a:p>
            <a:pPr marL="0" indent="0" algn="just">
              <a:spcBef>
                <a:spcPts val="0"/>
              </a:spcBef>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改革开放以来，我们用几十年时间走完了发达国家几百年走过的工业化历程，创造了举世瞩目的发展奇迹。其根本原因归结起来就是：开辟了中国特色社会主义道路，形成了中国特色社会主义理论体系，确立了中国特色社会主义制度，发展了中国特色社会主义文化。</a:t>
            </a:r>
            <a:endParaRPr lang="en-US" altLang="zh-CN" sz="1800" dirty="0" smtClean="0">
              <a:latin typeface="宋体" pitchFamily="2" charset="-122"/>
              <a:ea typeface="宋体" pitchFamily="2" charset="-122"/>
            </a:endParaRPr>
          </a:p>
          <a:p>
            <a:pPr marL="0" indent="0" algn="just">
              <a:spcBef>
                <a:spcPts val="0"/>
              </a:spcBef>
              <a:buNone/>
            </a:pPr>
            <a:r>
              <a:rPr lang="en-US" altLang="zh-CN" sz="2000" b="1" dirty="0" smtClean="0">
                <a:solidFill>
                  <a:srgbClr val="FF0000"/>
                </a:solidFill>
                <a:latin typeface="宋体" pitchFamily="2" charset="-122"/>
                <a:ea typeface="宋体" pitchFamily="2" charset="-122"/>
              </a:rPr>
              <a:t>    </a:t>
            </a:r>
            <a:r>
              <a:rPr lang="zh-CN" altLang="zh-CN" sz="2000" b="1" dirty="0" smtClean="0">
                <a:solidFill>
                  <a:srgbClr val="FF0000"/>
                </a:solidFill>
                <a:latin typeface="宋体" pitchFamily="2" charset="-122"/>
                <a:ea typeface="宋体" pitchFamily="2" charset="-122"/>
              </a:rPr>
              <a:t>事实无可辩驳地证明，只有中国特色社会主义才能发展中国。</a:t>
            </a: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875"/>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2</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只有中国特色社会主义才能发展中国</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中华民族伟大复兴，是近代以来中国人民最伟大的梦想。为了实现这一梦想，我们党擘画了宏伟蓝图，带领人民不懈奋斗。在中国特色社会主义道路上，全面建成小康社会取得伟大历史性成就，全面建设社会主义现代化国家新征程胜利开启，中华民族伟大复兴展现出前所未有的光明前景。我们没有理由不坚持这条被实践证明是正确的道路。</a:t>
            </a:r>
            <a:r>
              <a:rPr lang="zh-CN" altLang="zh-CN" sz="1800" b="1" dirty="0" smtClean="0">
                <a:latin typeface="宋体" pitchFamily="2" charset="-122"/>
                <a:ea typeface="宋体" pitchFamily="2" charset="-122"/>
              </a:rPr>
              <a:t>中国特色社会主义，是当代中国发展进步的旗帜，是改革开放以来党的全部理论和实践的主题，是实现中华民族伟大复兴的必由之路。</a:t>
            </a:r>
          </a:p>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中华民族伟大复兴，绝不是轻轻松松、敲锣打鼓就能实现的，需要一代又一代中国共产党人团结带领人民为之不断拼搏。</a:t>
            </a:r>
          </a:p>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党的十八大以来，以习近平同志为核心的党中央不忘初心、牢记使命，统筹推进“五位一体”总体布局，协调推进“四个全面”战略布局，坚定不移贯彻新发展理念，推动党和国家事业发生历史性变革，中国特色社会主义进入新时代。我国经济实力、科技实力、综合国力和人民生活水平跃上新的大台阶，推动党和国家事业取得历史性成就、发生历史性变革。党的十九届五中全会绘就了全面建设社会主义现代化国家的宏伟蓝图，极大增强了我们实现中华民族伟大复兴的信心和决心，</a:t>
            </a:r>
            <a:r>
              <a:rPr lang="zh-CN" altLang="zh-CN" sz="1800" b="1" dirty="0" smtClean="0">
                <a:solidFill>
                  <a:srgbClr val="FF0000"/>
                </a:solidFill>
                <a:latin typeface="宋体" pitchFamily="2" charset="-122"/>
                <a:ea typeface="宋体" pitchFamily="2" charset="-122"/>
              </a:rPr>
              <a:t>历史充分说明，实现国家富强，必须始终坚持和发展中国特色社会主义。</a:t>
            </a:r>
            <a:endParaRPr lang="zh-CN" altLang="en-US" sz="1800" b="1" dirty="0" smtClean="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220"/>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只有中国特色社会主义才能实现中华民族伟大复兴</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800" dirty="0" smtClean="0">
                <a:latin typeface="宋体" pitchFamily="2" charset="-122"/>
                <a:ea typeface="宋体" pitchFamily="2" charset="-122"/>
              </a:rPr>
              <a:t>    2020</a:t>
            </a:r>
            <a:r>
              <a:rPr lang="zh-CN" altLang="zh-CN" sz="1800" dirty="0" smtClean="0">
                <a:latin typeface="宋体" pitchFamily="2" charset="-122"/>
                <a:ea typeface="宋体" pitchFamily="2" charset="-122"/>
              </a:rPr>
              <a:t>年伊始，一场突如其来的新冠肺炎疫情肆虐中华大地。这次疫情是新中国成立以来我国遭遇的传播速度最快、感染范围最广、防控难度最大的一次重大突发公共卫生事件。</a:t>
            </a:r>
            <a:r>
              <a:rPr lang="zh-CN" altLang="zh-CN" sz="1800" b="1" dirty="0" smtClean="0">
                <a:latin typeface="宋体" pitchFamily="2" charset="-122"/>
                <a:ea typeface="宋体" pitchFamily="2" charset="-122"/>
              </a:rPr>
              <a:t>以习近平同志为核心的党中央坚持把人民生命安全和身体健康放在第一位，全党全军全国各族人民上下一心、全力以赴，同时间赛跑、与病魔较量，坚决打赢疫情防控的人民战争、总体战、阻击战。</a:t>
            </a:r>
            <a:r>
              <a:rPr lang="zh-CN" altLang="zh-CN" sz="1800" dirty="0" smtClean="0">
                <a:latin typeface="宋体" pitchFamily="2" charset="-122"/>
                <a:ea typeface="宋体" pitchFamily="2" charset="-122"/>
              </a:rPr>
              <a:t>从武汉果断封城到全国各地严防死守，从数万名医护人员逆行驰援到</a:t>
            </a:r>
            <a:r>
              <a:rPr lang="en-US" altLang="zh-CN" sz="1800" dirty="0" smtClean="0">
                <a:latin typeface="宋体" pitchFamily="2" charset="-122"/>
                <a:ea typeface="宋体" pitchFamily="2" charset="-122"/>
              </a:rPr>
              <a:t>19</a:t>
            </a:r>
            <a:r>
              <a:rPr lang="zh-CN" altLang="zh-CN" sz="1800" dirty="0" smtClean="0">
                <a:latin typeface="宋体" pitchFamily="2" charset="-122"/>
                <a:ea typeface="宋体" pitchFamily="2" charset="-122"/>
              </a:rPr>
              <a:t>个省份对口支援，从全力遏制疫情蔓延势头和维护安全稳定两不误到统筹疫情防控和经济社会发展，从外防输入内防扩散到做好常态化疫情防控工作……</a:t>
            </a:r>
            <a:r>
              <a:rPr lang="zh-CN" altLang="zh-CN" sz="1800" b="1" dirty="0" smtClean="0">
                <a:solidFill>
                  <a:srgbClr val="FF0000"/>
                </a:solidFill>
                <a:latin typeface="宋体" pitchFamily="2" charset="-122"/>
                <a:ea typeface="宋体" pitchFamily="2" charset="-122"/>
              </a:rPr>
              <a:t>这场感天动地的伟大战“疫”，所迸发的磅礴力量横扫一切病魔阴霾，所彰显的中国制度优势让世人为之惊叹</a:t>
            </a:r>
            <a:r>
              <a:rPr lang="zh-CN" altLang="zh-CN" sz="1800" dirty="0" smtClean="0">
                <a:latin typeface="宋体" pitchFamily="2" charset="-122"/>
                <a:ea typeface="宋体" pitchFamily="2" charset="-122"/>
              </a:rPr>
              <a:t>。</a:t>
            </a:r>
          </a:p>
          <a:p>
            <a:pPr marL="0" indent="0" algn="just">
              <a:buNone/>
            </a:pPr>
            <a:r>
              <a:rPr lang="en-US" altLang="zh-CN" sz="1800" dirty="0" smtClean="0">
                <a:latin typeface="宋体" pitchFamily="2" charset="-122"/>
                <a:ea typeface="宋体" pitchFamily="2" charset="-122"/>
              </a:rPr>
              <a:t>    </a:t>
            </a:r>
            <a:r>
              <a:rPr lang="zh-CN" altLang="zh-CN" sz="1800" dirty="0" smtClean="0">
                <a:latin typeface="宋体" pitchFamily="2" charset="-122"/>
                <a:ea typeface="宋体" pitchFamily="2" charset="-122"/>
              </a:rPr>
              <a:t>曾几何时，西方资本主义制度被奉为圭臬</a:t>
            </a:r>
            <a:r>
              <a:rPr lang="zh-CN" altLang="en-US" sz="1800" dirty="0" smtClean="0">
                <a:latin typeface="宋体" pitchFamily="2" charset="-122"/>
                <a:ea typeface="宋体" pitchFamily="2" charset="-122"/>
              </a:rPr>
              <a:t>（</a:t>
            </a:r>
            <a:r>
              <a:rPr lang="en-US" altLang="zh-CN" sz="1800" dirty="0" err="1" smtClean="0">
                <a:latin typeface="宋体" pitchFamily="2" charset="-122"/>
                <a:ea typeface="宋体" pitchFamily="2" charset="-122"/>
              </a:rPr>
              <a:t>guī</a:t>
            </a:r>
            <a:r>
              <a:rPr lang="en-US" altLang="zh-CN" sz="1800" dirty="0" smtClean="0">
                <a:latin typeface="宋体" pitchFamily="2" charset="-122"/>
                <a:ea typeface="宋体" pitchFamily="2" charset="-122"/>
              </a:rPr>
              <a:t> </a:t>
            </a:r>
            <a:r>
              <a:rPr lang="en-US" altLang="zh-CN" sz="1800" dirty="0" err="1" smtClean="0">
                <a:latin typeface="宋体" pitchFamily="2" charset="-122"/>
                <a:ea typeface="宋体" pitchFamily="2" charset="-122"/>
              </a:rPr>
              <a:t>niè</a:t>
            </a:r>
            <a:r>
              <a:rPr lang="zh-CN" altLang="en-US" sz="1800" dirty="0" smtClean="0">
                <a:latin typeface="宋体" pitchFamily="2" charset="-122"/>
                <a:ea typeface="宋体" pitchFamily="2" charset="-122"/>
              </a:rPr>
              <a:t>）</a:t>
            </a:r>
            <a:r>
              <a:rPr lang="zh-CN" altLang="zh-CN" sz="1800" dirty="0" smtClean="0">
                <a:latin typeface="宋体" pitchFamily="2" charset="-122"/>
                <a:ea typeface="宋体" pitchFamily="2" charset="-122"/>
              </a:rPr>
              <a:t>，“往西看”“向西方取经”成为许多发展中国家的唯一路径选择，“现代化就是西方化”“西方自由民主制度是历史的终结”几乎成了定论；而如今，西方资本主义制度疾病缠身、麻烦不断，欧美国家乱象频发，一些追随者纷纷陷入“民主陷阱”“发展陷阱”。</a:t>
            </a:r>
            <a:r>
              <a:rPr lang="zh-CN" altLang="zh-CN" sz="1800" b="1" dirty="0" smtClean="0">
                <a:solidFill>
                  <a:srgbClr val="FF0000"/>
                </a:solidFill>
                <a:latin typeface="宋体" pitchFamily="2" charset="-122"/>
                <a:ea typeface="宋体" pitchFamily="2" charset="-122"/>
              </a:rPr>
              <a:t>与“西方之乱”不同，中国在经济发展和社会稳定上创造了世界奇迹，中国制度无论是在平时还是在危急时刻都展现出强大的优越性和有效性。许多国家纷纷“向东看”，探寻“中国之治”的制度密码，希望从中找到解决自身问题的良方。</a:t>
            </a:r>
            <a:endParaRPr lang="zh-CN" altLang="zh-CN" sz="1800" b="1" dirty="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220"/>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只有中国特色社会主义才能实现中华民族伟大复兴</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260351"/>
            <a:ext cx="6502176" cy="792385"/>
          </a:xfrm>
        </p:spPr>
        <p:txBody>
          <a:bodyPr>
            <a:normAutofit fontScale="90000"/>
          </a:bodyPr>
          <a:lstStyle/>
          <a:p>
            <a:pPr>
              <a:defRPr/>
            </a:pPr>
            <a:r>
              <a:rPr lang="zh-CN" altLang="en-US" sz="3400" dirty="0" smtClean="0">
                <a:solidFill>
                  <a:schemeClr val="tx1"/>
                </a:solidFill>
                <a:latin typeface="+mj-ea"/>
              </a:rPr>
              <a:t>四、</a:t>
            </a:r>
            <a:r>
              <a:rPr lang="zh-CN" altLang="zh-CN" sz="3400" dirty="0" smtClean="0">
                <a:solidFill>
                  <a:schemeClr val="tx1"/>
                </a:solidFill>
                <a:latin typeface="+mj-ea"/>
              </a:rPr>
              <a:t>中国特色社会主义为什么</a:t>
            </a:r>
            <a:r>
              <a:rPr lang="zh-CN" altLang="en-US" sz="3400" dirty="0" smtClean="0">
                <a:solidFill>
                  <a:schemeClr val="tx1"/>
                </a:solidFill>
                <a:latin typeface="+mj-ea"/>
              </a:rPr>
              <a:t>“</a:t>
            </a:r>
            <a:r>
              <a:rPr lang="zh-CN" altLang="zh-CN" sz="3400" dirty="0" smtClean="0">
                <a:solidFill>
                  <a:schemeClr val="tx1"/>
                </a:solidFill>
                <a:latin typeface="+mj-ea"/>
              </a:rPr>
              <a:t>好</a:t>
            </a:r>
            <a:r>
              <a:rPr lang="zh-CN" altLang="en-US" sz="3400" dirty="0" smtClean="0">
                <a:solidFill>
                  <a:schemeClr val="tx1"/>
                </a:solidFill>
                <a:latin typeface="+mj-ea"/>
              </a:rPr>
              <a:t>”</a:t>
            </a:r>
          </a:p>
        </p:txBody>
      </p:sp>
      <p:sp>
        <p:nvSpPr>
          <p:cNvPr id="3076" name="Rectangle 5"/>
          <p:cNvSpPr>
            <a:spLocks noGrp="1" noChangeArrowheads="1"/>
          </p:cNvSpPr>
          <p:nvPr>
            <p:ph sz="half" idx="1"/>
          </p:nvPr>
        </p:nvSpPr>
        <p:spPr>
          <a:xfrm>
            <a:off x="179512" y="1988840"/>
            <a:ext cx="8785101" cy="4536503"/>
          </a:xfrm>
        </p:spPr>
        <p:txBody>
          <a:bodyPr>
            <a:noAutofit/>
          </a:bodyPr>
          <a:lstStyle/>
          <a:p>
            <a:pPr marL="0" indent="0" algn="just">
              <a:buNone/>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中国特色社会主义是党和人民历经千辛万苦、付出各种代价取得的宝贵成果。</a:t>
            </a:r>
            <a:r>
              <a:rPr lang="zh-CN" altLang="zh-CN" sz="1700" b="1" dirty="0" smtClean="0">
                <a:latin typeface="宋体" pitchFamily="2" charset="-122"/>
                <a:ea typeface="宋体" pitchFamily="2" charset="-122"/>
              </a:rPr>
              <a:t>它从奋斗中得来，是实现全面建成小康社会、全面建成社会主义现代化强国、中华民族伟大复兴的必由之路</a:t>
            </a:r>
            <a:r>
              <a:rPr lang="zh-CN" altLang="zh-CN" sz="1700" dirty="0" smtClean="0">
                <a:latin typeface="宋体" pitchFamily="2" charset="-122"/>
                <a:ea typeface="宋体" pitchFamily="2" charset="-122"/>
              </a:rPr>
              <a:t>；</a:t>
            </a:r>
            <a:r>
              <a:rPr lang="zh-CN" altLang="zh-CN" sz="1700" b="1" dirty="0" smtClean="0">
                <a:solidFill>
                  <a:srgbClr val="FF0000"/>
                </a:solidFill>
                <a:latin typeface="宋体" pitchFamily="2" charset="-122"/>
                <a:ea typeface="宋体" pitchFamily="2" charset="-122"/>
              </a:rPr>
              <a:t>它是科学社会主义理论逻辑和中国社会发展历史逻辑的辩证统一，焕发出科学社会主义的强大生机活力</a:t>
            </a:r>
            <a:r>
              <a:rPr lang="zh-CN" altLang="zh-CN" sz="1700" dirty="0" smtClean="0">
                <a:latin typeface="宋体" pitchFamily="2" charset="-122"/>
                <a:ea typeface="宋体" pitchFamily="2" charset="-122"/>
              </a:rPr>
              <a:t>；</a:t>
            </a:r>
            <a:r>
              <a:rPr lang="zh-CN" altLang="zh-CN" sz="1700" b="1" dirty="0" smtClean="0">
                <a:latin typeface="宋体" pitchFamily="2" charset="-122"/>
                <a:ea typeface="宋体" pitchFamily="2" charset="-122"/>
              </a:rPr>
              <a:t>它始终坚持以人民为中心，致力于造福最广大人民群众</a:t>
            </a:r>
            <a:r>
              <a:rPr lang="zh-CN" altLang="zh-CN" sz="1700" dirty="0" smtClean="0">
                <a:latin typeface="宋体" pitchFamily="2" charset="-122"/>
                <a:ea typeface="宋体" pitchFamily="2" charset="-122"/>
              </a:rPr>
              <a:t>。</a:t>
            </a:r>
            <a:endParaRPr lang="en-US" altLang="zh-CN" sz="1700" dirty="0" smtClean="0">
              <a:latin typeface="宋体" pitchFamily="2" charset="-122"/>
              <a:ea typeface="宋体" pitchFamily="2" charset="-122"/>
            </a:endParaRPr>
          </a:p>
          <a:p>
            <a:pPr marL="0" indent="0" algn="just">
              <a:buNone/>
            </a:pPr>
            <a:r>
              <a:rPr lang="en-US" altLang="zh-CN" sz="1700" dirty="0" smtClean="0">
                <a:latin typeface="宋体" pitchFamily="2" charset="-122"/>
                <a:ea typeface="宋体" pitchFamily="2" charset="-122"/>
              </a:rPr>
              <a:t>    </a:t>
            </a:r>
            <a:r>
              <a:rPr lang="zh-CN" altLang="zh-CN" sz="1700" dirty="0" smtClean="0">
                <a:latin typeface="宋体" pitchFamily="2" charset="-122"/>
                <a:ea typeface="宋体" pitchFamily="2" charset="-122"/>
              </a:rPr>
              <a:t>当前，中华民族伟大复兴战略全局与世界百年未有之大变局历史性交汇，我国发展面临的内外部环境都发生深刻复杂变化。实现由大到强的转变，我们还面临各种重大挑战、重大风险、重大阻力、重大矛盾，必须进行具有许多新的历史特点的伟大斗争。现在国际上越来越多的有识之士了解、理解并认可、认同中国特色社会主义，但也有一些人对中国特色社会主义存在误解误读，甚至进行别有用心的诋毁抹黑。</a:t>
            </a:r>
            <a:r>
              <a:rPr lang="zh-CN" altLang="zh-CN" sz="1700" b="1" dirty="0" smtClean="0">
                <a:latin typeface="宋体" pitchFamily="2" charset="-122"/>
                <a:ea typeface="宋体" pitchFamily="2" charset="-122"/>
              </a:rPr>
              <a:t>历经千辛万苦、付出各种代价，找到一条正确管用的道路不容易</a:t>
            </a:r>
            <a:r>
              <a:rPr lang="zh-CN" altLang="zh-CN" sz="1700" dirty="0" smtClean="0">
                <a:latin typeface="宋体" pitchFamily="2" charset="-122"/>
                <a:ea typeface="宋体" pitchFamily="2" charset="-122"/>
              </a:rPr>
              <a:t>。在复杂变化的环境中，我们尤其要保持战略定力，不断增强中国特色社会主义道路自信、理论自信、制度自信、文化自信。在前进道路上，不管遇到什么样的惊涛骇浪，我们都要毫不动摇地坚持和发展中国特色社会主义，向着实现中华民族伟大复兴的目标笃定前行。</a:t>
            </a:r>
          </a:p>
          <a:p>
            <a:pPr marL="0" indent="0" algn="just">
              <a:buNone/>
            </a:pPr>
            <a:r>
              <a:rPr lang="en-US" altLang="zh-CN" sz="1700" dirty="0" smtClean="0">
                <a:latin typeface="宋体" pitchFamily="2" charset="-122"/>
                <a:ea typeface="宋体" pitchFamily="2" charset="-122"/>
              </a:rPr>
              <a:t>    </a:t>
            </a:r>
            <a:r>
              <a:rPr lang="zh-CN" altLang="zh-CN" sz="1700" b="1" dirty="0" smtClean="0">
                <a:solidFill>
                  <a:srgbClr val="FF0000"/>
                </a:solidFill>
                <a:latin typeface="宋体" pitchFamily="2" charset="-122"/>
                <a:ea typeface="宋体" pitchFamily="2" charset="-122"/>
              </a:rPr>
              <a:t>“自信人生二百年，会当水击三千里。”继往开来，熠熠生辉的中国制度，必将为中华民族伟大复兴开启壮美航程；放眼世界，魅力四射的中国制度，必将为人类制度文明宝库增添璀璨光彩。</a:t>
            </a:r>
            <a:endParaRPr lang="zh-CN" altLang="zh-CN" sz="1700" b="1" dirty="0">
              <a:solidFill>
                <a:srgbClr val="FF0000"/>
              </a:solidFill>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
        <p:nvSpPr>
          <p:cNvPr id="7" name="Text Box 7"/>
          <p:cNvSpPr txBox="1">
            <a:spLocks noChangeArrowheads="1"/>
          </p:cNvSpPr>
          <p:nvPr/>
        </p:nvSpPr>
        <p:spPr bwMode="auto">
          <a:xfrm>
            <a:off x="179512" y="1484313"/>
            <a:ext cx="8712968" cy="523220"/>
          </a:xfrm>
          <a:prstGeom prst="rect">
            <a:avLst/>
          </a:prstGeom>
          <a:noFill/>
          <a:ln w="9525">
            <a:noFill/>
            <a:miter lim="800000"/>
            <a:headEnd/>
            <a:tailEnd/>
          </a:ln>
        </p:spPr>
        <p:txBody>
          <a:bodyPr wrap="square">
            <a:spAutoFit/>
          </a:bodyPr>
          <a:lstStyle/>
          <a:p>
            <a:pPr algn="just">
              <a:spcBef>
                <a:spcPct val="50000"/>
              </a:spcBef>
            </a:pPr>
            <a:r>
              <a:rPr lang="en-US" altLang="zh-CN" sz="2800" b="1" dirty="0" smtClean="0">
                <a:latin typeface="华文琥珀" pitchFamily="2" charset="-122"/>
                <a:ea typeface="华文琥珀" pitchFamily="2" charset="-122"/>
              </a:rPr>
              <a:t>3</a:t>
            </a:r>
            <a:r>
              <a:rPr lang="zh-CN" altLang="en-US" sz="2800" b="1" dirty="0" smtClean="0">
                <a:latin typeface="华文琥珀" pitchFamily="2" charset="-122"/>
                <a:ea typeface="华文琥珀" pitchFamily="2" charset="-122"/>
              </a:rPr>
              <a:t>、</a:t>
            </a:r>
            <a:r>
              <a:rPr lang="zh-CN" altLang="zh-CN" sz="2800" b="1" dirty="0" smtClean="0">
                <a:latin typeface="华文琥珀" pitchFamily="2" charset="-122"/>
                <a:ea typeface="华文琥珀" pitchFamily="2" charset="-122"/>
              </a:rPr>
              <a:t>只有中国特色社会主义才能实现中华民族伟大复兴</a:t>
            </a:r>
            <a:endParaRPr lang="zh-CN" altLang="en-US" sz="2800" b="1" dirty="0">
              <a:latin typeface="华文琥珀" pitchFamily="2" charset="-122"/>
              <a:ea typeface="华文琥珀"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116632"/>
            <a:ext cx="6768752" cy="1224137"/>
          </a:xfrm>
        </p:spPr>
        <p:txBody>
          <a:bodyPr>
            <a:normAutofit/>
          </a:bodyPr>
          <a:lstStyle/>
          <a:p>
            <a:pPr algn="just"/>
            <a:r>
              <a:rPr lang="zh-CN" altLang="zh-CN" sz="6000" dirty="0" smtClean="0"/>
              <a:t>结语</a:t>
            </a:r>
            <a:endParaRPr lang="zh-CN" altLang="en-US" sz="6000" b="1" dirty="0" smtClean="0">
              <a:solidFill>
                <a:schemeClr val="tx1"/>
              </a:solidFill>
              <a:latin typeface="+mj-ea"/>
            </a:endParaRPr>
          </a:p>
        </p:txBody>
      </p:sp>
      <p:sp>
        <p:nvSpPr>
          <p:cNvPr id="3076" name="Rectangle 5"/>
          <p:cNvSpPr>
            <a:spLocks noGrp="1" noChangeArrowheads="1"/>
          </p:cNvSpPr>
          <p:nvPr>
            <p:ph sz="half" idx="1"/>
          </p:nvPr>
        </p:nvSpPr>
        <p:spPr>
          <a:xfrm>
            <a:off x="179512" y="1556792"/>
            <a:ext cx="8785101" cy="4968551"/>
          </a:xfrm>
        </p:spPr>
        <p:txBody>
          <a:bodyPr>
            <a:normAutofit/>
          </a:bodyPr>
          <a:lstStyle/>
          <a:p>
            <a:pPr marL="0" indent="0" algn="just">
              <a:spcBef>
                <a:spcPts val="1200"/>
              </a:spcBef>
              <a:buFontTx/>
              <a:buNone/>
              <a:defRPr/>
            </a:pPr>
            <a:r>
              <a:rPr lang="en-US" altLang="zh-CN" sz="2800" dirty="0" smtClean="0">
                <a:latin typeface="宋体" pitchFamily="2" charset="-122"/>
                <a:ea typeface="宋体" pitchFamily="2" charset="-122"/>
              </a:rPr>
              <a:t>    “</a:t>
            </a:r>
            <a:r>
              <a:rPr lang="zh-CN" altLang="zh-CN" sz="2800" b="1" dirty="0" smtClean="0">
                <a:latin typeface="宋体" pitchFamily="2" charset="-122"/>
                <a:ea typeface="宋体" pitchFamily="2" charset="-122"/>
              </a:rPr>
              <a:t>欲知大道，必先为史。</a:t>
            </a:r>
            <a:r>
              <a:rPr lang="en-US" altLang="zh-CN" sz="2800" dirty="0" smtClean="0">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从石库门到天安门</a:t>
            </a:r>
            <a:r>
              <a:rPr lang="zh-CN" altLang="zh-CN" sz="2800" dirty="0" smtClean="0">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从兴业路到复兴路</a:t>
            </a:r>
            <a:r>
              <a:rPr lang="zh-CN" altLang="zh-CN" sz="2800" dirty="0" smtClean="0">
                <a:latin typeface="宋体" pitchFamily="2" charset="-122"/>
                <a:ea typeface="宋体" pitchFamily="2" charset="-122"/>
              </a:rPr>
              <a:t>，中国共产党即将迎来百年华诞。党中央印发的《通知》，对这次学习教育工作提出了明确要求，总的来说就是要</a:t>
            </a:r>
            <a:r>
              <a:rPr lang="zh-CN" altLang="zh-CN" sz="2800" b="1" dirty="0" smtClean="0">
                <a:solidFill>
                  <a:srgbClr val="7030A0"/>
                </a:solidFill>
                <a:latin typeface="宋体" pitchFamily="2" charset="-122"/>
                <a:ea typeface="宋体" pitchFamily="2" charset="-122"/>
              </a:rPr>
              <a:t>做到</a:t>
            </a:r>
            <a:r>
              <a:rPr lang="zh-CN" altLang="zh-CN" sz="2800" b="1" dirty="0" smtClean="0">
                <a:solidFill>
                  <a:srgbClr val="FF0000"/>
                </a:solidFill>
                <a:latin typeface="宋体" pitchFamily="2" charset="-122"/>
                <a:ea typeface="宋体" pitchFamily="2" charset="-122"/>
              </a:rPr>
              <a:t>学史明理、学史增信、学史崇德、学史力行</a:t>
            </a:r>
            <a:r>
              <a:rPr lang="zh-CN" altLang="zh-CN" sz="2800" dirty="0" smtClean="0">
                <a:latin typeface="宋体" pitchFamily="2" charset="-122"/>
                <a:ea typeface="宋体" pitchFamily="2" charset="-122"/>
              </a:rPr>
              <a:t>，教育引导全党同志学党史、悟思想、办实事、开新局。就是要教育引导全党深刻认识</a:t>
            </a:r>
            <a:r>
              <a:rPr lang="zh-CN" altLang="zh-CN" sz="2800" b="1" dirty="0" smtClean="0">
                <a:latin typeface="宋体" pitchFamily="2" charset="-122"/>
                <a:ea typeface="宋体" pitchFamily="2" charset="-122"/>
              </a:rPr>
              <a:t>红色政权来之不易</a:t>
            </a:r>
            <a:r>
              <a:rPr lang="zh-CN" altLang="zh-CN" sz="2800" dirty="0" smtClean="0">
                <a:latin typeface="宋体" pitchFamily="2" charset="-122"/>
                <a:ea typeface="宋体" pitchFamily="2" charset="-122"/>
              </a:rPr>
              <a:t>、</a:t>
            </a:r>
            <a:r>
              <a:rPr lang="zh-CN" altLang="zh-CN" sz="2800" b="1" dirty="0" smtClean="0">
                <a:latin typeface="宋体" pitchFamily="2" charset="-122"/>
                <a:ea typeface="宋体" pitchFamily="2" charset="-122"/>
              </a:rPr>
              <a:t>新中国来之不易</a:t>
            </a:r>
            <a:r>
              <a:rPr lang="zh-CN" altLang="zh-CN" sz="2800" dirty="0" smtClean="0">
                <a:latin typeface="宋体" pitchFamily="2" charset="-122"/>
                <a:ea typeface="宋体" pitchFamily="2" charset="-122"/>
              </a:rPr>
              <a:t>、</a:t>
            </a:r>
            <a:r>
              <a:rPr lang="zh-CN" altLang="zh-CN" sz="2800" b="1" dirty="0" smtClean="0">
                <a:latin typeface="宋体" pitchFamily="2" charset="-122"/>
                <a:ea typeface="宋体" pitchFamily="2" charset="-122"/>
              </a:rPr>
              <a:t>中国特色社会主义来之不易</a:t>
            </a:r>
            <a:r>
              <a:rPr lang="zh-CN" altLang="zh-CN" sz="2800" dirty="0" smtClean="0">
                <a:latin typeface="宋体" pitchFamily="2" charset="-122"/>
                <a:ea typeface="宋体" pitchFamily="2" charset="-122"/>
              </a:rPr>
              <a:t>，深刻认识</a:t>
            </a:r>
            <a:r>
              <a:rPr lang="zh-CN" altLang="zh-CN" sz="2800" b="1" dirty="0" smtClean="0">
                <a:solidFill>
                  <a:srgbClr val="FF0000"/>
                </a:solidFill>
                <a:latin typeface="宋体" pitchFamily="2" charset="-122"/>
                <a:ea typeface="宋体" pitchFamily="2" charset="-122"/>
              </a:rPr>
              <a:t>中国共产党为什么</a:t>
            </a:r>
            <a:r>
              <a:rPr lang="zh-CN" altLang="en-US" sz="2800" b="1" dirty="0" smtClean="0">
                <a:solidFill>
                  <a:srgbClr val="FF0000"/>
                </a:solidFill>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能</a:t>
            </a:r>
            <a:r>
              <a:rPr lang="zh-CN" altLang="en-US" sz="2800" b="1" dirty="0" smtClean="0">
                <a:solidFill>
                  <a:srgbClr val="FF0000"/>
                </a:solidFill>
                <a:latin typeface="宋体" pitchFamily="2" charset="-122"/>
                <a:ea typeface="宋体" pitchFamily="2" charset="-122"/>
              </a:rPr>
              <a:t>”</a:t>
            </a:r>
            <a:r>
              <a:rPr lang="zh-CN" altLang="zh-CN" sz="2800" dirty="0" smtClean="0">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马克思主义为什么</a:t>
            </a:r>
            <a:r>
              <a:rPr lang="zh-CN" altLang="en-US" sz="2800" b="1" dirty="0" smtClean="0">
                <a:solidFill>
                  <a:srgbClr val="FF0000"/>
                </a:solidFill>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行</a:t>
            </a:r>
            <a:r>
              <a:rPr lang="zh-CN" altLang="en-US" sz="2800" b="1" dirty="0" smtClean="0">
                <a:solidFill>
                  <a:srgbClr val="FF0000"/>
                </a:solidFill>
                <a:latin typeface="宋体" pitchFamily="2" charset="-122"/>
                <a:ea typeface="宋体" pitchFamily="2" charset="-122"/>
              </a:rPr>
              <a:t>”</a:t>
            </a:r>
            <a:r>
              <a:rPr lang="zh-CN" altLang="zh-CN" sz="2800" dirty="0" smtClean="0">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中国特色社会主义为什么</a:t>
            </a:r>
            <a:r>
              <a:rPr lang="zh-CN" altLang="en-US" sz="2800" b="1" dirty="0" smtClean="0">
                <a:solidFill>
                  <a:srgbClr val="FF0000"/>
                </a:solidFill>
                <a:latin typeface="宋体" pitchFamily="2" charset="-122"/>
                <a:ea typeface="宋体" pitchFamily="2" charset="-122"/>
              </a:rPr>
              <a:t>“</a:t>
            </a:r>
            <a:r>
              <a:rPr lang="zh-CN" altLang="zh-CN" sz="2800" b="1" dirty="0" smtClean="0">
                <a:solidFill>
                  <a:srgbClr val="FF0000"/>
                </a:solidFill>
                <a:latin typeface="宋体" pitchFamily="2" charset="-122"/>
                <a:ea typeface="宋体" pitchFamily="2" charset="-122"/>
              </a:rPr>
              <a:t>好</a:t>
            </a:r>
            <a:r>
              <a:rPr lang="zh-CN" altLang="en-US" sz="2800" b="1" dirty="0" smtClean="0">
                <a:solidFill>
                  <a:srgbClr val="FF0000"/>
                </a:solidFill>
                <a:latin typeface="宋体" pitchFamily="2" charset="-122"/>
                <a:ea typeface="宋体" pitchFamily="2" charset="-122"/>
              </a:rPr>
              <a:t>”</a:t>
            </a:r>
            <a:r>
              <a:rPr lang="zh-CN" altLang="zh-CN" sz="2800" dirty="0" smtClean="0">
                <a:latin typeface="宋体" pitchFamily="2" charset="-122"/>
                <a:ea typeface="宋体" pitchFamily="2" charset="-122"/>
              </a:rPr>
              <a:t>，不断坚定“四个自信”，不断增强历史定力，</a:t>
            </a:r>
            <a:r>
              <a:rPr lang="zh-CN" altLang="zh-CN" sz="2800" b="1" dirty="0" smtClean="0">
                <a:latin typeface="宋体" pitchFamily="2" charset="-122"/>
                <a:ea typeface="宋体" pitchFamily="2" charset="-122"/>
              </a:rPr>
              <a:t>增强做中国人的志气、骨气、底气</a:t>
            </a:r>
            <a:r>
              <a:rPr lang="zh-CN" altLang="zh-CN" sz="2800" dirty="0" smtClean="0">
                <a:latin typeface="宋体" pitchFamily="2" charset="-122"/>
                <a:ea typeface="宋体" pitchFamily="2" charset="-122"/>
              </a:rPr>
              <a:t>。</a:t>
            </a:r>
            <a:endParaRPr lang="zh-CN" altLang="en-US" sz="2800" b="1" dirty="0" smtClean="0">
              <a:latin typeface="+mn-ea"/>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9" name="Rectangle 4"/>
          <p:cNvSpPr>
            <a:spLocks noGrp="1" noChangeArrowheads="1"/>
          </p:cNvSpPr>
          <p:nvPr>
            <p:ph type="title"/>
          </p:nvPr>
        </p:nvSpPr>
        <p:spPr>
          <a:xfrm>
            <a:off x="2195736" y="116632"/>
            <a:ext cx="6768752" cy="1224137"/>
          </a:xfrm>
        </p:spPr>
        <p:txBody>
          <a:bodyPr>
            <a:normAutofit/>
          </a:bodyPr>
          <a:lstStyle/>
          <a:p>
            <a:pPr algn="just"/>
            <a:r>
              <a:rPr lang="zh-CN" altLang="zh-CN" sz="6000" dirty="0" smtClean="0"/>
              <a:t>结语</a:t>
            </a:r>
            <a:endParaRPr lang="zh-CN" altLang="en-US" sz="6000" b="1" dirty="0" smtClean="0">
              <a:solidFill>
                <a:schemeClr val="tx1"/>
              </a:solidFill>
              <a:latin typeface="+mj-ea"/>
            </a:endParaRPr>
          </a:p>
        </p:txBody>
      </p:sp>
      <p:sp>
        <p:nvSpPr>
          <p:cNvPr id="3076" name="Rectangle 5"/>
          <p:cNvSpPr>
            <a:spLocks noGrp="1" noChangeArrowheads="1"/>
          </p:cNvSpPr>
          <p:nvPr>
            <p:ph sz="half" idx="1"/>
          </p:nvPr>
        </p:nvSpPr>
        <p:spPr>
          <a:xfrm>
            <a:off x="179512" y="1628800"/>
            <a:ext cx="8785101" cy="4896543"/>
          </a:xfrm>
        </p:spPr>
        <p:txBody>
          <a:bodyPr>
            <a:normAutofit/>
          </a:bodyPr>
          <a:lstStyle/>
          <a:p>
            <a:pPr marL="0" indent="0" algn="just">
              <a:spcBef>
                <a:spcPts val="1200"/>
              </a:spcBef>
              <a:buFontTx/>
              <a:buNone/>
              <a:defRPr/>
            </a:pPr>
            <a:r>
              <a:rPr lang="en-US" altLang="zh-CN" sz="2400" dirty="0" smtClean="0">
                <a:latin typeface="宋体" pitchFamily="2" charset="-122"/>
                <a:ea typeface="宋体" pitchFamily="2" charset="-122"/>
              </a:rPr>
              <a:t>    </a:t>
            </a:r>
            <a:r>
              <a:rPr lang="zh-CN" altLang="zh-CN" sz="2400" dirty="0" smtClean="0">
                <a:latin typeface="宋体" pitchFamily="2" charset="-122"/>
                <a:ea typeface="宋体" pitchFamily="2" charset="-122"/>
              </a:rPr>
              <a:t>全院党员、干部要按照省委“四为四高两同步”总体思路，紧扣局党委“项目为王、支撑服务”工作主线</a:t>
            </a:r>
            <a:r>
              <a:rPr lang="zh-CN" altLang="en-US" sz="2400" dirty="0" smtClean="0">
                <a:latin typeface="宋体" pitchFamily="2" charset="-122"/>
                <a:ea typeface="宋体" pitchFamily="2" charset="-122"/>
              </a:rPr>
              <a:t>和我院</a:t>
            </a:r>
            <a:r>
              <a:rPr lang="en-US" altLang="zh-CN" sz="2400" dirty="0" smtClean="0">
                <a:latin typeface="宋体" pitchFamily="2" charset="-122"/>
                <a:ea typeface="宋体" pitchFamily="2" charset="-122"/>
              </a:rPr>
              <a:t>2021</a:t>
            </a:r>
            <a:r>
              <a:rPr lang="zh-CN" altLang="zh-CN" sz="2400" dirty="0" smtClean="0">
                <a:latin typeface="宋体" pitchFamily="2" charset="-122"/>
                <a:ea typeface="宋体" pitchFamily="2" charset="-122"/>
              </a:rPr>
              <a:t>年工作</a:t>
            </a:r>
            <a:r>
              <a:rPr lang="zh-CN" altLang="en-US" sz="2400" dirty="0" smtClean="0">
                <a:latin typeface="宋体" pitchFamily="2" charset="-122"/>
                <a:ea typeface="宋体" pitchFamily="2" charset="-122"/>
              </a:rPr>
              <a:t>中心目标</a:t>
            </a:r>
            <a:r>
              <a:rPr lang="zh-CN" altLang="zh-CN" sz="2400" dirty="0" smtClean="0">
                <a:latin typeface="宋体" pitchFamily="2" charset="-122"/>
                <a:ea typeface="宋体" pitchFamily="2" charset="-122"/>
              </a:rPr>
              <a:t>，守正创新抓机遇，锐意进取开新局，蹚出我院转型发展新路，推动我院整体工作迈入全国地调院第一方阵。</a:t>
            </a:r>
            <a:endParaRPr lang="en-US" altLang="zh-CN" sz="2400" dirty="0" smtClean="0">
              <a:latin typeface="宋体" pitchFamily="2" charset="-122"/>
              <a:ea typeface="宋体" pitchFamily="2" charset="-122"/>
            </a:endParaRPr>
          </a:p>
          <a:p>
            <a:pPr marL="0" indent="0" algn="just">
              <a:spcBef>
                <a:spcPts val="1200"/>
              </a:spcBef>
              <a:buFontTx/>
              <a:buNone/>
              <a:defRPr/>
            </a:pPr>
            <a:r>
              <a:rPr lang="en-US" altLang="zh-CN" sz="2400" dirty="0" smtClean="0">
                <a:latin typeface="宋体" pitchFamily="2" charset="-122"/>
                <a:ea typeface="宋体" pitchFamily="2" charset="-122"/>
              </a:rPr>
              <a:t>    </a:t>
            </a:r>
            <a:r>
              <a:rPr lang="zh-CN" altLang="zh-CN" sz="2400" dirty="0" smtClean="0">
                <a:latin typeface="宋体" pitchFamily="2" charset="-122"/>
                <a:ea typeface="宋体" pitchFamily="2" charset="-122"/>
              </a:rPr>
              <a:t>全院党员、干部要坚持学史明理，提高思想理论水平；坚持学史增信，保持战略定力；坚持学史崇德，传承红色基因；坚持学史力行，加强党性锤炼。立足新起点、新征程，准确把握历史使命、历史方位，深刻汲取历史经验，全面掌握实践要求，勇于担当、善于作为，坚定在转型发展上率先蹚出一条新路来的信心决心，奋力夺取“十四五”转型出雏型开局新胜利，以优异成绩迎接建党</a:t>
            </a:r>
            <a:r>
              <a:rPr lang="en-US" altLang="zh-CN" sz="2400" dirty="0" smtClean="0">
                <a:latin typeface="宋体" pitchFamily="2" charset="-122"/>
                <a:ea typeface="宋体" pitchFamily="2" charset="-122"/>
              </a:rPr>
              <a:t>100</a:t>
            </a:r>
            <a:r>
              <a:rPr lang="zh-CN" altLang="zh-CN" sz="2400" dirty="0" smtClean="0">
                <a:latin typeface="宋体" pitchFamily="2" charset="-122"/>
                <a:ea typeface="宋体" pitchFamily="2" charset="-122"/>
              </a:rPr>
              <a:t>周年。</a:t>
            </a:r>
            <a:endParaRPr lang="zh-CN" altLang="en-US" sz="2400" b="1" dirty="0" smtClean="0">
              <a:latin typeface="宋体" pitchFamily="2" charset="-122"/>
              <a:ea typeface="宋体" pitchFamily="2" charset="-122"/>
            </a:endParaRPr>
          </a:p>
        </p:txBody>
      </p:sp>
      <p:pic>
        <p:nvPicPr>
          <p:cNvPr id="5" name="Picture 5" descr="001"/>
          <p:cNvPicPr>
            <a:picLocks noChangeAspect="1" noChangeArrowheads="1" noCrop="1"/>
          </p:cNvPicPr>
          <p:nvPr/>
        </p:nvPicPr>
        <p:blipFill>
          <a:blip r:embed="rId3" cstate="print"/>
          <a:srcRect/>
          <a:stretch>
            <a:fillRect/>
          </a:stretch>
        </p:blipFill>
        <p:spPr bwMode="auto">
          <a:xfrm>
            <a:off x="0" y="0"/>
            <a:ext cx="2124075" cy="1416050"/>
          </a:xfrm>
          <a:prstGeom prst="rect">
            <a:avLst/>
          </a:prstGeom>
          <a:noFill/>
          <a:ln w="9525">
            <a:noFill/>
            <a:miter lim="800000"/>
            <a:headEnd/>
            <a:tailEnd/>
          </a:ln>
        </p:spPr>
      </p:pic>
      <p:sp>
        <p:nvSpPr>
          <p:cNvPr id="6" name="Rectangle 5"/>
          <p:cNvSpPr>
            <a:spLocks noChangeArrowheads="1"/>
          </p:cNvSpPr>
          <p:nvPr/>
        </p:nvSpPr>
        <p:spPr bwMode="auto">
          <a:xfrm>
            <a:off x="7305675" y="6569075"/>
            <a:ext cx="1838325" cy="288925"/>
          </a:xfrm>
          <a:prstGeom prst="rect">
            <a:avLst/>
          </a:prstGeom>
          <a:noFill/>
          <a:ln w="9525">
            <a:noFill/>
            <a:miter lim="800000"/>
            <a:headEnd/>
            <a:tailEnd/>
          </a:ln>
          <a:effectLst>
            <a:outerShdw dist="35921" dir="2700000" algn="ctr" rotWithShape="0">
              <a:schemeClr val="bg2"/>
            </a:outerShdw>
          </a:effectLst>
        </p:spPr>
        <p:txBody>
          <a:bodyPr/>
          <a:lstStyle/>
          <a:p>
            <a:pPr algn="ctr">
              <a:lnSpc>
                <a:spcPct val="80000"/>
              </a:lnSpc>
              <a:spcBef>
                <a:spcPct val="20000"/>
              </a:spcBef>
              <a:buClr>
                <a:schemeClr val="hlink"/>
              </a:buClr>
              <a:buFont typeface="Wingdings" pitchFamily="2" charset="2"/>
              <a:buNone/>
              <a:defRPr/>
            </a:pPr>
            <a:r>
              <a:rPr lang="zh-CN" altLang="en-US" sz="1600" b="1" i="1" dirty="0">
                <a:solidFill>
                  <a:srgbClr val="FF0000"/>
                </a:solidFill>
                <a:effectLst>
                  <a:outerShdw blurRad="38100" dist="38100" dir="2700000" algn="tl">
                    <a:srgbClr val="000000"/>
                  </a:outerShdw>
                </a:effectLst>
                <a:latin typeface="宋体" pitchFamily="2" charset="-122"/>
                <a:ea typeface="宋体" pitchFamily="2" charset="-122"/>
              </a:rPr>
              <a:t>山西省地质调查院</a:t>
            </a:r>
            <a:endParaRPr lang="zh-CN" altLang="en-US" sz="1600" dirty="0">
              <a:solidFill>
                <a:srgbClr val="FF0000"/>
              </a:solidFill>
              <a:effectLst>
                <a:outerShdw blurRad="38100" dist="38100" dir="2700000" algn="tl">
                  <a:srgbClr val="000000"/>
                </a:outerShdw>
              </a:effectLst>
              <a:latin typeface="宋体" pitchFamily="2" charset="-122"/>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5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
                                        </p:tgtEl>
                                        <p:attrNameLst>
                                          <p:attrName>fillcolor</p:attrName>
                                        </p:attrNameLst>
                                      </p:cBhvr>
                                      <p:tavLst>
                                        <p:tav tm="0">
                                          <p:val>
                                            <p:clrVal>
                                              <a:schemeClr val="accent2"/>
                                            </p:clrVal>
                                          </p:val>
                                        </p:tav>
                                        <p:tav tm="50000">
                                          <p:val>
                                            <p:clrVal>
                                              <a:schemeClr val="hlink"/>
                                            </p:clrVal>
                                          </p:val>
                                        </p:tav>
                                      </p:tavLst>
                                    </p:anim>
                                    <p:set>
                                      <p:cBhvr>
                                        <p:cTn id="9" dur="5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1 (6)0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6" name="Rectangle 5"/>
          <p:cNvSpPr>
            <a:spLocks noGrp="1" noChangeArrowheads="1"/>
          </p:cNvSpPr>
          <p:nvPr>
            <p:ph sz="half" idx="1"/>
          </p:nvPr>
        </p:nvSpPr>
        <p:spPr>
          <a:xfrm>
            <a:off x="179512" y="188640"/>
            <a:ext cx="8785101" cy="6480719"/>
          </a:xfrm>
        </p:spPr>
        <p:txBody>
          <a:bodyPr>
            <a:normAutofit/>
          </a:bodyPr>
          <a:lstStyle/>
          <a:p>
            <a:pPr marL="0" indent="0" algn="just">
              <a:spcBef>
                <a:spcPts val="1200"/>
              </a:spcBef>
              <a:buFontTx/>
              <a:buNone/>
              <a:defRPr/>
            </a:pPr>
            <a:r>
              <a:rPr lang="zh-CN" altLang="en-US" sz="8800" b="1" dirty="0" smtClean="0">
                <a:latin typeface="华文新魏" pitchFamily="2" charset="-122"/>
                <a:ea typeface="华文新魏" pitchFamily="2" charset="-122"/>
              </a:rPr>
              <a:t>    </a:t>
            </a:r>
            <a:r>
              <a:rPr lang="zh-CN" altLang="en-US" sz="8800" b="1" dirty="0" smtClean="0">
                <a:latin typeface="华文新魏" pitchFamily="2" charset="-122"/>
                <a:ea typeface="华文新魏" pitchFamily="2" charset="-122"/>
              </a:rPr>
              <a:t>有不妥之处，</a:t>
            </a:r>
            <a:r>
              <a:rPr lang="zh-CN" altLang="en-US" sz="8800" b="1" dirty="0" smtClean="0">
                <a:latin typeface="华文新魏" pitchFamily="2" charset="-122"/>
                <a:ea typeface="华文新魏" pitchFamily="2" charset="-122"/>
              </a:rPr>
              <a:t>敬请指正。</a:t>
            </a:r>
            <a:endParaRPr lang="en-US" altLang="zh-CN" sz="8800" b="1" dirty="0" smtClean="0">
              <a:latin typeface="华文新魏" pitchFamily="2" charset="-122"/>
              <a:ea typeface="华文新魏" pitchFamily="2" charset="-122"/>
            </a:endParaRPr>
          </a:p>
          <a:p>
            <a:pPr marL="0" indent="0" algn="just">
              <a:spcBef>
                <a:spcPts val="1200"/>
              </a:spcBef>
              <a:buFontTx/>
              <a:buNone/>
              <a:defRPr/>
            </a:pPr>
            <a:endParaRPr lang="en-US" altLang="zh-CN" sz="8800" b="1" dirty="0" smtClean="0">
              <a:latin typeface="华文新魏" pitchFamily="2" charset="-122"/>
              <a:ea typeface="华文新魏" pitchFamily="2" charset="-122"/>
            </a:endParaRPr>
          </a:p>
          <a:p>
            <a:pPr marL="0" indent="0" algn="just">
              <a:spcBef>
                <a:spcPts val="1200"/>
              </a:spcBef>
              <a:buFontTx/>
              <a:buNone/>
              <a:defRPr/>
            </a:pPr>
            <a:r>
              <a:rPr lang="en-US" altLang="zh-CN" sz="8800" b="1" dirty="0" smtClean="0">
                <a:latin typeface="华文新魏" pitchFamily="2" charset="-122"/>
                <a:ea typeface="华文新魏" pitchFamily="2" charset="-122"/>
              </a:rPr>
              <a:t>         </a:t>
            </a:r>
            <a:r>
              <a:rPr lang="zh-CN" altLang="en-US" sz="8800" b="1" dirty="0" smtClean="0">
                <a:latin typeface="华文新魏" pitchFamily="2" charset="-122"/>
                <a:ea typeface="华文新魏" pitchFamily="2" charset="-122"/>
              </a:rPr>
              <a:t>谢谢大家！</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视点">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视点">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4817</TotalTime>
  <Words>25709</Words>
  <Application>Microsoft Office PowerPoint</Application>
  <PresentationFormat>全屏显示(4:3)</PresentationFormat>
  <Paragraphs>532</Paragraphs>
  <Slides>84</Slides>
  <Notes>0</Notes>
  <HiddenSlides>0</HiddenSlides>
  <MMClips>0</MMClips>
  <ScaleCrop>false</ScaleCrop>
  <HeadingPairs>
    <vt:vector size="4" baseType="variant">
      <vt:variant>
        <vt:lpstr>主题</vt:lpstr>
      </vt:variant>
      <vt:variant>
        <vt:i4>1</vt:i4>
      </vt:variant>
      <vt:variant>
        <vt:lpstr>幻灯片标题</vt:lpstr>
      </vt:variant>
      <vt:variant>
        <vt:i4>84</vt:i4>
      </vt:variant>
    </vt:vector>
  </HeadingPairs>
  <TitlesOfParts>
    <vt:vector size="85" baseType="lpstr">
      <vt:lpstr>视点</vt:lpstr>
      <vt:lpstr>学史明理  学史增信 学史崇德  学史力行 ——党史学习教育“七一”专题党课</vt:lpstr>
      <vt:lpstr>幻灯片 2</vt:lpstr>
      <vt:lpstr>党课提纲</vt:lpstr>
      <vt:lpstr>学习要求——学史明理</vt:lpstr>
      <vt:lpstr>学习要求——学史增信</vt:lpstr>
      <vt:lpstr>学习要求——学史崇德</vt:lpstr>
      <vt:lpstr>学习要求——学史力行</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幻灯片 24</vt:lpstr>
      <vt:lpstr>幻灯片 25</vt:lpstr>
      <vt:lpstr>幻灯片 26</vt:lpstr>
      <vt:lpstr>幻灯片 27</vt:lpstr>
      <vt:lpstr>幻灯片 28</vt:lpstr>
      <vt:lpstr>幻灯片 29</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一、时代呼唤一个伟大的政党</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二、中国共产党为什么“能”</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三、马克思主义为什么“行”</vt:lpstr>
      <vt:lpstr>四、中国特色社会主义为什么“好”</vt:lpstr>
      <vt:lpstr>四、中国特色社会主义为什么“好”</vt:lpstr>
      <vt:lpstr>四、中国特色社会主义为什么“好”</vt:lpstr>
      <vt:lpstr>四、中国特色社会主义为什么“好”</vt:lpstr>
      <vt:lpstr>四、中国特色社会主义为什么“好”</vt:lpstr>
      <vt:lpstr>四、中国特色社会主义为什么“好”</vt:lpstr>
      <vt:lpstr>四、中国特色社会主义为什么“好”</vt:lpstr>
      <vt:lpstr>四、中国特色社会主义为什么“好”</vt:lpstr>
      <vt:lpstr>结语</vt:lpstr>
      <vt:lpstr>结语</vt:lpstr>
      <vt:lpstr>幻灯片 84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张京俊</dc:creator>
  <cp:lastModifiedBy>张京俊</cp:lastModifiedBy>
  <cp:revision>719</cp:revision>
  <dcterms:created xsi:type="dcterms:W3CDTF">2021-04-10T04:20:35Z</dcterms:created>
  <dcterms:modified xsi:type="dcterms:W3CDTF">2021-06-25T09:34:04Z</dcterms:modified>
</cp:coreProperties>
</file>